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64" y="10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4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0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4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8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37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77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1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55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01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22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17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A4731-64EB-4CE7-B59A-17BBA9BDC1E6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42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3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20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4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67564" y="105441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211" y="978195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en-US" altLang="ko-KR" dirty="0" smtClean="0">
                <a:solidFill>
                  <a:schemeClr val="tx1"/>
                </a:solidFill>
              </a:rPr>
              <a:t>Make WDs placement maps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211" y="2264734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en-US" altLang="ko-KR" dirty="0" smtClean="0">
                <a:solidFill>
                  <a:schemeClr val="tx1"/>
                </a:solidFill>
              </a:rPr>
              <a:t>Make throughput maps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8211" y="3714306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3. </a:t>
            </a:r>
            <a:r>
              <a:rPr lang="en-US" altLang="ko-KR" dirty="0" smtClean="0">
                <a:solidFill>
                  <a:schemeClr val="tx1"/>
                </a:solidFill>
              </a:rPr>
              <a:t>Read WDs placement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211" y="5022111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4. </a:t>
            </a:r>
            <a:r>
              <a:rPr lang="en-US" altLang="ko-KR" dirty="0" smtClean="0">
                <a:solidFill>
                  <a:schemeClr val="tx1"/>
                </a:solidFill>
              </a:rPr>
              <a:t>Read throughput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68479" y="978195"/>
            <a:ext cx="3489251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5. </a:t>
            </a:r>
            <a:r>
              <a:rPr lang="en-US" altLang="ko-KR" dirty="0" smtClean="0">
                <a:solidFill>
                  <a:schemeClr val="tx1"/>
                </a:solidFill>
              </a:rPr>
              <a:t>Make Train/Test Input Data</a:t>
            </a: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(from WDs placement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68479" y="2264734"/>
            <a:ext cx="348925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6. </a:t>
            </a:r>
            <a:r>
              <a:rPr lang="en-US" altLang="ko-KR" dirty="0" smtClean="0">
                <a:solidFill>
                  <a:schemeClr val="tx1"/>
                </a:solidFill>
              </a:rPr>
              <a:t>Make Train Output Data</a:t>
            </a: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(from throughput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68479" y="4834269"/>
            <a:ext cx="3489251" cy="953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8. </a:t>
            </a:r>
            <a:r>
              <a:rPr lang="en-US" altLang="ko-KR" dirty="0" smtClean="0">
                <a:solidFill>
                  <a:schemeClr val="tx1"/>
                </a:solidFill>
              </a:rPr>
              <a:t>Train Model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Using Train Input and Output Data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5,6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68479" y="3714306"/>
            <a:ext cx="3489251" cy="545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7. </a:t>
            </a:r>
            <a:r>
              <a:rPr lang="en-US" altLang="ko-KR" dirty="0" smtClean="0">
                <a:solidFill>
                  <a:schemeClr val="tx1"/>
                </a:solidFill>
              </a:rPr>
              <a:t>Process Train Output Data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67452" y="925032"/>
            <a:ext cx="3292549" cy="871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9. </a:t>
            </a:r>
            <a:r>
              <a:rPr lang="en-US" altLang="ko-KR" dirty="0" smtClean="0">
                <a:solidFill>
                  <a:schemeClr val="tx1"/>
                </a:solidFill>
              </a:rPr>
              <a:t>Get output throughput map for Test Input Data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67452" y="2195623"/>
            <a:ext cx="3292549" cy="1052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10. </a:t>
            </a:r>
            <a:r>
              <a:rPr lang="en-US" altLang="ko-KR" dirty="0" smtClean="0">
                <a:solidFill>
                  <a:schemeClr val="tx1"/>
                </a:solidFill>
              </a:rPr>
              <a:t>Find best throughput point in this output throughput map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69864" y="3661143"/>
            <a:ext cx="3687727" cy="871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11. </a:t>
            </a:r>
            <a:r>
              <a:rPr lang="en-US" altLang="ko-KR" dirty="0" smtClean="0">
                <a:solidFill>
                  <a:schemeClr val="tx1"/>
                </a:solidFill>
              </a:rPr>
              <a:t>Using 4 points around the point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10</a:t>
            </a:r>
            <a:r>
              <a:rPr lang="en-US" altLang="ko-KR" dirty="0" smtClean="0">
                <a:solidFill>
                  <a:schemeClr val="tx1"/>
                </a:solidFill>
              </a:rPr>
              <a:t> to process the best point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996029" y="5176283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4" idx="2"/>
            <a:endCxn id="5" idx="0"/>
          </p:cNvCxnSpPr>
          <p:nvPr/>
        </p:nvCxnSpPr>
        <p:spPr>
          <a:xfrm>
            <a:off x="1685262" y="562641"/>
            <a:ext cx="0" cy="41555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6" idx="0"/>
          </p:cNvCxnSpPr>
          <p:nvPr/>
        </p:nvCxnSpPr>
        <p:spPr>
          <a:xfrm>
            <a:off x="1685262" y="1743739"/>
            <a:ext cx="0" cy="520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7" idx="0"/>
          </p:cNvCxnSpPr>
          <p:nvPr/>
        </p:nvCxnSpPr>
        <p:spPr>
          <a:xfrm>
            <a:off x="1685262" y="3030278"/>
            <a:ext cx="0" cy="6840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9" idx="0"/>
          </p:cNvCxnSpPr>
          <p:nvPr/>
        </p:nvCxnSpPr>
        <p:spPr>
          <a:xfrm>
            <a:off x="1685262" y="4479850"/>
            <a:ext cx="0" cy="54226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9" idx="3"/>
            <a:endCxn id="10" idx="1"/>
          </p:cNvCxnSpPr>
          <p:nvPr/>
        </p:nvCxnSpPr>
        <p:spPr>
          <a:xfrm flipV="1">
            <a:off x="2812313" y="1360967"/>
            <a:ext cx="1056166" cy="4043916"/>
          </a:xfrm>
          <a:prstGeom prst="bentConnector3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2"/>
            <a:endCxn id="11" idx="0"/>
          </p:cNvCxnSpPr>
          <p:nvPr/>
        </p:nvCxnSpPr>
        <p:spPr>
          <a:xfrm>
            <a:off x="5613105" y="1743739"/>
            <a:ext cx="0" cy="520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2"/>
            <a:endCxn id="13" idx="0"/>
          </p:cNvCxnSpPr>
          <p:nvPr/>
        </p:nvCxnSpPr>
        <p:spPr>
          <a:xfrm>
            <a:off x="5613105" y="3030278"/>
            <a:ext cx="0" cy="6840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3" idx="2"/>
            <a:endCxn id="12" idx="0"/>
          </p:cNvCxnSpPr>
          <p:nvPr/>
        </p:nvCxnSpPr>
        <p:spPr>
          <a:xfrm>
            <a:off x="5613105" y="4260110"/>
            <a:ext cx="0" cy="574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2" idx="3"/>
            <a:endCxn id="14" idx="1"/>
          </p:cNvCxnSpPr>
          <p:nvPr/>
        </p:nvCxnSpPr>
        <p:spPr>
          <a:xfrm flipV="1">
            <a:off x="7357730" y="1360967"/>
            <a:ext cx="709722" cy="394999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2"/>
            <a:endCxn id="16" idx="0"/>
          </p:cNvCxnSpPr>
          <p:nvPr/>
        </p:nvCxnSpPr>
        <p:spPr>
          <a:xfrm>
            <a:off x="9713727" y="1796902"/>
            <a:ext cx="0" cy="398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6" idx="2"/>
            <a:endCxn id="17" idx="0"/>
          </p:cNvCxnSpPr>
          <p:nvPr/>
        </p:nvCxnSpPr>
        <p:spPr>
          <a:xfrm>
            <a:off x="9713727" y="3248247"/>
            <a:ext cx="1" cy="41289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2"/>
            <a:endCxn id="19" idx="0"/>
          </p:cNvCxnSpPr>
          <p:nvPr/>
        </p:nvCxnSpPr>
        <p:spPr>
          <a:xfrm flipH="1">
            <a:off x="9713727" y="4533013"/>
            <a:ext cx="1" cy="64327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98692" y="5925878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Phase 1. Making data</a:t>
            </a:r>
            <a:endParaRPr lang="ko-KR" alt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3956143" y="5932967"/>
            <a:ext cx="331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Phase 2. Training using data</a:t>
            </a:r>
            <a:endParaRPr lang="ko-KR" alt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8067452" y="5932967"/>
            <a:ext cx="365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Phase 3. Finding the best point</a:t>
            </a:r>
            <a:endParaRPr lang="ko-KR" altLang="en-US" b="1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3200401" y="119617"/>
            <a:ext cx="0" cy="62572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563294" y="105441"/>
            <a:ext cx="0" cy="62572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812314" y="6425240"/>
            <a:ext cx="5255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1. Flow chart of HAP placement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273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955362"/>
              </p:ext>
            </p:extLst>
          </p:nvPr>
        </p:nvGraphicFramePr>
        <p:xfrm>
          <a:off x="942288" y="765544"/>
          <a:ext cx="10455535" cy="53623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55535">
                  <a:extLst>
                    <a:ext uri="{9D8B030D-6E8A-4147-A177-3AD203B41FA5}">
                      <a16:colId xmlns:a16="http://schemas.microsoft.com/office/drawing/2014/main" val="1406147732"/>
                    </a:ext>
                  </a:extLst>
                </a:gridCol>
              </a:tblGrid>
              <a:tr h="5362354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wdList := (list of location of each WD) </a:t>
                      </a:r>
                      <a:r>
                        <a:rPr lang="en-US" altLang="ko-KR" sz="1400" baseline="0" dirty="0" smtClean="0"/>
                        <a:t>// in the form of [[x of WD0, y of WD0], [x of WD1, y of WD1], …]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lr := 5.0 </a:t>
                      </a:r>
                      <a:r>
                        <a:rPr lang="en-US" altLang="ko-KR" sz="1400" baseline="0" dirty="0" smtClean="0"/>
                        <a:t>// learning rate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timeList := [1.0, 1.0, …, 1.0] </a:t>
                      </a:r>
                      <a:r>
                        <a:rPr lang="en-US" altLang="ko-KR" sz="1400" baseline="0" dirty="0" smtClean="0"/>
                        <a:t>// list of allocated time, number of elements is (1+number of WDs)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HAPpoint := (location of HAP)</a:t>
                      </a:r>
                      <a:r>
                        <a:rPr lang="en-US" altLang="ko-KR" sz="1400" baseline="0" dirty="0" smtClean="0"/>
                        <a:t> // the location (y-axis and x-axis) of HAP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Iterate 1000 times:</a:t>
                      </a:r>
                      <a:r>
                        <a:rPr lang="en-US" altLang="ko-KR" sz="1400" baseline="0" dirty="0" smtClean="0"/>
                        <a:t> // using Gradient Descent Method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tpChange := [] </a:t>
                      </a:r>
                      <a:r>
                        <a:rPr lang="en-US" altLang="ko-KR" sz="1400" baseline="0" dirty="0" smtClean="0"/>
                        <a:t>// common throughput change when allocated time for each WD is increased by a specific value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</a:t>
                      </a:r>
                      <a:r>
                        <a:rPr lang="en-US" altLang="ko-KR" sz="1800" b="1" baseline="0" dirty="0" smtClean="0"/>
                        <a:t>thrput := getThrput(wdList, HAPpoint, timeList) </a:t>
                      </a:r>
                      <a:r>
                        <a:rPr lang="en-US" altLang="ko-KR" sz="1400" baseline="0" dirty="0" smtClean="0"/>
                        <a:t>// compute original common throughput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for each member x in [HAP, wdList]: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timeListCopy := timeList </a:t>
                      </a:r>
                      <a:r>
                        <a:rPr lang="en-US" altLang="ko-KR" sz="1400" baseline="0" dirty="0" smtClean="0"/>
                        <a:t>// copy timeList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timeListCopy[x] += 1.0 </a:t>
                      </a:r>
                      <a:r>
                        <a:rPr lang="en-US" altLang="ko-KR" sz="1400" baseline="0" dirty="0" smtClean="0"/>
                        <a:t>// increase allocation of time for each member (HAP or WD) by 1.0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newThrput := getThrput(wdList, HAPpoint, timeListCopy)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400" baseline="0" dirty="0" smtClean="0"/>
                        <a:t>// compute common throughput when time allocation is changed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difThrput := log2(newThrput/thrput)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en-US" altLang="ko-KR" sz="1400" baseline="0" dirty="0" smtClean="0"/>
                        <a:t>// find difference of throughput by log of throughput change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append max(0.01*log2(difThrput), log2(difThrput)) to tpChange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en-US" altLang="ko-KR" sz="1400" baseline="0" dirty="0" smtClean="0"/>
                        <a:t>// like applying leaky </a:t>
                      </a:r>
                      <a:r>
                        <a:rPr lang="en-US" altLang="ko-KR" sz="1400" baseline="0" dirty="0" err="1" smtClean="0"/>
                        <a:t>relu</a:t>
                      </a:r>
                      <a:r>
                        <a:rPr lang="en-US" altLang="ko-KR" sz="1400" baseline="0" dirty="0" smtClean="0"/>
                        <a:t> to throughput change difference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timeList[x] = timeList[x] * 2^(lr * tpChange[x]) </a:t>
                      </a:r>
                      <a:r>
                        <a:rPr lang="en-US" altLang="ko-KR" sz="1400" baseline="0" dirty="0" smtClean="0"/>
                        <a:t>// change allocated time for this HAP or WD</a:t>
                      </a:r>
                      <a:endParaRPr lang="en-US" altLang="ko-KR" sz="1800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98894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031999" y="6255119"/>
            <a:ext cx="827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Algorithm 1. Find throughput for a HAP location and each WD’s location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296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586290"/>
              </p:ext>
            </p:extLst>
          </p:nvPr>
        </p:nvGraphicFramePr>
        <p:xfrm>
          <a:off x="953200" y="1307804"/>
          <a:ext cx="10433712" cy="46676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3712">
                  <a:extLst>
                    <a:ext uri="{9D8B030D-6E8A-4147-A177-3AD203B41FA5}">
                      <a16:colId xmlns:a16="http://schemas.microsoft.com/office/drawing/2014/main" val="1406147732"/>
                    </a:ext>
                  </a:extLst>
                </a:gridCol>
              </a:tblGrid>
              <a:tr h="4667693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800" b="1" baseline="0" dirty="0" smtClean="0"/>
                        <a:t>getThrput(wdList, HAPpoint, timeList):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(HAP_y, HAP_x) := (Y axis of HAPpoint, X axis of HAPpoint)</a:t>
                      </a:r>
                      <a:r>
                        <a:rPr lang="en-US" altLang="ko-KR" sz="1400" b="0" baseline="0" dirty="0" smtClean="0"/>
                        <a:t> // location of HAP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sumOfTime := sum(timeList) </a:t>
                      </a:r>
                      <a:r>
                        <a:rPr lang="en-US" altLang="ko-KR" sz="1400" b="0" baseline="0" dirty="0" smtClean="0"/>
                        <a:t>// sum of allocated time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HAPtime := timeList[0]/sumOfTime </a:t>
                      </a:r>
                      <a:r>
                        <a:rPr lang="en-US" altLang="ko-KR" sz="1400" b="0" baseline="0" dirty="0" smtClean="0"/>
                        <a:t>// allocated time for HAP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result := MAX </a:t>
                      </a:r>
                      <a:r>
                        <a:rPr lang="en-US" altLang="ko-KR" sz="1400" b="0" baseline="0" dirty="0" smtClean="0"/>
                        <a:t>// common throughput value to return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for each WD:</a:t>
                      </a:r>
                      <a:r>
                        <a:rPr lang="en-US" altLang="ko-KR" sz="1400" b="0" baseline="0" dirty="0" smtClean="0"/>
                        <a:t> // find throughput for each WD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(WD_y, WD_x) := (Y axis of wdList[</a:t>
                      </a:r>
                      <a:r>
                        <a:rPr lang="en-US" altLang="ko-KR" sz="1800" b="0" baseline="0" dirty="0" err="1" smtClean="0"/>
                        <a:t>i</a:t>
                      </a:r>
                      <a:r>
                        <a:rPr lang="en-US" altLang="ko-KR" sz="1800" b="0" baseline="0" dirty="0" smtClean="0"/>
                        <a:t>], X axis of wdList[</a:t>
                      </a:r>
                      <a:r>
                        <a:rPr lang="en-US" altLang="ko-KR" sz="1800" b="0" baseline="0" dirty="0" err="1" smtClean="0"/>
                        <a:t>i</a:t>
                      </a:r>
                      <a:r>
                        <a:rPr lang="en-US" altLang="ko-KR" sz="1800" b="0" baseline="0" dirty="0" smtClean="0"/>
                        <a:t>])</a:t>
                      </a:r>
                      <a:r>
                        <a:rPr lang="en-US" altLang="ko-KR" sz="1400" b="0" baseline="0" dirty="0" smtClean="0"/>
                        <a:t> // location of each WD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dist = sqrt((WD_y-HAP_y)^2 + (WD_x-HAP_x)^2)</a:t>
                      </a:r>
                      <a:r>
                        <a:rPr lang="en-US" altLang="ko-KR" sz="1400" b="0" baseline="0" dirty="0" smtClean="0"/>
                        <a:t> // distance between HAP and each WD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1800" b="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baseline="0" dirty="0" smtClean="0"/>
                        <a:t>        chargeTime := timeList[1+i]/sumOfTime </a:t>
                      </a:r>
                      <a:r>
                        <a:rPr lang="en-US" altLang="ko-KR" sz="1400" b="0" baseline="0" dirty="0" smtClean="0"/>
                        <a:t>// allocated time for each WD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throughput := chargeTime*log2(1+(100*(pi^4))/(49*(max(dist, 1.0)^4))*HAPtime/chargeTime)</a:t>
                      </a:r>
                      <a:endParaRPr lang="en-US" altLang="ko-KR" sz="14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result := min(result, throughput)</a:t>
                      </a:r>
                      <a:r>
                        <a:rPr lang="en-US" altLang="ko-KR" sz="1400" b="0" baseline="0" dirty="0" smtClean="0"/>
                        <a:t> // common throughput means minimum of throughput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return 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98894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032000" y="6074365"/>
            <a:ext cx="827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Algorithm 1. Find throughput for a HAP location and each WD’s location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892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7564" y="2243470"/>
            <a:ext cx="446566" cy="10667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I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8677" y="4240429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Input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(N*M)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2827" y="1470835"/>
            <a:ext cx="446566" cy="2612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15025" y="4221054"/>
            <a:ext cx="18421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(N, M) </a:t>
            </a:r>
            <a:r>
              <a:rPr lang="en-US" altLang="ko-KR" b="1" dirty="0" smtClean="0"/>
              <a:t>Conv2D</a:t>
            </a:r>
          </a:p>
          <a:p>
            <a:pPr algn="ctr"/>
            <a:r>
              <a:rPr lang="en-US" altLang="ko-KR" dirty="0" smtClean="0"/>
              <a:t>32, 3x3 Kernel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ReLU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 flipV="1">
            <a:off x="1414130" y="2776868"/>
            <a:ext cx="109869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17843" y="2338459"/>
            <a:ext cx="89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Flatten</a:t>
            </a:r>
            <a:endParaRPr lang="ko-KR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4206546" y="1715380"/>
            <a:ext cx="446566" cy="212297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Straight Arrow Connector 13"/>
          <p:cNvCxnSpPr>
            <a:stCxn id="6" idx="3"/>
            <a:endCxn id="13" idx="1"/>
          </p:cNvCxnSpPr>
          <p:nvPr/>
        </p:nvCxnSpPr>
        <p:spPr>
          <a:xfrm flipV="1">
            <a:off x="2959393" y="2776867"/>
            <a:ext cx="124715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57196" y="4215698"/>
            <a:ext cx="179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MaxPooling2D</a:t>
            </a:r>
          </a:p>
          <a:p>
            <a:pPr algn="ctr"/>
            <a:r>
              <a:rPr lang="en-US" altLang="ko-KR" dirty="0" smtClean="0"/>
              <a:t>(size=2)</a:t>
            </a:r>
            <a:endParaRPr lang="ko-KR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5900265" y="1998921"/>
            <a:ext cx="446566" cy="1555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Straight Arrow Connector 21"/>
          <p:cNvCxnSpPr>
            <a:stCxn id="13" idx="3"/>
            <a:endCxn id="21" idx="1"/>
          </p:cNvCxnSpPr>
          <p:nvPr/>
        </p:nvCxnSpPr>
        <p:spPr>
          <a:xfrm>
            <a:off x="4653112" y="2776867"/>
            <a:ext cx="124715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91686" y="4215698"/>
            <a:ext cx="1663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Conv2D</a:t>
            </a:r>
          </a:p>
          <a:p>
            <a:pPr algn="ctr"/>
            <a:r>
              <a:rPr lang="en-US" altLang="ko-KR" dirty="0" smtClean="0"/>
              <a:t>32, 3x3 Kernel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ReLU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7418" y="1998921"/>
            <a:ext cx="446566" cy="1555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Straight Arrow Connector 25"/>
          <p:cNvCxnSpPr>
            <a:stCxn id="21" idx="3"/>
            <a:endCxn id="25" idx="1"/>
          </p:cNvCxnSpPr>
          <p:nvPr/>
        </p:nvCxnSpPr>
        <p:spPr>
          <a:xfrm>
            <a:off x="6346831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63269" y="4215698"/>
            <a:ext cx="938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Flatten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(288)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94571" y="2498651"/>
            <a:ext cx="446566" cy="5564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1" name="Straight Arrow Connector 30"/>
          <p:cNvCxnSpPr>
            <a:stCxn id="25" idx="3"/>
            <a:endCxn id="30" idx="1"/>
          </p:cNvCxnSpPr>
          <p:nvPr/>
        </p:nvCxnSpPr>
        <p:spPr>
          <a:xfrm>
            <a:off x="7593984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250786" y="4215698"/>
            <a:ext cx="8579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Dense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(40)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ReLU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641724" y="2243470"/>
            <a:ext cx="446566" cy="10667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" name="Straight Arrow Connector 34"/>
          <p:cNvCxnSpPr>
            <a:stCxn id="30" idx="3"/>
            <a:endCxn id="34" idx="1"/>
          </p:cNvCxnSpPr>
          <p:nvPr/>
        </p:nvCxnSpPr>
        <p:spPr>
          <a:xfrm>
            <a:off x="8841137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405767" y="4215698"/>
            <a:ext cx="1042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Dense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(N*M)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Sigmoid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888877" y="2243470"/>
            <a:ext cx="446566" cy="10667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O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4" idx="3"/>
            <a:endCxn id="39" idx="1"/>
          </p:cNvCxnSpPr>
          <p:nvPr/>
        </p:nvCxnSpPr>
        <p:spPr>
          <a:xfrm>
            <a:off x="10088290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628694" y="424042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Output</a:t>
            </a:r>
          </a:p>
          <a:p>
            <a:pPr algn="ctr"/>
            <a:r>
              <a:rPr lang="en-US" altLang="ko-KR" b="1" dirty="0" smtClean="0"/>
              <a:t>Map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(N, M)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87882" y="2100684"/>
            <a:ext cx="1001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Dropout</a:t>
            </a:r>
          </a:p>
          <a:p>
            <a:pPr algn="ctr"/>
            <a:r>
              <a:rPr lang="en-US" altLang="ko-KR" sz="1600" b="1" dirty="0" smtClean="0"/>
              <a:t>(0.05)</a:t>
            </a:r>
            <a:endParaRPr lang="ko-KR" alt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540819" y="2090330"/>
            <a:ext cx="1001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Dropout</a:t>
            </a:r>
          </a:p>
          <a:p>
            <a:pPr algn="ctr"/>
            <a:r>
              <a:rPr lang="en-US" altLang="ko-KR" sz="1600" b="1" dirty="0" smtClean="0"/>
              <a:t>(0.05)</a:t>
            </a:r>
            <a:endParaRPr lang="ko-KR" altLang="en-US" sz="1600" b="1" dirty="0"/>
          </a:p>
        </p:txBody>
      </p:sp>
      <p:sp>
        <p:nvSpPr>
          <p:cNvPr id="28" name="Rectangle 27"/>
          <p:cNvSpPr/>
          <p:nvPr/>
        </p:nvSpPr>
        <p:spPr>
          <a:xfrm>
            <a:off x="1326403" y="5301914"/>
            <a:ext cx="9785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2. Architecture of Deep Learning Model for Common Throughput Maximization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45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21666" y="1414130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32"/>
          <p:cNvSpPr/>
          <p:nvPr/>
        </p:nvSpPr>
        <p:spPr>
          <a:xfrm>
            <a:off x="1912467" y="2693581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7" name="Rectangle 36"/>
          <p:cNvSpPr/>
          <p:nvPr/>
        </p:nvSpPr>
        <p:spPr>
          <a:xfrm>
            <a:off x="3216727" y="2693581"/>
            <a:ext cx="1212111" cy="11802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8" name="Rectangle 37"/>
          <p:cNvSpPr/>
          <p:nvPr/>
        </p:nvSpPr>
        <p:spPr>
          <a:xfrm>
            <a:off x="4520987" y="2693581"/>
            <a:ext cx="1212111" cy="1180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1" name="Rectangle 40"/>
          <p:cNvSpPr/>
          <p:nvPr/>
        </p:nvSpPr>
        <p:spPr>
          <a:xfrm>
            <a:off x="3221665" y="3973032"/>
            <a:ext cx="1212111" cy="11802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27843" y="3079796"/>
                <a:ext cx="1189877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843" y="3079796"/>
                <a:ext cx="1189877" cy="3746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124579" y="437154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+1, 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579" y="4371548"/>
                <a:ext cx="1406282" cy="383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124578" y="1823124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−1, 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578" y="1823124"/>
                <a:ext cx="1406282" cy="3831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819207" y="3067620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207" y="3067620"/>
                <a:ext cx="1406282" cy="3831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428836" y="307889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836" y="3078898"/>
                <a:ext cx="1406282" cy="3831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918955" y="3082008"/>
                <a:ext cx="7661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955" y="3082008"/>
                <a:ext cx="766171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16976" y="4381463"/>
                <a:ext cx="11701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ko-KR" altLang="en-US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76" y="4381463"/>
                <a:ext cx="1170128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716976" y="1777708"/>
                <a:ext cx="11701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76" y="1777708"/>
                <a:ext cx="1170129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409238" y="916377"/>
                <a:ext cx="827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238" y="916377"/>
                <a:ext cx="827086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922861" y="916377"/>
                <a:ext cx="123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861" y="916377"/>
                <a:ext cx="1231043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4518901" y="916377"/>
                <a:ext cx="123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901" y="916377"/>
                <a:ext cx="1231043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>
            <a:off x="8860466" y="1414130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Rectangle 47"/>
          <p:cNvSpPr/>
          <p:nvPr/>
        </p:nvSpPr>
        <p:spPr>
          <a:xfrm>
            <a:off x="7551267" y="2693581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9" name="Rectangle 48"/>
          <p:cNvSpPr/>
          <p:nvPr/>
        </p:nvSpPr>
        <p:spPr>
          <a:xfrm>
            <a:off x="8855527" y="2693581"/>
            <a:ext cx="1212111" cy="11802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0" name="Rectangle 49"/>
          <p:cNvSpPr/>
          <p:nvPr/>
        </p:nvSpPr>
        <p:spPr>
          <a:xfrm>
            <a:off x="10159787" y="2693581"/>
            <a:ext cx="1212111" cy="1180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1" name="Rectangle 50"/>
          <p:cNvSpPr/>
          <p:nvPr/>
        </p:nvSpPr>
        <p:spPr>
          <a:xfrm>
            <a:off x="8860465" y="3973032"/>
            <a:ext cx="1212111" cy="11802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8866643" y="3079796"/>
                <a:ext cx="1189877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643" y="3079796"/>
                <a:ext cx="1189877" cy="3746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8763379" y="437154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+1, 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379" y="4371548"/>
                <a:ext cx="1406282" cy="383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8763378" y="1823124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−1, 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378" y="1823124"/>
                <a:ext cx="1406282" cy="3831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7479553" y="3065187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553" y="3065187"/>
                <a:ext cx="1406282" cy="38318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10088349" y="307889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8349" y="3078898"/>
                <a:ext cx="1406282" cy="38318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6557755" y="3082008"/>
                <a:ext cx="7661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755" y="3082008"/>
                <a:ext cx="766171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6355776" y="4381463"/>
                <a:ext cx="11701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ko-KR" altLang="en-US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776" y="4381463"/>
                <a:ext cx="1170128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6355776" y="1777708"/>
                <a:ext cx="11701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776" y="1777708"/>
                <a:ext cx="1170129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9048038" y="916377"/>
                <a:ext cx="827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038" y="916377"/>
                <a:ext cx="827086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7550207" y="916377"/>
                <a:ext cx="123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207" y="916377"/>
                <a:ext cx="1231043" cy="369332"/>
              </a:xfrm>
              <a:prstGeom prst="rect">
                <a:avLst/>
              </a:prstGeom>
              <a:blipFill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0242492" y="916377"/>
                <a:ext cx="123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492" y="916377"/>
                <a:ext cx="1231043" cy="369332"/>
              </a:xfrm>
              <a:prstGeom prst="rect">
                <a:avLst/>
              </a:prstGeom>
              <a:blipFill>
                <a:blip r:embed="rId1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Arrow 22"/>
          <p:cNvSpPr/>
          <p:nvPr/>
        </p:nvSpPr>
        <p:spPr>
          <a:xfrm>
            <a:off x="5909713" y="3065765"/>
            <a:ext cx="510363" cy="464245"/>
          </a:xfrm>
          <a:prstGeom prst="rightArrow">
            <a:avLst>
              <a:gd name="adj1" fmla="val 36258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216727" y="489651"/>
            <a:ext cx="561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(The darker, The higher common throughput value)</a:t>
            </a:r>
            <a:endParaRPr lang="ko-KR" altLang="en-US" dirty="0"/>
          </a:p>
        </p:txBody>
      </p:sp>
      <p:sp>
        <p:nvSpPr>
          <p:cNvPr id="63" name="Oval 62"/>
          <p:cNvSpPr/>
          <p:nvPr/>
        </p:nvSpPr>
        <p:spPr>
          <a:xfrm>
            <a:off x="8751281" y="3451340"/>
            <a:ext cx="284660" cy="2846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7323926" y="3266674"/>
            <a:ext cx="432935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9" idx="3"/>
          </p:cNvCxnSpPr>
          <p:nvPr/>
        </p:nvCxnSpPr>
        <p:spPr>
          <a:xfrm>
            <a:off x="7525905" y="1962374"/>
            <a:ext cx="412737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1" idx="2"/>
          </p:cNvCxnSpPr>
          <p:nvPr/>
        </p:nvCxnSpPr>
        <p:spPr>
          <a:xfrm flipH="1">
            <a:off x="8133259" y="1285709"/>
            <a:ext cx="32470" cy="40412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0" idx="2"/>
          </p:cNvCxnSpPr>
          <p:nvPr/>
        </p:nvCxnSpPr>
        <p:spPr>
          <a:xfrm>
            <a:off x="9461581" y="1285709"/>
            <a:ext cx="4938" cy="40412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2" idx="2"/>
          </p:cNvCxnSpPr>
          <p:nvPr/>
        </p:nvCxnSpPr>
        <p:spPr>
          <a:xfrm flipH="1">
            <a:off x="10849991" y="1285709"/>
            <a:ext cx="8023" cy="40412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3"/>
          </p:cNvCxnSpPr>
          <p:nvPr/>
        </p:nvCxnSpPr>
        <p:spPr>
          <a:xfrm>
            <a:off x="7525904" y="4566129"/>
            <a:ext cx="3938697" cy="48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6421218" y="3398296"/>
                <a:ext cx="107523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𝒐𝒑𝒕𝒊𝒎𝒂𝒍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218" y="3398296"/>
                <a:ext cx="1075230" cy="390748"/>
              </a:xfrm>
              <a:prstGeom prst="rect">
                <a:avLst/>
              </a:prstGeom>
              <a:blipFill>
                <a:blip r:embed="rId17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8313574" y="1099084"/>
                <a:ext cx="1148007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𝒐𝒑𝒕𝒊𝒎𝒂𝒍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574" y="1099084"/>
                <a:ext cx="1148007" cy="394210"/>
              </a:xfrm>
              <a:prstGeom prst="rect">
                <a:avLst/>
              </a:prstGeom>
              <a:blipFill>
                <a:blip r:embed="rId18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Connector 87"/>
          <p:cNvCxnSpPr>
            <a:stCxn id="86" idx="3"/>
          </p:cNvCxnSpPr>
          <p:nvPr/>
        </p:nvCxnSpPr>
        <p:spPr>
          <a:xfrm>
            <a:off x="7496448" y="3593670"/>
            <a:ext cx="396815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7" idx="2"/>
          </p:cNvCxnSpPr>
          <p:nvPr/>
        </p:nvCxnSpPr>
        <p:spPr>
          <a:xfrm flipH="1">
            <a:off x="8884279" y="1493294"/>
            <a:ext cx="3299" cy="383361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/>
              <p:cNvSpPr/>
              <p:nvPr/>
            </p:nvSpPr>
            <p:spPr>
              <a:xfrm>
                <a:off x="2840864" y="5514688"/>
                <a:ext cx="6052747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Figure </a:t>
                </a:r>
                <a:r>
                  <a:rPr lang="en-US" altLang="ko-KR" b="1" dirty="0" smtClean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3. Decision algorithm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𝒐𝒑𝒕𝒊𝒎𝒂𝒍</m:t>
                        </m:r>
                      </m:sub>
                    </m:sSub>
                  </m:oMath>
                </a14:m>
                <a:r>
                  <a:rPr lang="ko-KR" altLang="en-US" b="1" dirty="0" smtClean="0"/>
                  <a:t> </a:t>
                </a:r>
                <a:r>
                  <a:rPr lang="en-US" altLang="ko-KR" b="1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𝒐𝒑𝒕𝒊𝒎𝒂𝒍</m:t>
                        </m:r>
                      </m:sub>
                    </m:sSub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64" y="5514688"/>
                <a:ext cx="6052747" cy="394210"/>
              </a:xfrm>
              <a:prstGeom prst="rect">
                <a:avLst/>
              </a:prstGeom>
              <a:blipFill>
                <a:blip r:embed="rId19"/>
                <a:stretch>
                  <a:fillRect l="-806" t="-10938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857676" y="3586260"/>
                <a:ext cx="14710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𝑩𝑻</m:t>
                      </m:r>
                      <m:sSub>
                        <m:sSub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ko-KR" altLang="en-US" b="1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7676" y="3586260"/>
                <a:ext cx="1471044" cy="369332"/>
              </a:xfrm>
              <a:prstGeom prst="rect">
                <a:avLst/>
              </a:prstGeom>
              <a:blipFill>
                <a:blip r:embed="rId2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5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31021" y="173134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50783" y="1705029"/>
            <a:ext cx="4195871" cy="1226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1-1. </a:t>
            </a:r>
            <a:r>
              <a:rPr lang="en-US" altLang="ko-KR" dirty="0" smtClean="0">
                <a:solidFill>
                  <a:schemeClr val="tx1"/>
                </a:solidFill>
              </a:rPr>
              <a:t>Compute throughput </a:t>
            </a:r>
            <a:r>
              <a:rPr lang="en-US" altLang="ko-KR" dirty="0" smtClean="0">
                <a:solidFill>
                  <a:schemeClr val="tx1"/>
                </a:solidFill>
              </a:rPr>
              <a:t>for the </a:t>
            </a:r>
            <a:r>
              <a:rPr lang="en-US" altLang="ko-KR" dirty="0" smtClean="0">
                <a:solidFill>
                  <a:schemeClr val="tx1"/>
                </a:solidFill>
              </a:rPr>
              <a:t>optimal </a:t>
            </a:r>
            <a:r>
              <a:rPr lang="en-US" altLang="ko-KR" dirty="0" smtClean="0">
                <a:solidFill>
                  <a:schemeClr val="tx1"/>
                </a:solidFill>
              </a:rPr>
              <a:t>point of each test output throughput map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4" idx="2"/>
            <a:endCxn id="8" idx="0"/>
          </p:cNvCxnSpPr>
          <p:nvPr/>
        </p:nvCxnSpPr>
        <p:spPr>
          <a:xfrm>
            <a:off x="4348719" y="630334"/>
            <a:ext cx="0" cy="107469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433779" y="4453145"/>
            <a:ext cx="465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4. </a:t>
            </a:r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Flow chart of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design of testing</a:t>
            </a:r>
            <a:endParaRPr lang="ko-KR" altLang="en-US" dirty="0"/>
          </a:p>
        </p:txBody>
      </p:sp>
      <p:sp>
        <p:nvSpPr>
          <p:cNvPr id="49" name="Rectangle 48"/>
          <p:cNvSpPr/>
          <p:nvPr/>
        </p:nvSpPr>
        <p:spPr>
          <a:xfrm>
            <a:off x="6895604" y="1713744"/>
            <a:ext cx="4195871" cy="1209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1-2. </a:t>
            </a:r>
            <a:r>
              <a:rPr lang="en-US" altLang="ko-KR" dirty="0" smtClean="0">
                <a:solidFill>
                  <a:schemeClr val="tx1"/>
                </a:solidFill>
              </a:rPr>
              <a:t>Compare the </a:t>
            </a:r>
            <a:r>
              <a:rPr lang="en-US" altLang="ko-KR" dirty="0" smtClean="0">
                <a:solidFill>
                  <a:schemeClr val="tx1"/>
                </a:solidFill>
              </a:rPr>
              <a:t>throughput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1-1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with </a:t>
            </a:r>
            <a:r>
              <a:rPr lang="en-US" altLang="ko-KR" dirty="0">
                <a:solidFill>
                  <a:schemeClr val="tx1"/>
                </a:solidFill>
              </a:rPr>
              <a:t>sum of best throughput of </a:t>
            </a:r>
            <a:r>
              <a:rPr lang="en-US" altLang="ko-KR" dirty="0" smtClean="0">
                <a:solidFill>
                  <a:schemeClr val="tx1"/>
                </a:solidFill>
              </a:rPr>
              <a:t>throughput map about test input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58" name="Elbow Connector 57"/>
          <p:cNvCxnSpPr>
            <a:stCxn id="49" idx="3"/>
          </p:cNvCxnSpPr>
          <p:nvPr/>
        </p:nvCxnSpPr>
        <p:spPr>
          <a:xfrm flipH="1" flipV="1">
            <a:off x="4348719" y="906976"/>
            <a:ext cx="6742756" cy="1411442"/>
          </a:xfrm>
          <a:prstGeom prst="bentConnector3">
            <a:avLst>
              <a:gd name="adj1" fmla="val -339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877619" y="906976"/>
            <a:ext cx="434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For each test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output throughput map</a:t>
            </a:r>
            <a:endParaRPr lang="ko-KR" altLang="en-US" b="1" dirty="0"/>
          </a:p>
        </p:txBody>
      </p:sp>
      <p:sp>
        <p:nvSpPr>
          <p:cNvPr id="72" name="Rectangle 71"/>
          <p:cNvSpPr/>
          <p:nvPr/>
        </p:nvSpPr>
        <p:spPr>
          <a:xfrm>
            <a:off x="3440795" y="3309853"/>
            <a:ext cx="4098849" cy="1042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en-US" altLang="ko-KR" dirty="0" smtClean="0">
                <a:solidFill>
                  <a:schemeClr val="tx1"/>
                </a:solidFill>
              </a:rPr>
              <a:t>Compare the </a:t>
            </a:r>
            <a:r>
              <a:rPr lang="en-US" altLang="ko-KR" b="1" dirty="0" smtClean="0">
                <a:solidFill>
                  <a:schemeClr val="tx1"/>
                </a:solidFill>
              </a:rPr>
              <a:t>sum of </a:t>
            </a:r>
            <a:r>
              <a:rPr lang="en-US" altLang="ko-KR" dirty="0" smtClean="0">
                <a:solidFill>
                  <a:schemeClr val="tx1"/>
                </a:solidFill>
              </a:rPr>
              <a:t>throughput with </a:t>
            </a:r>
            <a:r>
              <a:rPr lang="en-US" altLang="ko-KR" b="1" dirty="0" smtClean="0">
                <a:solidFill>
                  <a:schemeClr val="tx1"/>
                </a:solidFill>
              </a:rPr>
              <a:t>sum of </a:t>
            </a:r>
            <a:r>
              <a:rPr lang="en-US" altLang="ko-KR" dirty="0" smtClean="0">
                <a:solidFill>
                  <a:schemeClr val="tx1"/>
                </a:solidFill>
              </a:rPr>
              <a:t>best throughput of throughput map about test input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07" name="Elbow Connector 106"/>
          <p:cNvCxnSpPr>
            <a:stCxn id="49" idx="2"/>
            <a:endCxn id="72" idx="3"/>
          </p:cNvCxnSpPr>
          <p:nvPr/>
        </p:nvCxnSpPr>
        <p:spPr>
          <a:xfrm rot="5400000">
            <a:off x="7812616" y="2650119"/>
            <a:ext cx="907952" cy="1453896"/>
          </a:xfrm>
          <a:prstGeom prst="bentConnector2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493595" y="3602443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/>
          <p:cNvCxnSpPr>
            <a:stCxn id="72" idx="1"/>
            <a:endCxn id="110" idx="3"/>
          </p:cNvCxnSpPr>
          <p:nvPr/>
        </p:nvCxnSpPr>
        <p:spPr>
          <a:xfrm flipH="1">
            <a:off x="2928991" y="3831043"/>
            <a:ext cx="5118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49" idx="1"/>
          </p:cNvCxnSpPr>
          <p:nvPr/>
        </p:nvCxnSpPr>
        <p:spPr>
          <a:xfrm>
            <a:off x="6446654" y="2318417"/>
            <a:ext cx="44895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369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699</Words>
  <Application>Microsoft Office PowerPoint</Application>
  <PresentationFormat>Widescreen</PresentationFormat>
  <Paragraphs>118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hskim</dc:creator>
  <cp:lastModifiedBy>hskim</cp:lastModifiedBy>
  <cp:revision>136</cp:revision>
  <dcterms:created xsi:type="dcterms:W3CDTF">2020-06-24T07:30:17Z</dcterms:created>
  <dcterms:modified xsi:type="dcterms:W3CDTF">2020-06-26T07:24:39Z</dcterms:modified>
</cp:coreProperties>
</file>