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57" r:id="rId4"/>
    <p:sldId id="351" r:id="rId5"/>
    <p:sldId id="364" r:id="rId6"/>
    <p:sldId id="372" r:id="rId7"/>
    <p:sldId id="373" r:id="rId8"/>
    <p:sldId id="357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39" r:id="rId17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601FF"/>
    <a:srgbClr val="00A2FF"/>
    <a:srgbClr val="FF8050"/>
    <a:srgbClr val="FF0000"/>
    <a:srgbClr val="5500FF"/>
    <a:srgbClr val="E9D3BD"/>
    <a:srgbClr val="000000"/>
    <a:srgbClr val="D2B7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44" d="100"/>
          <a:sy n="44" d="100"/>
        </p:scale>
        <p:origin x="36" y="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arnumber=9206780" TargetMode="External"/><Relationship Id="rId2" Type="http://schemas.openxmlformats.org/officeDocument/2006/relationships/hyperlink" Target="https://www.kaggle.com/c/conway-s-reverse-game-of-life/overview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conway-s-reverse-game-of-life/overview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penreview.net/pdf?id=OLoP-Q2Wu4o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20.11.13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Hate and Toxic Speech Detection in the Context of Covid-19 </a:t>
            </a:r>
            <a:r>
              <a:rPr lang="en-US" altLang="ko-KR" dirty="0" smtClean="0"/>
              <a:t>using XAI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680139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Datasets</a:t>
            </a:r>
            <a:endParaRPr lang="ko-KR" altLang="en-US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목표</a:t>
            </a:r>
            <a:r>
              <a:rPr lang="en-US" altLang="ko-KR" dirty="0" smtClean="0">
                <a:sym typeface="Helvetica"/>
              </a:rPr>
              <a:t>: </a:t>
            </a:r>
            <a:r>
              <a:rPr lang="ko-KR" altLang="en-US" dirty="0" smtClean="0">
                <a:sym typeface="Helvetica"/>
              </a:rPr>
              <a:t>라벨링되지 않은 </a:t>
            </a:r>
            <a:r>
              <a:rPr lang="en-US" altLang="ko-KR" dirty="0" smtClean="0">
                <a:sym typeface="Helvetica"/>
              </a:rPr>
              <a:t>COVID-19 </a:t>
            </a:r>
            <a:r>
              <a:rPr lang="ko-KR" altLang="en-US" dirty="0" smtClean="0">
                <a:sym typeface="Helvetica"/>
              </a:rPr>
              <a:t>관련 트윗에 점수를 매기는 것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사용한 </a:t>
            </a:r>
            <a:r>
              <a:rPr lang="en-US" altLang="ko-KR" b="1" dirty="0" smtClean="0">
                <a:solidFill>
                  <a:schemeClr val="tx1"/>
                </a:solidFill>
                <a:sym typeface="Helvetica"/>
              </a:rPr>
              <a:t>dataset: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the </a:t>
            </a:r>
            <a:r>
              <a:rPr lang="en-US" altLang="ko-KR" dirty="0">
                <a:solidFill>
                  <a:schemeClr val="tx1"/>
                </a:solidFill>
                <a:sym typeface="Helvetica"/>
              </a:rPr>
              <a:t>collection of racist and sexist tweets presented by </a:t>
            </a:r>
            <a:r>
              <a:rPr lang="en-US" altLang="ko-KR" dirty="0" err="1">
                <a:solidFill>
                  <a:schemeClr val="tx1"/>
                </a:solidFill>
                <a:sym typeface="Helvetica"/>
              </a:rPr>
              <a:t>Waseem</a:t>
            </a:r>
            <a:r>
              <a:rPr lang="en-US" altLang="ko-KR" dirty="0">
                <a:solidFill>
                  <a:schemeClr val="tx1"/>
                </a:solidFill>
                <a:sym typeface="Helvetica"/>
              </a:rPr>
              <a:t> and </a:t>
            </a:r>
            <a:r>
              <a:rPr lang="en-US" altLang="ko-KR" dirty="0" err="1">
                <a:solidFill>
                  <a:schemeClr val="tx1"/>
                </a:solidFill>
                <a:sym typeface="Helvetica"/>
              </a:rPr>
              <a:t>Hovy</a:t>
            </a:r>
            <a:r>
              <a:rPr lang="en-US" altLang="ko-KR" dirty="0">
                <a:solidFill>
                  <a:schemeClr val="tx1"/>
                </a:solidFill>
                <a:sym typeface="Helvetica"/>
              </a:rPr>
              <a:t> </a:t>
            </a:r>
            <a:r>
              <a:rPr lang="en-US" altLang="ko-KR" dirty="0">
                <a:solidFill>
                  <a:srgbClr val="0000FF"/>
                </a:solidFill>
                <a:sym typeface="Helvetica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sym typeface="Helvetica"/>
              </a:rPr>
              <a:t>Waseem</a:t>
            </a:r>
            <a:r>
              <a:rPr lang="en-US" altLang="ko-KR" dirty="0">
                <a:solidFill>
                  <a:srgbClr val="0000FF"/>
                </a:solidFill>
                <a:sym typeface="Helvetica"/>
              </a:rPr>
              <a:t> and </a:t>
            </a:r>
            <a:r>
              <a:rPr lang="en-US" altLang="ko-KR" dirty="0" err="1">
                <a:solidFill>
                  <a:srgbClr val="0000FF"/>
                </a:solidFill>
                <a:sym typeface="Helvetica"/>
              </a:rPr>
              <a:t>Hovy</a:t>
            </a:r>
            <a:r>
              <a:rPr lang="en-US" altLang="ko-KR" dirty="0">
                <a:solidFill>
                  <a:srgbClr val="0000FF"/>
                </a:solidFill>
                <a:sym typeface="Helvetica"/>
              </a:rPr>
              <a:t>, 2016)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the </a:t>
            </a:r>
            <a:r>
              <a:rPr lang="en-US" altLang="ko-KR" dirty="0">
                <a:solidFill>
                  <a:schemeClr val="tx1"/>
                </a:solidFill>
                <a:sym typeface="Helvetica"/>
              </a:rPr>
              <a:t>Offensive Language Identification Dataset (OLID) </a:t>
            </a:r>
            <a:r>
              <a:rPr lang="en-US" altLang="ko-KR" dirty="0">
                <a:solidFill>
                  <a:srgbClr val="0000FF"/>
                </a:solidFill>
                <a:sym typeface="Helvetica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sym typeface="Helvetica"/>
              </a:rPr>
              <a:t>Zampieri</a:t>
            </a:r>
            <a:r>
              <a:rPr lang="en-US" altLang="ko-KR" dirty="0">
                <a:solidFill>
                  <a:srgbClr val="0000FF"/>
                </a:solidFill>
                <a:sym typeface="Helvetica"/>
              </a:rPr>
              <a:t> et al., 2019)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Multilingual </a:t>
            </a:r>
            <a:r>
              <a:rPr lang="en-US" altLang="ko-KR" dirty="0">
                <a:solidFill>
                  <a:schemeClr val="tx1"/>
                </a:solidFill>
                <a:sym typeface="Helvetica"/>
              </a:rPr>
              <a:t>Detection of Hate Speech Against Immigrants and Women in Twitter (</a:t>
            </a:r>
            <a:r>
              <a:rPr lang="en-US" altLang="ko-KR" dirty="0" err="1">
                <a:solidFill>
                  <a:schemeClr val="tx1"/>
                </a:solidFill>
                <a:sym typeface="Helvetica"/>
              </a:rPr>
              <a:t>HatEval</a:t>
            </a:r>
            <a:r>
              <a:rPr lang="en-US" altLang="ko-KR" dirty="0">
                <a:solidFill>
                  <a:schemeClr val="tx1"/>
                </a:solidFill>
                <a:sym typeface="Helvetica"/>
              </a:rPr>
              <a:t>) </a:t>
            </a:r>
            <a:r>
              <a:rPr lang="en-US" altLang="ko-KR" dirty="0">
                <a:solidFill>
                  <a:srgbClr val="0000FF"/>
                </a:solidFill>
                <a:sym typeface="Helvetica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sym typeface="Helvetica"/>
              </a:rPr>
              <a:t>Basile</a:t>
            </a:r>
            <a:r>
              <a:rPr lang="en-US" altLang="ko-KR" dirty="0">
                <a:solidFill>
                  <a:srgbClr val="0000FF"/>
                </a:solidFill>
                <a:sym typeface="Helvetica"/>
              </a:rPr>
              <a:t> et al., 2019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사용한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COVID-19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관련 트윗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: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Texas Advanced Computing Center (TAAC) at the University of Texas at </a:t>
            </a:r>
            <a:r>
              <a:rPr lang="en-US" altLang="ko-KR" dirty="0" smtClean="0">
                <a:sym typeface="Helvetica"/>
              </a:rPr>
              <a:t>Austin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Georgia State University’s Panacea </a:t>
            </a:r>
            <a:r>
              <a:rPr lang="en-US" altLang="ko-KR" dirty="0" smtClean="0">
                <a:sym typeface="Helvetica"/>
              </a:rPr>
              <a:t>Lab (</a:t>
            </a:r>
            <a:r>
              <a:rPr lang="en-US" altLang="ko-KR" dirty="0">
                <a:sym typeface="Helvetica"/>
              </a:rPr>
              <a:t>Banda et al., </a:t>
            </a:r>
            <a:r>
              <a:rPr lang="en-US" altLang="ko-KR" dirty="0" smtClean="0">
                <a:sym typeface="Helvetica"/>
              </a:rPr>
              <a:t>2020)</a:t>
            </a:r>
            <a:endParaRPr lang="en-US" altLang="ko-KR" b="1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21662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Hate and Toxic Speech Detection in the Context of Covid-19 </a:t>
            </a:r>
            <a:r>
              <a:rPr lang="en-US" altLang="ko-KR" dirty="0" smtClean="0"/>
              <a:t>using XAI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680139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Experiment Design – Text Classifier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Hate speech classification</a:t>
            </a:r>
            <a:r>
              <a:rPr lang="ko-KR" altLang="en-US" dirty="0" smtClean="0">
                <a:sym typeface="Helvetica"/>
              </a:rPr>
              <a:t>을 위해서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증명된 방법론</a:t>
            </a:r>
            <a:r>
              <a:rPr lang="ko-KR" altLang="en-US" dirty="0" smtClean="0">
                <a:sym typeface="Helvetica"/>
              </a:rPr>
              <a:t> 사용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모든 </a:t>
            </a:r>
            <a:r>
              <a:rPr lang="en-US" altLang="ko-KR" dirty="0" smtClean="0">
                <a:sym typeface="Helvetica"/>
              </a:rPr>
              <a:t>tweet</a:t>
            </a:r>
            <a:r>
              <a:rPr lang="ko-KR" altLang="en-US" dirty="0" smtClean="0">
                <a:sym typeface="Helvetica"/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Glove Twitter Embedding</a:t>
            </a:r>
            <a:r>
              <a:rPr lang="ko-KR" altLang="en-US" dirty="0" smtClean="0">
                <a:sym typeface="Helvetica"/>
              </a:rPr>
              <a:t>으로 변환됨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Random Search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를 통한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Parameter Tuning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가능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모델의 용도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Baseline model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XAI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를 이용하여 향상된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prediction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input prediction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37074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Hate and Toxic Speech Detection in the Context of Covid-19 </a:t>
            </a:r>
            <a:r>
              <a:rPr lang="en-US" altLang="ko-KR" dirty="0" smtClean="0"/>
              <a:t>using XAI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280996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Experiment Design – Text Classifier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75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개의 </a:t>
            </a:r>
            <a:r>
              <a:rPr lang="en-US" altLang="ko-KR" dirty="0" err="1" smtClean="0">
                <a:solidFill>
                  <a:srgbClr val="0000FF"/>
                </a:solidFill>
                <a:sym typeface="Helvetica"/>
              </a:rPr>
              <a:t>fliter</a:t>
            </a:r>
            <a:r>
              <a:rPr lang="ko-KR" altLang="en-US" dirty="0" smtClean="0">
                <a:sym typeface="Helvetica"/>
              </a:rPr>
              <a:t>를 갖는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kernel size 3, 4, 6</a:t>
            </a:r>
            <a:r>
              <a:rPr lang="ko-KR" altLang="en-US" dirty="0" smtClean="0">
                <a:sym typeface="Helvetica"/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1d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max pooling</a:t>
            </a:r>
            <a:r>
              <a:rPr lang="en-US" altLang="ko-KR" dirty="0" smtClean="0">
                <a:sym typeface="Helvetica"/>
              </a:rPr>
              <a:t>, dropout rate=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0.4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Output layer</a:t>
            </a:r>
            <a:r>
              <a:rPr lang="ko-KR" altLang="en-US" dirty="0" smtClean="0">
                <a:sym typeface="Helvetica"/>
              </a:rPr>
              <a:t>는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L2</a:t>
            </a:r>
            <a:r>
              <a:rPr lang="en-US" altLang="ko-KR" dirty="0" smtClean="0">
                <a:sym typeface="Helvetica"/>
              </a:rPr>
              <a:t> regularization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0.029</a:t>
            </a:r>
            <a:r>
              <a:rPr lang="ko-KR" altLang="en-US" dirty="0" smtClean="0">
                <a:sym typeface="Helvetica"/>
              </a:rPr>
              <a:t>의 </a:t>
            </a:r>
            <a:r>
              <a:rPr lang="en-US" altLang="ko-KR" dirty="0" err="1" smtClean="0">
                <a:solidFill>
                  <a:srgbClr val="0000FF"/>
                </a:solidFill>
                <a:sym typeface="Helvetica"/>
              </a:rPr>
              <a:t>softmax</a:t>
            </a:r>
            <a:r>
              <a:rPr lang="en-US" altLang="ko-KR" dirty="0" smtClean="0">
                <a:sym typeface="Helvetica"/>
              </a:rPr>
              <a:t> layer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12144" y="4655637"/>
            <a:ext cx="10233479" cy="424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61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Hate and Toxic Speech Detection in the Context of Covid-19 </a:t>
            </a:r>
            <a:r>
              <a:rPr lang="en-US" altLang="ko-KR" dirty="0" smtClean="0"/>
              <a:t>using XAI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19"/>
            <a:ext cx="11917310" cy="58434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Experiment Design – Calculating Global Average Feature Importance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SHAP</a:t>
            </a:r>
            <a:r>
              <a:rPr lang="ko-KR" altLang="en-US" dirty="0" smtClean="0">
                <a:sym typeface="Helvetica"/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Gradient Explainer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를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Baseline Model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에 적용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Gradient Explainer</a:t>
            </a:r>
            <a:r>
              <a:rPr lang="ko-KR" altLang="en-US" dirty="0" smtClean="0">
                <a:sym typeface="Helvetica"/>
              </a:rPr>
              <a:t>의 출력은 </a:t>
            </a:r>
            <a:r>
              <a:rPr lang="en-US" altLang="ko-KR" dirty="0" smtClean="0">
                <a:sym typeface="Helvetica"/>
              </a:rPr>
              <a:t>Glove Embedded Data</a:t>
            </a:r>
            <a:r>
              <a:rPr lang="ko-KR" altLang="en-US" dirty="0" smtClean="0">
                <a:sym typeface="Helvetica"/>
              </a:rPr>
              <a:t>와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차원이 같으므로</a:t>
            </a:r>
            <a:r>
              <a:rPr lang="en-US" altLang="ko-KR" dirty="0" smtClean="0">
                <a:sym typeface="Helvetica"/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축소하여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input text sequence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와 차원 일치</a:t>
            </a:r>
            <a:r>
              <a:rPr lang="ko-KR" altLang="en-US" dirty="0" smtClean="0">
                <a:sym typeface="Helvetica"/>
              </a:rPr>
              <a:t> 가능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따라서 </a:t>
            </a: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expected gradient</a:t>
            </a:r>
            <a:r>
              <a:rPr lang="ko-KR" altLang="en-US" dirty="0" smtClean="0">
                <a:sym typeface="Helvetica"/>
              </a:rPr>
              <a:t>를 </a:t>
            </a:r>
            <a:r>
              <a:rPr lang="ko-KR" altLang="en-US" b="1" dirty="0" smtClean="0">
                <a:solidFill>
                  <a:srgbClr val="FF0000"/>
                </a:solidFill>
                <a:sym typeface="Helvetica"/>
              </a:rPr>
              <a:t>각 </a:t>
            </a: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sequence</a:t>
            </a:r>
            <a:r>
              <a:rPr lang="ko-KR" altLang="en-US" b="1" dirty="0" smtClean="0">
                <a:solidFill>
                  <a:srgbClr val="FF0000"/>
                </a:solidFill>
                <a:sym typeface="Helvetica"/>
              </a:rPr>
              <a:t>의 </a:t>
            </a: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term</a:t>
            </a:r>
            <a:r>
              <a:rPr lang="ko-KR" altLang="en-US" b="1" dirty="0" smtClean="0">
                <a:solidFill>
                  <a:srgbClr val="FF0000"/>
                </a:solidFill>
                <a:sym typeface="Helvetica"/>
              </a:rPr>
              <a:t>에 대응되는 </a:t>
            </a: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axis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를 이용하여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summation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가능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543429" y="6116053"/>
                <a:ext cx="6078331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ko-KR" altLang="en-US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ko-KR" altLang="en-US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ko-KR" altLang="en-US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→…→</m:t>
                      </m:r>
                      <m:sSub>
                        <m:sSubPr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429" y="6116053"/>
                <a:ext cx="6078331" cy="1266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975519" y="7717683"/>
            <a:ext cx="905376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S: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각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sequence</a:t>
            </a:r>
            <a:r>
              <a:rPr lang="ko-KR" altLang="en-US" dirty="0" smtClean="0"/>
              <a:t>에 대한 </a:t>
            </a:r>
            <a:r>
              <a:rPr lang="en-US" altLang="ko-KR" dirty="0" smtClean="0">
                <a:solidFill>
                  <a:srgbClr val="0000FF"/>
                </a:solidFill>
              </a:rPr>
              <a:t>token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X: embedding dimension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에 대한 모든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expected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gradient</a:t>
            </a:r>
            <a:r>
              <a:rPr kumimoji="0" lang="ko-KR" altLang="en-US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의 합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8748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Hate and Toxic Speech Detection in the Context of Covid-19 </a:t>
            </a:r>
            <a:r>
              <a:rPr lang="en-US" altLang="ko-KR" dirty="0" smtClean="0"/>
              <a:t>using XAI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19"/>
            <a:ext cx="11917310" cy="671431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Experiment Design – Enhancing Predictions with Term Difference Multiplier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각 용어의 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local feature importance</a:t>
            </a:r>
            <a:r>
              <a:rPr lang="ko-KR" altLang="en-US" dirty="0" smtClean="0">
                <a:solidFill>
                  <a:srgbClr val="FF0000"/>
                </a:solidFill>
                <a:sym typeface="Helvetica"/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global feature importance</a:t>
            </a:r>
            <a:r>
              <a:rPr lang="ko-KR" altLang="en-US" dirty="0" smtClean="0">
                <a:solidFill>
                  <a:srgbClr val="FF0000"/>
                </a:solidFill>
                <a:sym typeface="Helvetica"/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percentage difference</a:t>
            </a:r>
            <a:r>
              <a:rPr lang="ko-KR" altLang="en-US" dirty="0" smtClean="0">
                <a:sym typeface="Helvetica"/>
              </a:rPr>
              <a:t>를 각 </a:t>
            </a:r>
            <a:r>
              <a:rPr lang="en-US" altLang="ko-KR" dirty="0" smtClean="0">
                <a:sym typeface="Helvetica"/>
              </a:rPr>
              <a:t>class</a:t>
            </a:r>
            <a:r>
              <a:rPr lang="ko-KR" altLang="en-US" dirty="0" smtClean="0">
                <a:sym typeface="Helvetica"/>
              </a:rPr>
              <a:t>에 대해 계산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ym typeface="Helvetica"/>
            </a:endParaRPr>
          </a:p>
          <a:p>
            <a:pPr marL="444500" lvl="1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sequence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에 의해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average</a:t>
            </a:r>
            <a:r>
              <a:rPr lang="ko-KR" altLang="en-US" dirty="0" smtClean="0">
                <a:sym typeface="Helvetica"/>
              </a:rPr>
              <a:t>되고</a:t>
            </a:r>
            <a:r>
              <a:rPr lang="en-US" altLang="ko-KR" dirty="0" smtClean="0">
                <a:sym typeface="Helvetica"/>
              </a:rPr>
              <a:t>, </a:t>
            </a:r>
            <a:r>
              <a:rPr lang="ko-KR" altLang="en-US" dirty="0" smtClean="0">
                <a:sym typeface="Helvetica"/>
              </a:rPr>
              <a:t>각 </a:t>
            </a:r>
            <a:r>
              <a:rPr lang="en-US" altLang="ko-KR" dirty="0" smtClean="0">
                <a:sym typeface="Helvetica"/>
              </a:rPr>
              <a:t>class</a:t>
            </a:r>
            <a:r>
              <a:rPr lang="ko-KR" altLang="en-US" dirty="0" smtClean="0">
                <a:sym typeface="Helvetica"/>
              </a:rPr>
              <a:t>에 의해 예측된 확률에는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local term difference multiplier</a:t>
            </a:r>
            <a:r>
              <a:rPr lang="ko-KR" altLang="en-US" dirty="0" smtClean="0">
                <a:sym typeface="Helvetica"/>
              </a:rPr>
              <a:t>가 곱해짐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Local attribution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값이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global mean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과의 거리에 의해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penalize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된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probability score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에 대한 예측값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 출력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51200" y="4454061"/>
                <a:ext cx="6502400" cy="250010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𝒈</m:t>
                                      </m:r>
                                    </m:sub>
                                  </m:s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𝒍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𝒈</m:t>
                                          </m:r>
                                        </m:sub>
                                      </m:sSub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𝒍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𝒘𝒉𝒆𝒓𝒆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𝒊𝒔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𝒍𝒐𝒄𝒂𝒍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𝒇𝒆𝒂𝒕𝒖𝒓𝒆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𝒊𝒎𝒑𝒐𝒓𝒕𝒂𝒏𝒄𝒆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𝒂𝒏𝒅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𝒈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𝒊𝒔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𝒈𝒍𝒐𝒃𝒂𝒍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𝒇𝒆𝒂𝒕𝒖𝒓𝒆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𝒊𝒎𝒑𝒐𝒓𝒕𝒂𝒏𝒄𝒆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0" y="4454061"/>
                <a:ext cx="6502400" cy="2500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146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Hate and Toxic Speech Detection in the Context of Covid-19 </a:t>
            </a:r>
            <a:r>
              <a:rPr lang="en-US" altLang="ko-KR" dirty="0" smtClean="0"/>
              <a:t>using XAI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73442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Results and Applications to COVID-19 tweets</a:t>
            </a:r>
            <a:endParaRPr lang="en-US" altLang="ko-KR" dirty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9763" y="3850640"/>
            <a:ext cx="7562851" cy="33803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7480" y="7231003"/>
            <a:ext cx="694741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(Global, Local feature importance score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에 대한</a:t>
            </a:r>
            <a:endParaRPr lang="en-US" altLang="ko-KR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Relative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neutrality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069943" y="3121529"/>
            <a:ext cx="4804229" cy="53548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86057" y="7039429"/>
            <a:ext cx="4688115" cy="612202"/>
          </a:xfrm>
          <a:prstGeom prst="rect">
            <a:avLst/>
          </a:prstGeom>
          <a:solidFill>
            <a:srgbClr val="0000FF">
              <a:alpha val="25098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67543" y="6001420"/>
            <a:ext cx="6335070" cy="239724"/>
          </a:xfrm>
          <a:prstGeom prst="rect">
            <a:avLst/>
          </a:prstGeom>
          <a:solidFill>
            <a:srgbClr val="0000FF">
              <a:alpha val="25098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9763" y="6284687"/>
            <a:ext cx="1518066" cy="159656"/>
          </a:xfrm>
          <a:prstGeom prst="rect">
            <a:avLst/>
          </a:prstGeom>
          <a:solidFill>
            <a:srgbClr val="0000FF">
              <a:alpha val="25098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13094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상황</a:t>
            </a:r>
            <a:endParaRPr lang="en-US" altLang="ko-KR" dirty="0" smtClean="0"/>
          </a:p>
          <a:p>
            <a:pPr latinLnBrk="1"/>
            <a:r>
              <a:rPr lang="ko-KR" altLang="en-US" dirty="0" smtClean="0"/>
              <a:t>논문</a:t>
            </a:r>
            <a:r>
              <a:rPr lang="en-US" altLang="ko-KR" dirty="0"/>
              <a:t>: Black Box Attacks on Explainable Artificial Intelligence (XAI) methods in Cyber </a:t>
            </a:r>
            <a:r>
              <a:rPr lang="en-US" altLang="ko-KR" dirty="0" smtClean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52323" cy="691750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>
                <a:solidFill>
                  <a:schemeClr val="tx1"/>
                </a:solidFill>
              </a:rPr>
              <a:t>Conway’s Reverse Game of Life</a:t>
            </a:r>
          </a:p>
          <a:p>
            <a:pPr marL="1674601" lvl="3" indent="-397435"/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www.kaggle.com/c/conway-s-reverse-game-of-life/overview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841935" lvl="1" indent="-397435"/>
            <a:r>
              <a:rPr lang="ko-KR" altLang="en-US" dirty="0" smtClean="0">
                <a:solidFill>
                  <a:schemeClr val="tx1"/>
                </a:solidFill>
              </a:rPr>
              <a:t>논문 학습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203091" lvl="2" indent="-397435"/>
            <a:r>
              <a:rPr lang="en-US" altLang="ko-KR" dirty="0"/>
              <a:t>Black Box Attacks on Explainable Artificial Intelligence (XAI) methods in Cyber Security</a:t>
            </a:r>
          </a:p>
          <a:p>
            <a:pPr marL="1674601" lvl="3" indent="-397435"/>
            <a:r>
              <a:rPr lang="en-US" altLang="ko-KR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3"/>
              </a:rPr>
              <a:t>ieeexplore.ieee.org/stamp/stamp.jsp?arnumber=9206780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23391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www.kaggle.com/c/conway-s-reverse-game-of-life/overview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4391500"/>
            <a:ext cx="11683674" cy="330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866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19"/>
            <a:ext cx="11917310" cy="173591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배열이 저장된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파일로부터 배열 읽기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텍스트 파일 </a:t>
            </a:r>
            <a:r>
              <a:rPr lang="en-US" altLang="ko-KR" dirty="0" smtClean="0">
                <a:solidFill>
                  <a:srgbClr val="0000FF"/>
                </a:solidFill>
              </a:rPr>
              <a:t>shape (400)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표시할 때 </a:t>
            </a:r>
            <a:r>
              <a:rPr lang="en-US" altLang="ko-KR" dirty="0" smtClean="0">
                <a:solidFill>
                  <a:srgbClr val="0000FF"/>
                </a:solidFill>
              </a:rPr>
              <a:t>shape (20, 20)</a:t>
            </a:r>
            <a:r>
              <a:rPr lang="ko-KR" altLang="en-US" dirty="0" smtClean="0"/>
              <a:t>으로 변환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84" y="4345655"/>
            <a:ext cx="6360946" cy="31767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780" y="3541486"/>
            <a:ext cx="4624620" cy="523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48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19"/>
            <a:ext cx="11917310" cy="173591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배열이 저장된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파일로부터 배열 읽기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MAE </a:t>
            </a:r>
            <a:r>
              <a:rPr lang="ko-KR" altLang="en-US" dirty="0" smtClean="0">
                <a:solidFill>
                  <a:srgbClr val="0000FF"/>
                </a:solidFill>
              </a:rPr>
              <a:t>측정 결과를 파일로 쓰는</a:t>
            </a:r>
            <a:r>
              <a:rPr lang="ko-KR" altLang="en-US" dirty="0" smtClean="0"/>
              <a:t> 코드 작성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3" y="4627638"/>
            <a:ext cx="5343072" cy="224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098" y="3605666"/>
            <a:ext cx="51339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13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19"/>
            <a:ext cx="11917310" cy="15617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배열이 저장된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파일로부터 배열 읽기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MAE </a:t>
            </a:r>
            <a:r>
              <a:rPr lang="ko-KR" altLang="en-US" dirty="0" smtClean="0">
                <a:solidFill>
                  <a:srgbClr val="0000FF"/>
                </a:solidFill>
              </a:rPr>
              <a:t>측정 결과 분석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512" y="3454399"/>
            <a:ext cx="8084457" cy="53797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5130" y="5012517"/>
            <a:ext cx="1869101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Result &gt;= X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Then live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Result &lt; X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Then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dead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1030" y="3925442"/>
            <a:ext cx="30296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61459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Hate and Toxic Speech Detection in the Context of Covid-19 </a:t>
            </a:r>
            <a:r>
              <a:rPr lang="en-US" altLang="ko-KR" dirty="0" smtClean="0"/>
              <a:t>using XAI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34082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소개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Hate and Toxic Speech Detection in the Context of Covid-19 Pandemic using XAI: Ongoing Applied Research </a:t>
            </a:r>
            <a:r>
              <a:rPr lang="en-US" altLang="ko-KR" u="sng" dirty="0">
                <a:sym typeface="Helvetica"/>
                <a:hlinkClick r:id="rId2"/>
              </a:rPr>
              <a:t>https://</a:t>
            </a:r>
            <a:r>
              <a:rPr lang="en-US" altLang="ko-KR" u="sng" dirty="0" smtClean="0">
                <a:sym typeface="Helvetica"/>
                <a:hlinkClick r:id="rId2"/>
              </a:rPr>
              <a:t>openreview.net/pdf?id=OLoP-Q2Wu4o</a:t>
            </a:r>
            <a:endParaRPr lang="en-US" altLang="ko-KR" u="sng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335" y="4502628"/>
            <a:ext cx="6447098" cy="433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294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Hate and Toxic Speech Detection in the Context of Covid-19 </a:t>
            </a:r>
            <a:r>
              <a:rPr lang="en-US" altLang="ko-KR" dirty="0" smtClean="0"/>
              <a:t>using XAI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680139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/>
              <a:t>Explanability</a:t>
            </a:r>
            <a:r>
              <a:rPr lang="en-US" altLang="ko-KR" dirty="0" smtClean="0"/>
              <a:t> and Text Classification</a:t>
            </a:r>
            <a:endParaRPr lang="ko-KR" altLang="en-US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다음과 같은 연구에서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integrated gradient</a:t>
            </a:r>
            <a:r>
              <a:rPr lang="ko-KR" altLang="en-US" dirty="0" smtClean="0">
                <a:sym typeface="Helvetica"/>
              </a:rPr>
              <a:t>를 통해 </a:t>
            </a:r>
            <a:r>
              <a:rPr lang="en-US" altLang="ko-KR" dirty="0" err="1" smtClean="0">
                <a:sym typeface="Helvetica"/>
              </a:rPr>
              <a:t>explanability</a:t>
            </a:r>
            <a:r>
              <a:rPr lang="ko-KR" altLang="en-US" dirty="0" smtClean="0">
                <a:sym typeface="Helvetica"/>
              </a:rPr>
              <a:t>를 유도함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(Sundararajan et al., 2017), (Liu and </a:t>
            </a:r>
            <a:r>
              <a:rPr lang="en-US" altLang="ko-KR" dirty="0" err="1">
                <a:sym typeface="Helvetica"/>
              </a:rPr>
              <a:t>Avci</a:t>
            </a:r>
            <a:r>
              <a:rPr lang="en-US" altLang="ko-KR" dirty="0">
                <a:sym typeface="Helvetica"/>
              </a:rPr>
              <a:t>, 2019</a:t>
            </a:r>
            <a:r>
              <a:rPr lang="en-US" altLang="ko-KR" dirty="0" smtClean="0">
                <a:sym typeface="Helvetica"/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SHAP</a:t>
            </a:r>
            <a:r>
              <a:rPr lang="ko-KR" altLang="en-US" dirty="0" smtClean="0">
                <a:sym typeface="Helvetica"/>
              </a:rPr>
              <a:t>은 더 많이 쓰이는 </a:t>
            </a:r>
            <a:r>
              <a:rPr lang="en-US" altLang="ko-KR" dirty="0" err="1" smtClean="0">
                <a:sym typeface="Helvetica"/>
              </a:rPr>
              <a:t>explainability</a:t>
            </a:r>
            <a:r>
              <a:rPr lang="en-US" altLang="ko-KR" dirty="0" smtClean="0">
                <a:sym typeface="Helvetica"/>
              </a:rPr>
              <a:t> method</a:t>
            </a:r>
            <a:r>
              <a:rPr lang="ko-KR" altLang="en-US" dirty="0" smtClean="0">
                <a:sym typeface="Helvetica"/>
              </a:rPr>
              <a:t>로</a:t>
            </a:r>
            <a:r>
              <a:rPr lang="en-US" altLang="ko-KR" dirty="0" smtClean="0">
                <a:sym typeface="Helvetica"/>
              </a:rPr>
              <a:t>, feature contribution</a:t>
            </a:r>
            <a:r>
              <a:rPr lang="ko-KR" altLang="en-US" dirty="0" smtClean="0">
                <a:sym typeface="Helvetica"/>
              </a:rPr>
              <a:t>에 대한 프레임워크를 모델의 출력으로 제공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(Lundberg and Lee, 2017</a:t>
            </a:r>
            <a:r>
              <a:rPr lang="en-US" altLang="ko-KR" dirty="0" smtClean="0">
                <a:sym typeface="Helvetica"/>
              </a:rPr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SHAP</a:t>
            </a:r>
            <a:r>
              <a:rPr lang="ko-KR" altLang="en-US" dirty="0" smtClean="0">
                <a:sym typeface="Helvetica"/>
              </a:rPr>
              <a:t>의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Gradient Explainer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3817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4303</TotalTime>
  <Words>673</Words>
  <Application>Microsoft Office PowerPoint</Application>
  <PresentationFormat>Custom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AI Explanable AI</vt:lpstr>
      <vt:lpstr>Current Status</vt:lpstr>
      <vt:lpstr>Kaggle Competition</vt:lpstr>
      <vt:lpstr>Kaggle Competition</vt:lpstr>
      <vt:lpstr>Kaggle Competition</vt:lpstr>
      <vt:lpstr>Kaggle Competition</vt:lpstr>
      <vt:lpstr>Paper: Hate and Toxic Speech Detection in the Context of Covid-19 using XAI</vt:lpstr>
      <vt:lpstr>Paper: Hate and Toxic Speech Detection in the Context of Covid-19 using XAI</vt:lpstr>
      <vt:lpstr>Paper: Hate and Toxic Speech Detection in the Context of Covid-19 using XAI</vt:lpstr>
      <vt:lpstr>Paper: Hate and Toxic Speech Detection in the Context of Covid-19 using XAI</vt:lpstr>
      <vt:lpstr>Paper: Hate and Toxic Speech Detection in the Context of Covid-19 using XAI</vt:lpstr>
      <vt:lpstr>Paper: Hate and Toxic Speech Detection in the Context of Covid-19 using XAI</vt:lpstr>
      <vt:lpstr>Paper: Hate and Toxic Speech Detection in the Context of Covid-19 using XAI</vt:lpstr>
      <vt:lpstr>Paper: Hate and Toxic Speech Detection in the Context of Covid-19 using XAI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2349</cp:revision>
  <cp:lastPrinted>2020-05-01T05:17:35Z</cp:lastPrinted>
  <dcterms:modified xsi:type="dcterms:W3CDTF">2020-11-13T01:06:54Z</dcterms:modified>
</cp:coreProperties>
</file>