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340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39" r:id="rId17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rcid.org/my-orcid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9120241" TargetMode="External"/><Relationship Id="rId2" Type="http://schemas.openxmlformats.org/officeDocument/2006/relationships/hyperlink" Target="https://ieeexplore.ieee.org/stamp/stamp.jsp?tp=&amp;arnumber=9120329&amp;tag=1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20.11.03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3196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rgbClr val="0000FF"/>
                </a:solidFill>
                <a:sym typeface="Helvetica"/>
              </a:rPr>
              <a:t>Power Allocation in Multi-User Cellular Networks: Deep Reinforcement Learning Approaches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5" y="4622193"/>
            <a:ext cx="2573080" cy="1679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7" y="6753904"/>
            <a:ext cx="2450633" cy="1857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052" y="4696441"/>
            <a:ext cx="5256865" cy="3904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754" y="5550483"/>
            <a:ext cx="2686016" cy="21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4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5799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3000" dirty="0" smtClean="0">
                <a:sym typeface="Helvetica"/>
              </a:rPr>
              <a:t>ORCID </a:t>
            </a:r>
            <a:r>
              <a:rPr lang="ko-KR" altLang="en-US" sz="3000" dirty="0" smtClean="0">
                <a:sym typeface="Helvetica"/>
              </a:rPr>
              <a:t>등록</a:t>
            </a:r>
            <a:endParaRPr lang="en-US" altLang="ko-KR" sz="3000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  <a:hlinkClick r:id="rId2"/>
              </a:rPr>
              <a:t>orcid.org/my-orcid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35" y="3428778"/>
            <a:ext cx="59055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93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8351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>
                <a:sym typeface="Helvetica"/>
              </a:rPr>
              <a:t>논문 구현</a:t>
            </a:r>
            <a:r>
              <a:rPr lang="en-US" altLang="ko-KR" sz="3000" dirty="0">
                <a:sym typeface="Helvetica"/>
              </a:rPr>
              <a:t>: Minimum Throughput Maximization for Multi-UAV Enabled WPCN: A Deep Reinforcement Learning </a:t>
            </a:r>
            <a:r>
              <a:rPr lang="en-US" altLang="ko-KR" sz="3000" dirty="0" smtClean="0">
                <a:sym typeface="Helvetica"/>
              </a:rPr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>
                <a:sym typeface="Helvetica"/>
              </a:rPr>
              <a:t>함수 작성</a:t>
            </a:r>
            <a:r>
              <a:rPr lang="en-US" altLang="ko-KR" sz="2400" dirty="0" smtClean="0">
                <a:sym typeface="Helvetica"/>
              </a:rPr>
              <a:t>: 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다음 상태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(next state)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를 찾는 함수</a:t>
            </a:r>
            <a:endParaRPr lang="en-US" altLang="ko-KR" sz="2400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3" y="3402419"/>
            <a:ext cx="5014476" cy="54342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4855" y="3402419"/>
            <a:ext cx="2700670" cy="23391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3579" y="3894664"/>
            <a:ext cx="3590262" cy="17405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245" y="4231757"/>
            <a:ext cx="3588527" cy="35730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12371" y="4764960"/>
            <a:ext cx="1874873" cy="2642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4118" y="8561768"/>
            <a:ext cx="1128821" cy="27487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72939" y="5029200"/>
            <a:ext cx="1839432" cy="3532568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79092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44826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>
                <a:sym typeface="Helvetica"/>
              </a:rPr>
              <a:t>논문 구현</a:t>
            </a:r>
            <a:r>
              <a:rPr lang="en-US" altLang="ko-KR" sz="3000" dirty="0">
                <a:sym typeface="Helvetica"/>
              </a:rPr>
              <a:t>: Minimum Throughput Maximization for Multi-UAV Enabled WPCN: A Deep Reinforcement Learning </a:t>
            </a:r>
            <a:r>
              <a:rPr lang="en-US" altLang="ko-KR" sz="3000" dirty="0" smtClean="0">
                <a:sym typeface="Helvetica"/>
              </a:rPr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UAV </a:t>
            </a:r>
            <a:r>
              <a:rPr lang="en-US" altLang="ko-KR" sz="2400" dirty="0" err="1" smtClean="0">
                <a:solidFill>
                  <a:srgbClr val="0000FF"/>
                </a:solidFill>
                <a:sym typeface="Helvetica"/>
              </a:rPr>
              <a:t>i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, UAV j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의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trajectory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가 교차하는 경우 직전 지점으로 이동</a:t>
            </a:r>
            <a:endParaRPr lang="en-US" altLang="ko-KR" sz="2400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sz="2400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sz="2400" dirty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sz="2400" dirty="0" smtClean="0">
              <a:solidFill>
                <a:srgbClr val="0000FF"/>
              </a:solidFill>
              <a:sym typeface="Helvetica"/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sz="2400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400" dirty="0" err="1" smtClean="0">
                <a:solidFill>
                  <a:srgbClr val="0000FF"/>
                </a:solidFill>
                <a:sym typeface="Helvetica"/>
              </a:rPr>
              <a:t>getNextState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함수의 일부를 </a:t>
            </a:r>
            <a:r>
              <a:rPr lang="en-US" altLang="ko-KR" sz="2400" dirty="0" err="1" smtClean="0">
                <a:solidFill>
                  <a:srgbClr val="0000FF"/>
                </a:solidFill>
                <a:sym typeface="Helvetica"/>
              </a:rPr>
              <a:t>getNextLocation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함수로 분리 </a:t>
            </a:r>
            <a:endParaRPr lang="en-US" altLang="ko-KR" sz="2400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8" y="3388105"/>
            <a:ext cx="3732876" cy="1827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801" y="6384156"/>
            <a:ext cx="5157639" cy="1951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86" y="6099674"/>
            <a:ext cx="5507526" cy="252007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47198" y="7733317"/>
            <a:ext cx="4221974" cy="26236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1496" y="4165596"/>
            <a:ext cx="3006318" cy="105049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7432" y="8394966"/>
            <a:ext cx="1653787" cy="27452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59572" y="6644138"/>
            <a:ext cx="2405154" cy="30955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5231219" y="6798916"/>
            <a:ext cx="2528353" cy="1733314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26896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7819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>
                <a:sym typeface="Helvetica"/>
              </a:rPr>
              <a:t>논문 구현</a:t>
            </a:r>
            <a:r>
              <a:rPr lang="en-US" altLang="ko-KR" sz="3000" dirty="0">
                <a:sym typeface="Helvetica"/>
              </a:rPr>
              <a:t>: Minimum Throughput Maximization for Multi-UAV Enabled WPCN: A Deep Reinforcement Learning </a:t>
            </a:r>
            <a:r>
              <a:rPr lang="en-US" altLang="ko-KR" sz="3000" dirty="0" smtClean="0">
                <a:sym typeface="Helvetica"/>
              </a:rPr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(s, a, r, s’)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를 저장하는 부분 추가</a:t>
            </a:r>
            <a:endParaRPr lang="en-US" altLang="ko-KR" sz="2400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05" y="3819812"/>
            <a:ext cx="5572864" cy="1520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34" y="5938431"/>
            <a:ext cx="7665106" cy="2234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97" y="5665355"/>
            <a:ext cx="4716943" cy="27807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566529" y="4035377"/>
            <a:ext cx="3133062" cy="38776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7197" y="5810988"/>
            <a:ext cx="2260822" cy="26020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998" y="7739023"/>
            <a:ext cx="2920703" cy="70711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3649" y="7148502"/>
            <a:ext cx="5702891" cy="87907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6419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671300" cy="24302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>
                <a:sym typeface="Helvetica"/>
              </a:rPr>
              <a:t>논문 구현</a:t>
            </a:r>
            <a:r>
              <a:rPr lang="en-US" altLang="ko-KR" sz="3000" dirty="0">
                <a:sym typeface="Helvetica"/>
              </a:rPr>
              <a:t>: Minimum Throughput Maximization for Multi-UAV Enabled WPCN: A Deep Reinforcement Learning </a:t>
            </a:r>
            <a:r>
              <a:rPr lang="en-US" altLang="ko-KR" sz="3000" dirty="0" smtClean="0">
                <a:sym typeface="Helvetica"/>
              </a:rPr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Replay memory (Replay buffer)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에서 랜덤하게 </a:t>
            </a:r>
            <a:r>
              <a:rPr lang="en-US" altLang="ko-KR" sz="2400" dirty="0" err="1" smtClean="0">
                <a:solidFill>
                  <a:srgbClr val="0000FF"/>
                </a:solidFill>
                <a:sym typeface="Helvetica"/>
              </a:rPr>
              <a:t>minibatch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를 선택하는 부분 추가</a:t>
            </a:r>
            <a:endParaRPr lang="en-US" altLang="ko-KR" sz="2400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80" y="3708636"/>
            <a:ext cx="8150187" cy="51365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54510" y="3814722"/>
            <a:ext cx="4377918" cy="36387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4893" y="7241951"/>
            <a:ext cx="4372027" cy="155117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6673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Revising: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Networks</a:t>
            </a:r>
            <a:endParaRPr lang="en-US" altLang="ko-KR" dirty="0" smtClean="0"/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</a:t>
            </a:r>
            <a:r>
              <a:rPr lang="en-US" altLang="ko-KR" dirty="0" smtClean="0"/>
              <a:t>: Minimum </a:t>
            </a:r>
            <a:r>
              <a:rPr lang="en-US" altLang="ko-KR" dirty="0"/>
              <a:t>Throughput Maximization for Multi-UAV Enabled WPCN: A Deep Reinforcement Learning </a:t>
            </a:r>
            <a:r>
              <a:rPr lang="en-US" altLang="ko-KR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/>
              <a:t>논문 수정</a:t>
            </a:r>
            <a:r>
              <a:rPr lang="en-US" altLang="ko-KR" dirty="0"/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dirty="0" smtClean="0"/>
              <a:t>논문의 </a:t>
            </a:r>
            <a:r>
              <a:rPr lang="en-US" altLang="ko-KR" dirty="0" smtClean="0"/>
              <a:t>reject </a:t>
            </a:r>
            <a:r>
              <a:rPr lang="ko-KR" altLang="en-US" dirty="0" smtClean="0"/>
              <a:t>메일 확인 및 원인 파악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해결 가능한 사항에 대한 해결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해결하기 어려운 사항의 경우 관련 논문에서 해당 부분을 파악</a:t>
            </a:r>
            <a:endParaRPr lang="en-US" altLang="ko-KR" dirty="0" smtClean="0"/>
          </a:p>
          <a:p>
            <a:pPr lvl="1" latinLnBrk="1"/>
            <a:r>
              <a:rPr lang="en-US" altLang="ko-KR" b="0" dirty="0" smtClean="0">
                <a:solidFill>
                  <a:srgbClr val="0000FF"/>
                </a:solidFill>
              </a:rPr>
              <a:t>ORCID </a:t>
            </a:r>
            <a:r>
              <a:rPr lang="ko-KR" altLang="en-US" b="0" dirty="0" smtClean="0">
                <a:solidFill>
                  <a:srgbClr val="0000FF"/>
                </a:solidFill>
              </a:rPr>
              <a:t>등록</a:t>
            </a:r>
            <a:endParaRPr lang="en-US" altLang="ko-KR" b="0" dirty="0" smtClean="0">
              <a:solidFill>
                <a:srgbClr val="0000FF"/>
              </a:solidFill>
            </a:endParaRPr>
          </a:p>
          <a:p>
            <a:pPr lvl="1" latinLnBrk="1"/>
            <a:r>
              <a:rPr lang="ko-KR" altLang="en-US" dirty="0" smtClean="0"/>
              <a:t>논문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b="0" dirty="0"/>
              <a:t>Minimum Throughput Maximization for Multi-UAV Enabled WPCN: A Deep Reinforcement Learning </a:t>
            </a:r>
            <a:r>
              <a:rPr lang="en-US" altLang="ko-KR" b="0" dirty="0" smtClean="0"/>
              <a:t>Method</a:t>
            </a:r>
          </a:p>
          <a:p>
            <a:pPr lvl="2" latinLnBrk="1"/>
            <a:r>
              <a:rPr lang="ko-KR" altLang="en-US" dirty="0" smtClean="0"/>
              <a:t>각종 </a:t>
            </a:r>
            <a:r>
              <a:rPr lang="ko-KR" altLang="en-US" dirty="0" smtClean="0"/>
              <a:t>함수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7389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논문의 </a:t>
            </a:r>
            <a:r>
              <a:rPr lang="en-US" altLang="ko-KR" sz="2400" dirty="0" smtClean="0"/>
              <a:t>reject </a:t>
            </a:r>
            <a:r>
              <a:rPr lang="ko-KR" altLang="en-US" sz="2400" dirty="0" smtClean="0"/>
              <a:t>메일 확인 및 </a:t>
            </a:r>
            <a:r>
              <a:rPr lang="en-US" altLang="ko-KR" sz="2400" dirty="0" smtClean="0"/>
              <a:t>reject </a:t>
            </a:r>
            <a:r>
              <a:rPr lang="ko-KR" altLang="en-US" sz="2400" dirty="0" smtClean="0"/>
              <a:t>원인 파악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52614"/>
              </p:ext>
            </p:extLst>
          </p:nvPr>
        </p:nvGraphicFramePr>
        <p:xfrm>
          <a:off x="673100" y="4082901"/>
          <a:ext cx="11405486" cy="4656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019">
                  <a:extLst>
                    <a:ext uri="{9D8B030D-6E8A-4147-A177-3AD203B41FA5}">
                      <a16:colId xmlns:a16="http://schemas.microsoft.com/office/drawing/2014/main" val="337816019"/>
                    </a:ext>
                  </a:extLst>
                </a:gridCol>
                <a:gridCol w="6682467">
                  <a:extLst>
                    <a:ext uri="{9D8B030D-6E8A-4147-A177-3AD203B41FA5}">
                      <a16:colId xmlns:a16="http://schemas.microsoft.com/office/drawing/2014/main" val="582282500"/>
                    </a:ext>
                  </a:extLst>
                </a:gridCol>
              </a:tblGrid>
              <a:tr h="606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원인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 가능성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89326"/>
                  </a:ext>
                </a:extLst>
              </a:tr>
              <a:tr h="953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연구 깊이의 부족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일부 경우에서만 성능 향상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낮음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7313"/>
                  </a:ext>
                </a:extLst>
              </a:tr>
              <a:tr h="953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모델링과 수학적 엄밀성</a:t>
                      </a:r>
                      <a:r>
                        <a:rPr lang="ko-KR" altLang="en-US" sz="2400" baseline="0" dirty="0" smtClean="0"/>
                        <a:t> 부족</a:t>
                      </a:r>
                      <a:endParaRPr lang="en-US" altLang="ko-KR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복잡한 수학적 모델 </a:t>
                      </a:r>
                      <a:r>
                        <a:rPr lang="en-US" altLang="ko-KR" sz="2400" dirty="0" smtClean="0"/>
                        <a:t>–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rgbClr val="FF0000"/>
                          </a:solidFill>
                        </a:rPr>
                        <a:t>낮음</a:t>
                      </a:r>
                      <a:endParaRPr lang="en-US" altLang="ko-KR" sz="24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2400" baseline="0" dirty="0" smtClean="0"/>
                        <a:t>변수의 정의 및 설명 부족 </a:t>
                      </a:r>
                      <a:r>
                        <a:rPr lang="en-US" altLang="ko-KR" sz="2400" baseline="0" dirty="0" smtClean="0"/>
                        <a:t>–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높음</a:t>
                      </a:r>
                      <a:endParaRPr lang="en-US" altLang="ko-KR" sz="24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smtClean="0"/>
                        <a:t>Wireles</a:t>
                      </a:r>
                      <a:r>
                        <a:rPr lang="en-US" altLang="ko-KR" sz="2400" baseline="0" dirty="0" smtClean="0"/>
                        <a:t>s Channel Model </a:t>
                      </a:r>
                      <a:r>
                        <a:rPr lang="ko-KR" altLang="en-US" sz="2400" baseline="0" dirty="0" smtClean="0"/>
                        <a:t>설명 부족 </a:t>
                      </a:r>
                      <a:r>
                        <a:rPr lang="en-US" altLang="ko-KR" sz="2400" baseline="0" dirty="0" smtClean="0"/>
                        <a:t>-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높음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966944"/>
                  </a:ext>
                </a:extLst>
              </a:tr>
              <a:tr h="953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Presentation</a:t>
                      </a:r>
                      <a:r>
                        <a:rPr lang="ko-KR" altLang="en-US" sz="2400" dirty="0" smtClean="0"/>
                        <a:t>의 부족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수학적 변수의 정의 부족 </a:t>
                      </a:r>
                      <a:r>
                        <a:rPr lang="en-US" altLang="ko-KR" sz="2400" dirty="0" smtClean="0"/>
                        <a:t>–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높음</a:t>
                      </a:r>
                      <a:endParaRPr lang="en-US" altLang="ko-KR" sz="24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smtClean="0"/>
                        <a:t>Variable</a:t>
                      </a:r>
                      <a:r>
                        <a:rPr lang="ko-KR" altLang="en-US" sz="2400" dirty="0" smtClean="0"/>
                        <a:t>의 형식의 </a:t>
                      </a:r>
                      <a:r>
                        <a:rPr lang="en-US" altLang="ko-KR" sz="2400" dirty="0" smtClean="0"/>
                        <a:t>consistency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부족 </a:t>
                      </a:r>
                      <a:r>
                        <a:rPr lang="en-US" altLang="ko-KR" sz="2400" baseline="0" dirty="0" smtClean="0"/>
                        <a:t>– </a:t>
                      </a:r>
                      <a:r>
                        <a:rPr lang="ko-KR" altLang="en-US" sz="2400" b="1" i="0" baseline="0" dirty="0" smtClean="0">
                          <a:solidFill>
                            <a:srgbClr val="0000FF"/>
                          </a:solidFill>
                        </a:rPr>
                        <a:t>높음</a:t>
                      </a:r>
                      <a:endParaRPr lang="ko-KR" altLang="en-US" sz="2400" b="1" i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59979"/>
                  </a:ext>
                </a:extLst>
              </a:tr>
              <a:tr h="953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분석의 부족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8050"/>
                          </a:solidFill>
                        </a:rPr>
                        <a:t>관련 논문 탐색 필요</a:t>
                      </a:r>
                      <a:endParaRPr lang="ko-KR" altLang="en-US" sz="2400" b="1" dirty="0">
                        <a:solidFill>
                          <a:srgbClr val="FF8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29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473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4411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해결 가능한 사항에 대한 해결 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0000FF"/>
                </a:solidFill>
              </a:rPr>
              <a:t>수학적 변수의 정의</a:t>
            </a:r>
            <a:r>
              <a:rPr lang="en-US" altLang="ko-KR" sz="2400" dirty="0" smtClean="0">
                <a:solidFill>
                  <a:srgbClr val="0000FF"/>
                </a:solidFill>
              </a:rPr>
              <a:t>(</a:t>
            </a:r>
            <a:r>
              <a:rPr lang="ko-KR" altLang="en-US" sz="2400" dirty="0" smtClean="0">
                <a:solidFill>
                  <a:srgbClr val="0000FF"/>
                </a:solidFill>
              </a:rPr>
              <a:t>엄밀성</a:t>
            </a:r>
            <a:r>
              <a:rPr lang="en-US" altLang="ko-KR" sz="2400" dirty="0" smtClean="0">
                <a:solidFill>
                  <a:srgbClr val="0000FF"/>
                </a:solidFill>
              </a:rPr>
              <a:t>)</a:t>
            </a:r>
            <a:r>
              <a:rPr lang="ko-KR" altLang="en-US" sz="2400" dirty="0" smtClean="0">
                <a:solidFill>
                  <a:srgbClr val="0000FF"/>
                </a:solidFill>
              </a:rPr>
              <a:t> 및 설명 부족</a:t>
            </a:r>
            <a:endParaRPr lang="en-US" altLang="ko-KR" sz="2400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56" y="4008474"/>
            <a:ext cx="4792035" cy="482889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039293" y="6033977"/>
            <a:ext cx="861237" cy="701749"/>
          </a:xfrm>
          <a:prstGeom prst="rightArrow">
            <a:avLst>
              <a:gd name="adj1" fmla="val 3000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17" y="4008473"/>
            <a:ext cx="4471073" cy="48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3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4411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해결 가능한 사항에 대한 해결 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solidFill>
                  <a:srgbClr val="0000FF"/>
                </a:solidFill>
              </a:rPr>
              <a:t>Wireless Channel Model </a:t>
            </a:r>
            <a:r>
              <a:rPr lang="ko-KR" altLang="en-US" sz="2400" dirty="0">
                <a:solidFill>
                  <a:srgbClr val="0000FF"/>
                </a:solidFill>
              </a:rPr>
              <a:t>설명 </a:t>
            </a:r>
            <a:r>
              <a:rPr lang="ko-KR" altLang="en-US" sz="2400" dirty="0" smtClean="0">
                <a:solidFill>
                  <a:srgbClr val="0000FF"/>
                </a:solidFill>
              </a:rPr>
              <a:t>부족</a:t>
            </a:r>
            <a:endParaRPr lang="en-US" altLang="ko-KR" sz="2400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81" y="4470549"/>
            <a:ext cx="6286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5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4411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해결 가능한 사항에 대한 해결 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solidFill>
                  <a:srgbClr val="0000FF"/>
                </a:solidFill>
              </a:rPr>
              <a:t>Variable</a:t>
            </a:r>
            <a:r>
              <a:rPr lang="ko-KR" altLang="en-US" sz="2400" dirty="0">
                <a:solidFill>
                  <a:srgbClr val="0000FF"/>
                </a:solidFill>
              </a:rPr>
              <a:t>의 형식의 </a:t>
            </a:r>
            <a:r>
              <a:rPr lang="en-US" altLang="ko-KR" sz="2400" dirty="0">
                <a:solidFill>
                  <a:srgbClr val="0000FF"/>
                </a:solidFill>
              </a:rPr>
              <a:t>consistency </a:t>
            </a:r>
            <a:r>
              <a:rPr lang="ko-KR" altLang="en-US" sz="2400" dirty="0">
                <a:solidFill>
                  <a:srgbClr val="0000FF"/>
                </a:solidFill>
              </a:rPr>
              <a:t>부족</a:t>
            </a:r>
            <a:endParaRPr lang="en-US" altLang="ko-KR" sz="2400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53" y="4089853"/>
            <a:ext cx="4492514" cy="4424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00" y="4433170"/>
            <a:ext cx="4412205" cy="373811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98265" y="5951355"/>
            <a:ext cx="861237" cy="701749"/>
          </a:xfrm>
          <a:prstGeom prst="rightArrow">
            <a:avLst>
              <a:gd name="adj1" fmla="val 3000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4586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67580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분석의 부족 </a:t>
            </a:r>
            <a:r>
              <a:rPr lang="en-US" altLang="ko-KR" sz="2400" dirty="0" smtClean="0"/>
              <a:t>– </a:t>
            </a:r>
            <a:r>
              <a:rPr lang="ko-KR" altLang="en-US" sz="2400" dirty="0" smtClean="0">
                <a:solidFill>
                  <a:srgbClr val="0000FF"/>
                </a:solidFill>
              </a:rPr>
              <a:t>관련 논문 탐색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Ultra-Dense LEO Satellite Offloading for Terrestrial Networks: How Much to Pay the Satellite Operator</a:t>
            </a:r>
            <a:r>
              <a:rPr lang="en-US" altLang="ko-KR" dirty="0" smtClean="0">
                <a:sym typeface="Helvetica"/>
              </a:rPr>
              <a:t>?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1800" dirty="0">
                <a:solidFill>
                  <a:schemeClr val="tx1"/>
                </a:solidFill>
                <a:hlinkClick r:id="rId2"/>
              </a:rPr>
              <a:t>https://ieeexplore.ieee.org/stamp/stamp.jsp?tp=&amp;</a:t>
            </a:r>
            <a:r>
              <a:rPr lang="en-US" altLang="ko-KR" sz="1800" dirty="0" smtClean="0">
                <a:solidFill>
                  <a:schemeClr val="tx1"/>
                </a:solidFill>
                <a:hlinkClick r:id="rId2"/>
              </a:rPr>
              <a:t>arnumber=9120329&amp;tag=1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Power Allocation in Multi-User Cellular Networks: Deep Reinforcement Learning </a:t>
            </a:r>
            <a:r>
              <a:rPr lang="en-US" altLang="ko-KR" dirty="0" smtClean="0">
                <a:sym typeface="Helvetica"/>
              </a:rPr>
              <a:t>Approaches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1800" dirty="0">
                <a:solidFill>
                  <a:schemeClr val="tx1"/>
                </a:solidFill>
                <a:hlinkClick r:id="rId3"/>
              </a:rPr>
              <a:t>https://ieeexplore.ieee.org/stamp/stamp.jsp?tp=&amp;</a:t>
            </a:r>
            <a:r>
              <a:rPr lang="en-US" altLang="ko-KR" sz="1800" dirty="0" smtClean="0">
                <a:solidFill>
                  <a:schemeClr val="tx1"/>
                </a:solidFill>
                <a:hlinkClick r:id="rId3"/>
              </a:rPr>
              <a:t>arnumber=9120241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648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3196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Ultra-Dense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LEO Satellite Offloading for Terrestrial Networks: How Much to Pay the Satellite Operator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?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48" y="4763386"/>
            <a:ext cx="4700169" cy="3715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11" y="4844765"/>
            <a:ext cx="4612913" cy="36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5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594</Words>
  <Application>Microsoft Office PowerPoint</Application>
  <PresentationFormat>Custom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2572</cp:revision>
  <cp:lastPrinted>2020-09-22T02:33:58Z</cp:lastPrinted>
  <dcterms:modified xsi:type="dcterms:W3CDTF">2020-11-03T02:53:45Z</dcterms:modified>
</cp:coreProperties>
</file>