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67" r:id="rId5"/>
    <p:sldId id="268" r:id="rId6"/>
    <p:sldId id="269" r:id="rId7"/>
    <p:sldId id="271" r:id="rId8"/>
    <p:sldId id="270" r:id="rId9"/>
    <p:sldId id="275" r:id="rId10"/>
    <p:sldId id="272" r:id="rId11"/>
    <p:sldId id="273" r:id="rId12"/>
    <p:sldId id="276" r:id="rId13"/>
    <p:sldId id="274" r:id="rId14"/>
    <p:sldId id="278" r:id="rId15"/>
    <p:sldId id="259" r:id="rId16"/>
    <p:sldId id="277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31" d="100"/>
          <a:sy n="31" d="100"/>
        </p:scale>
        <p:origin x="63" y="10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DQN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RL" TargetMode="External"/><Relationship Id="rId2" Type="http://schemas.openxmlformats.org/officeDocument/2006/relationships/hyperlink" Target="https://jsideas.net/dq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mniya.tistory.com/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20.01.15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in non-deterministic worl</a:t>
            </a:r>
            <a:r>
              <a:rPr lang="en-US" dirty="0"/>
              <a:t>d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18227" y="1958298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27" y="1958298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2097797" y="3049007"/>
                <a:ext cx="8809206" cy="11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ko-KR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ko-KR" i="1">
                          <a:latin typeface="Cambria Math" panose="02040503050406030204" pitchFamily="18" charset="0"/>
                        </a:rPr>
                        <m:t>학습률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𝑙𝑒𝑎𝑟𝑛𝑖𝑛𝑔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97" y="3049007"/>
                <a:ext cx="8809206" cy="1139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주간 진행 사항…"/>
          <p:cNvSpPr txBox="1">
            <a:spLocks/>
          </p:cNvSpPr>
          <p:nvPr/>
        </p:nvSpPr>
        <p:spPr>
          <a:xfrm>
            <a:off x="2955668" y="5476009"/>
            <a:ext cx="7093464" cy="19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ko-KR" altLang="en-US" b="0" dirty="0" smtClean="0"/>
              <a:t>즉</a:t>
            </a:r>
            <a:r>
              <a:rPr lang="en-US" altLang="ko-KR" b="0" dirty="0" smtClean="0"/>
              <a:t>, Q Table</a:t>
            </a:r>
            <a:r>
              <a:rPr lang="ko-KR" altLang="en-US" b="0" dirty="0" smtClean="0"/>
              <a:t>을 업데이트할 때 업데이트될 값을 </a:t>
            </a:r>
            <a:r>
              <a:rPr lang="ko-KR" altLang="en-US" dirty="0" smtClean="0"/>
              <a:t>일정 비율</a:t>
            </a:r>
            <a:r>
              <a:rPr lang="en-US" altLang="ko-KR" dirty="0" smtClean="0"/>
              <a:t>(learning rate)</a:t>
            </a:r>
            <a:r>
              <a:rPr lang="ko-KR" altLang="en-US" dirty="0" smtClean="0"/>
              <a:t>만큼만 반영</a:t>
            </a:r>
            <a:r>
              <a:rPr lang="ko-KR" altLang="en-US" b="0" dirty="0" smtClean="0"/>
              <a:t>하자는 뜻이다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21026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19844" y="6265140"/>
            <a:ext cx="5351319" cy="18917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919843" y="6269185"/>
            <a:ext cx="5351319" cy="1246042"/>
          </a:xfrm>
          <a:custGeom>
            <a:avLst/>
            <a:gdLst>
              <a:gd name="connsiteX0" fmla="*/ 0 w 5351319"/>
              <a:gd name="connsiteY0" fmla="*/ 0 h 1246042"/>
              <a:gd name="connsiteX1" fmla="*/ 5351319 w 5351319"/>
              <a:gd name="connsiteY1" fmla="*/ 0 h 1246042"/>
              <a:gd name="connsiteX2" fmla="*/ 5351319 w 5351319"/>
              <a:gd name="connsiteY2" fmla="*/ 1246042 h 1246042"/>
              <a:gd name="connsiteX3" fmla="*/ 5313525 w 5351319"/>
              <a:gd name="connsiteY3" fmla="*/ 1245641 h 1246042"/>
              <a:gd name="connsiteX4" fmla="*/ 84699 w 5351319"/>
              <a:gd name="connsiteY4" fmla="*/ 252344 h 1246042"/>
              <a:gd name="connsiteX5" fmla="*/ 0 w 5351319"/>
              <a:gd name="connsiteY5" fmla="*/ 135737 h 124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1319" h="1246042">
                <a:moveTo>
                  <a:pt x="0" y="0"/>
                </a:moveTo>
                <a:lnTo>
                  <a:pt x="5351319" y="0"/>
                </a:lnTo>
                <a:lnTo>
                  <a:pt x="5351319" y="1246042"/>
                </a:lnTo>
                <a:lnTo>
                  <a:pt x="5313525" y="1245641"/>
                </a:lnTo>
                <a:cubicBezTo>
                  <a:pt x="2709229" y="1190070"/>
                  <a:pt x="600680" y="782152"/>
                  <a:pt x="84699" y="252344"/>
                </a:cubicBezTo>
                <a:lnTo>
                  <a:pt x="0" y="135737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Issue in Q-learning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18227" y="1958298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27" y="1958298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주간 진행 사항…"/>
          <p:cNvSpPr txBox="1">
            <a:spLocks/>
          </p:cNvSpPr>
          <p:nvPr/>
        </p:nvSpPr>
        <p:spPr>
          <a:xfrm>
            <a:off x="690448" y="3210790"/>
            <a:ext cx="11217533" cy="4447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hangingPunct="1">
              <a:buNone/>
            </a:pPr>
            <a:r>
              <a:rPr lang="ko-KR" altLang="en-US" b="0" dirty="0" err="1" smtClean="0"/>
              <a:t>보상값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Q(s, a)</a:t>
            </a:r>
            <a:r>
              <a:rPr lang="ko-KR" altLang="en-US" b="0" dirty="0" smtClean="0"/>
              <a:t>가 가장 큰 행동만을 실행하면 다른 </a:t>
            </a:r>
            <a:r>
              <a:rPr lang="ko-KR" altLang="en-US" dirty="0" smtClean="0"/>
              <a:t>행동을 한 이후의 상태를 탐색하지 못하여</a:t>
            </a:r>
            <a:r>
              <a:rPr lang="ko-KR" altLang="en-US" b="0" dirty="0" smtClean="0"/>
              <a:t> 학습이 잘 안 되는 문제가 발생한다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이를 방지하기 위해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실행할 확률을 </a:t>
            </a:r>
            <a:r>
              <a:rPr lang="en-US" altLang="ko-KR" dirty="0" smtClean="0"/>
              <a:t>monotonically decrease</a:t>
            </a:r>
            <a:r>
              <a:rPr lang="ko-KR" altLang="en-US" dirty="0" smtClean="0"/>
              <a:t>하는 함수로 정의</a:t>
            </a:r>
            <a:r>
              <a:rPr lang="ko-KR" altLang="en-US" b="0" dirty="0" smtClean="0"/>
              <a:t>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2919845" y="6068291"/>
            <a:ext cx="10391" cy="22963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/>
          <p:cNvCxnSpPr/>
          <p:nvPr/>
        </p:nvCxnSpPr>
        <p:spPr>
          <a:xfrm>
            <a:off x="2639291" y="8156864"/>
            <a:ext cx="5985164" cy="103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2201699" y="5946629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행동</a:t>
            </a: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2781" y="829228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시간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1162" y="5948727"/>
            <a:ext cx="14427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Q(s, a)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5"/>
                </a:solidFill>
              </a:rPr>
              <a:t>가장 큰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행동 실행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1162" y="7522328"/>
            <a:ext cx="2140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err="1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랜덤하게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실행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5633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Q-learning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8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8"/>
            <a:ext cx="11951855" cy="75819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환경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Frozen Lake </a:t>
            </a:r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r>
              <a:rPr lang="en-US" altLang="ko-KR" dirty="0" smtClean="0">
                <a:solidFill>
                  <a:srgbClr val="FF0000"/>
                </a:solidFill>
              </a:rPr>
              <a:t>(Non-deterministic world)</a:t>
            </a:r>
            <a:r>
              <a:rPr lang="ko-KR" altLang="en-US" dirty="0" smtClean="0">
                <a:solidFill>
                  <a:srgbClr val="FF0000"/>
                </a:solidFill>
              </a:rPr>
              <a:t>의 목표 지점 도달 성공률 측정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업데이트 공식에 </a:t>
            </a:r>
            <a:r>
              <a:rPr lang="en-US" altLang="ko-KR" dirty="0" smtClean="0">
                <a:solidFill>
                  <a:srgbClr val="FF0000"/>
                </a:solidFill>
              </a:rPr>
              <a:t>learning rate</a:t>
            </a:r>
            <a:r>
              <a:rPr lang="ko-KR" altLang="en-US" dirty="0" smtClean="0">
                <a:solidFill>
                  <a:srgbClr val="FF0000"/>
                </a:solidFill>
              </a:rPr>
              <a:t>를 적용했을 때와 하지 않았을 때를 비교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0" dirty="0" smtClean="0"/>
              <a:t>에이전트는</a:t>
            </a:r>
            <a:r>
              <a:rPr lang="en-US" altLang="ko-KR" b="0" dirty="0"/>
              <a:t> </a:t>
            </a:r>
            <a:r>
              <a:rPr lang="ko-KR" altLang="en-US" b="0" dirty="0" err="1" smtClean="0"/>
              <a:t>맵의</a:t>
            </a:r>
            <a:r>
              <a:rPr lang="ko-KR" altLang="en-US" b="0" dirty="0" smtClean="0"/>
              <a:t> 왼쪽 위 끝 칸에서 시작하여 오른쪽 아래 끝 칸으로 이동하는 것을 목표로 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>
                <a:solidFill>
                  <a:schemeClr val="tx1"/>
                </a:solidFill>
              </a:rPr>
              <a:t>Non-deterministic world</a:t>
            </a:r>
            <a:r>
              <a:rPr lang="ko-KR" altLang="en-US" b="0" dirty="0" smtClean="0"/>
              <a:t>이므로 </a:t>
            </a:r>
            <a:r>
              <a:rPr lang="ko-KR" altLang="en-US" dirty="0" smtClean="0">
                <a:solidFill>
                  <a:srgbClr val="FF0000"/>
                </a:solidFill>
              </a:rPr>
              <a:t>상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하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좌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우로 이동하는 각각의 결정이 그대로 이루어질 확률은 </a:t>
            </a:r>
            <a:r>
              <a:rPr lang="en-US" altLang="ko-KR" dirty="0" smtClean="0">
                <a:solidFill>
                  <a:srgbClr val="FF0000"/>
                </a:solidFill>
              </a:rPr>
              <a:t>50%,</a:t>
            </a:r>
            <a:r>
              <a:rPr lang="ko-KR" altLang="en-US" dirty="0" smtClean="0">
                <a:solidFill>
                  <a:srgbClr val="FF0000"/>
                </a:solidFill>
              </a:rPr>
              <a:t> 상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하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좌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우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정지 중에서 랜덤으로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개가 실행될 확률은 </a:t>
            </a:r>
            <a:r>
              <a:rPr lang="en-US" altLang="ko-KR" dirty="0" smtClean="0">
                <a:solidFill>
                  <a:srgbClr val="FF0000"/>
                </a:solidFill>
              </a:rPr>
              <a:t>50%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벽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원래 </a:t>
            </a:r>
            <a:r>
              <a:rPr lang="en-US" altLang="ko-KR" b="0" dirty="0" smtClean="0"/>
              <a:t>Frozen Lake </a:t>
            </a:r>
            <a:r>
              <a:rPr lang="ko-KR" altLang="en-US" b="0" dirty="0" smtClean="0"/>
              <a:t>게임에서는 구멍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으로 이동하면 실패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4x4 </a:t>
            </a:r>
            <a:r>
              <a:rPr lang="ko-KR" altLang="en-US" dirty="0" smtClean="0">
                <a:solidFill>
                  <a:srgbClr val="FF0000"/>
                </a:solidFill>
              </a:rPr>
              <a:t>맵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, 5x5 </a:t>
            </a:r>
            <a:r>
              <a:rPr lang="ko-KR" altLang="en-US" dirty="0" smtClean="0">
                <a:solidFill>
                  <a:srgbClr val="FF0000"/>
                </a:solidFill>
              </a:rPr>
              <a:t>맵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, 6x6 </a:t>
            </a:r>
            <a:r>
              <a:rPr lang="ko-KR" altLang="en-US" dirty="0" smtClean="0">
                <a:solidFill>
                  <a:srgbClr val="FF0000"/>
                </a:solidFill>
              </a:rPr>
              <a:t>맵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총 </a:t>
            </a:r>
            <a:r>
              <a:rPr lang="en-US" altLang="ko-KR" dirty="0" smtClean="0">
                <a:solidFill>
                  <a:srgbClr val="FF0000"/>
                </a:solidFill>
              </a:rPr>
              <a:t>300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b="0" dirty="0" smtClean="0"/>
              <a:t>의 </a:t>
            </a:r>
            <a:r>
              <a:rPr lang="ko-KR" altLang="en-US" b="0" dirty="0" err="1" smtClean="0"/>
              <a:t>맵을</a:t>
            </a:r>
            <a:r>
              <a:rPr lang="ko-KR" altLang="en-US" b="0" dirty="0" smtClean="0"/>
              <a:t> 생성하며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각 </a:t>
            </a:r>
            <a:r>
              <a:rPr lang="ko-KR" altLang="en-US" b="0" dirty="0" err="1" smtClean="0"/>
              <a:t>맵에</a:t>
            </a:r>
            <a:r>
              <a:rPr lang="ko-KR" altLang="en-US" b="0" dirty="0" smtClean="0"/>
              <a:t> 대하여 </a:t>
            </a:r>
            <a:r>
              <a:rPr lang="en-US" altLang="ko-KR" dirty="0" smtClean="0">
                <a:solidFill>
                  <a:srgbClr val="FF0000"/>
                </a:solidFill>
              </a:rPr>
              <a:t>learning rate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5%~95%</a:t>
            </a:r>
            <a:r>
              <a:rPr lang="ko-KR" altLang="en-US" dirty="0" smtClean="0">
                <a:solidFill>
                  <a:srgbClr val="FF0000"/>
                </a:solidFill>
              </a:rPr>
              <a:t>까지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조절</a:t>
            </a:r>
            <a:r>
              <a:rPr lang="ko-KR" altLang="en-US" b="0" dirty="0" smtClean="0"/>
              <a:t>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err="1" smtClean="0"/>
              <a:t>맵을</a:t>
            </a:r>
            <a:r>
              <a:rPr lang="ko-KR" altLang="en-US" b="0" dirty="0" smtClean="0"/>
              <a:t> 생성할 때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그룹은 임의의 지점이 벽일 확률을 </a:t>
            </a:r>
            <a:r>
              <a:rPr lang="en-US" altLang="ko-KR" dirty="0" smtClean="0">
                <a:solidFill>
                  <a:srgbClr val="FF0000"/>
                </a:solidFill>
              </a:rPr>
              <a:t>20%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>
                <a:solidFill>
                  <a:srgbClr val="FF0000"/>
                </a:solidFill>
              </a:rPr>
              <a:t>, B</a:t>
            </a:r>
            <a:r>
              <a:rPr lang="ko-KR" altLang="en-US" dirty="0" smtClean="0">
                <a:solidFill>
                  <a:srgbClr val="FF0000"/>
                </a:solidFill>
              </a:rPr>
              <a:t>그룹은 </a:t>
            </a:r>
            <a:r>
              <a:rPr lang="en-US" altLang="ko-KR" dirty="0" smtClean="0">
                <a:solidFill>
                  <a:srgbClr val="FF0000"/>
                </a:solidFill>
              </a:rPr>
              <a:t>80%</a:t>
            </a:r>
            <a:r>
              <a:rPr lang="ko-KR" altLang="en-US" b="0" dirty="0" smtClean="0"/>
              <a:t>로 설정하고 </a:t>
            </a:r>
            <a:r>
              <a:rPr lang="ko-KR" altLang="en-US" b="0" dirty="0" err="1" smtClean="0"/>
              <a:t>맵을</a:t>
            </a:r>
            <a:r>
              <a:rPr lang="ko-KR" altLang="en-US" b="0" dirty="0" smtClean="0"/>
              <a:t> 생성한다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단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왼쪽 위 끝 칸에서 오른쪽 아래 끝 칸에 도달할 수 없는 </a:t>
            </a:r>
            <a:r>
              <a:rPr lang="ko-KR" altLang="en-US" b="0" dirty="0" err="1" smtClean="0"/>
              <a:t>맵은</a:t>
            </a:r>
            <a:r>
              <a:rPr lang="ko-KR" altLang="en-US" b="0" dirty="0" smtClean="0"/>
              <a:t> 제외하므로 실제 벽의 비율은 대부분 이것보다 낮다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70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Q-learning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34" y="1704974"/>
            <a:ext cx="8953500" cy="3667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93039" y="2589501"/>
            <a:ext cx="405245" cy="151707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주간 진행 사항…"/>
          <p:cNvSpPr txBox="1">
            <a:spLocks/>
          </p:cNvSpPr>
          <p:nvPr/>
        </p:nvSpPr>
        <p:spPr>
          <a:xfrm>
            <a:off x="8954352" y="1866441"/>
            <a:ext cx="1366950" cy="70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rgbClr val="FF8050"/>
                </a:solidFill>
              </a:rPr>
              <a:t>B</a:t>
            </a:r>
            <a:r>
              <a:rPr lang="ko-KR" altLang="en-US" dirty="0" smtClean="0">
                <a:solidFill>
                  <a:srgbClr val="FF8050"/>
                </a:solidFill>
              </a:rPr>
              <a:t>그룹</a:t>
            </a:r>
            <a:endParaRPr lang="en-US" altLang="ko-KR" dirty="0">
              <a:solidFill>
                <a:srgbClr val="FF8050"/>
              </a:solidFill>
            </a:endParaRPr>
          </a:p>
        </p:txBody>
      </p:sp>
      <p:sp>
        <p:nvSpPr>
          <p:cNvPr id="18" name="주간 진행 사항…"/>
          <p:cNvSpPr txBox="1">
            <a:spLocks/>
          </p:cNvSpPr>
          <p:nvPr/>
        </p:nvSpPr>
        <p:spPr>
          <a:xfrm>
            <a:off x="2946887" y="2759013"/>
            <a:ext cx="1366950" cy="70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A</a:t>
            </a:r>
            <a:r>
              <a:rPr lang="ko-KR" altLang="en-US" dirty="0" smtClean="0">
                <a:solidFill>
                  <a:srgbClr val="0070C0"/>
                </a:solidFill>
              </a:rPr>
              <a:t>그룹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309" y="4149844"/>
            <a:ext cx="144270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rgbClr val="FF0000"/>
                </a:solidFill>
              </a:rPr>
              <a:t>원래 수식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사용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379" y="5591173"/>
            <a:ext cx="93439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학습률</a:t>
            </a:r>
            <a:r>
              <a:rPr lang="en-US" altLang="ko-KR" dirty="0" smtClean="0"/>
              <a:t>:</a:t>
            </a:r>
            <a:r>
              <a:rPr lang="ko-KR" altLang="en-US" dirty="0" smtClean="0"/>
              <a:t>   </a:t>
            </a:r>
            <a:r>
              <a:rPr lang="en-US" altLang="ko-KR" dirty="0" smtClean="0"/>
              <a:t>5%                          50%                           95%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주간 진행 사항…"/>
          <p:cNvSpPr txBox="1">
            <a:spLocks/>
          </p:cNvSpPr>
          <p:nvPr/>
        </p:nvSpPr>
        <p:spPr>
          <a:xfrm>
            <a:off x="1874309" y="6443638"/>
            <a:ext cx="9160836" cy="19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10319" indent="0" algn="ctr" hangingPunct="1">
              <a:buNone/>
            </a:pPr>
            <a:r>
              <a:rPr lang="en-US" altLang="ko-KR" b="0" dirty="0" smtClean="0"/>
              <a:t>A </a:t>
            </a:r>
            <a:r>
              <a:rPr lang="ko-KR" altLang="en-US" b="0" dirty="0" smtClean="0"/>
              <a:t>그룹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학습률</a:t>
            </a:r>
            <a:r>
              <a:rPr lang="ko-KR" altLang="en-US" b="0" dirty="0" smtClean="0"/>
              <a:t> </a:t>
            </a:r>
            <a:r>
              <a:rPr lang="en-US" altLang="ko-KR" dirty="0" smtClean="0"/>
              <a:t>10%</a:t>
            </a:r>
            <a:r>
              <a:rPr lang="ko-KR" altLang="en-US" b="0" dirty="0" smtClean="0"/>
              <a:t>에서 성공률 약 </a:t>
            </a:r>
            <a:r>
              <a:rPr lang="en-US" altLang="ko-KR" dirty="0" smtClean="0"/>
              <a:t>50%</a:t>
            </a:r>
            <a:r>
              <a:rPr lang="ko-KR" altLang="en-US" b="0" dirty="0" smtClean="0"/>
              <a:t>로 최대</a:t>
            </a:r>
            <a:endParaRPr lang="en-US" altLang="ko-KR" b="0" dirty="0" smtClean="0"/>
          </a:p>
          <a:p>
            <a:pPr marL="10319" indent="0" algn="ctr" hangingPunct="1">
              <a:buNone/>
            </a:pPr>
            <a:r>
              <a:rPr lang="en-US" altLang="ko-KR" b="0" dirty="0" smtClean="0"/>
              <a:t>B </a:t>
            </a:r>
            <a:r>
              <a:rPr lang="ko-KR" altLang="en-US" b="0" dirty="0" smtClean="0"/>
              <a:t>그룹</a:t>
            </a:r>
            <a:r>
              <a:rPr lang="en-US" altLang="ko-KR" b="0" dirty="0" smtClean="0"/>
              <a:t>: </a:t>
            </a:r>
            <a:r>
              <a:rPr lang="ko-KR" altLang="en-US" b="0" dirty="0" err="1" smtClean="0"/>
              <a:t>학습률</a:t>
            </a:r>
            <a:r>
              <a:rPr lang="ko-KR" altLang="en-US" b="0" dirty="0" smtClean="0"/>
              <a:t> </a:t>
            </a:r>
            <a:r>
              <a:rPr lang="en-US" altLang="ko-KR" dirty="0" smtClean="0"/>
              <a:t>20%</a:t>
            </a:r>
            <a:r>
              <a:rPr lang="ko-KR" altLang="en-US" b="0" dirty="0" smtClean="0"/>
              <a:t>에서 성공률 약 </a:t>
            </a:r>
            <a:r>
              <a:rPr lang="en-US" altLang="ko-KR" dirty="0" smtClean="0"/>
              <a:t>6.5%</a:t>
            </a:r>
            <a:r>
              <a:rPr lang="ko-KR" altLang="en-US" b="0" dirty="0" smtClean="0"/>
              <a:t>로 최대</a:t>
            </a:r>
            <a:endParaRPr lang="en-US" altLang="ko-KR" b="0" dirty="0" smtClean="0"/>
          </a:p>
          <a:p>
            <a:pPr marL="10319" indent="0" algn="ctr" hangingPunct="1">
              <a:buNone/>
            </a:pPr>
            <a:r>
              <a:rPr lang="ko-KR" altLang="en-US" b="0" dirty="0" smtClean="0"/>
              <a:t>전체적으로 </a:t>
            </a:r>
            <a:r>
              <a:rPr lang="ko-KR" altLang="en-US" dirty="0" smtClean="0">
                <a:solidFill>
                  <a:srgbClr val="FF0000"/>
                </a:solidFill>
              </a:rPr>
              <a:t>원래 수식을 사용한 경우에 비하여 향상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429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https://github.com/WannaBeSuperteur/2020/tree/master/DQN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do</a:t>
            </a:r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Future Plans</a:t>
            </a:r>
          </a:p>
          <a:p>
            <a:pPr lvl="1"/>
            <a:r>
              <a:rPr lang="en-US" dirty="0" smtClean="0"/>
              <a:t>Deep Q learning</a:t>
            </a:r>
            <a:r>
              <a:rPr lang="ko-KR" altLang="en-US" dirty="0" smtClean="0"/>
              <a:t>에 대한 개념 학습</a:t>
            </a:r>
            <a:endParaRPr lang="en-US" altLang="ko-KR" dirty="0" smtClean="0"/>
          </a:p>
          <a:p>
            <a:pPr lvl="1"/>
            <a:r>
              <a:rPr lang="en-US" dirty="0" smtClean="0"/>
              <a:t>Deep Q learning</a:t>
            </a:r>
            <a:r>
              <a:rPr lang="ko-KR" altLang="en-US" dirty="0" smtClean="0"/>
              <a:t>에서 학습에 방해가 되는 문제점들을 해결하기 위한 다양한 기법에 대한 학습</a:t>
            </a:r>
            <a:endParaRPr lang="en-US" altLang="ko-KR" dirty="0" smtClean="0"/>
          </a:p>
          <a:p>
            <a:pPr lvl="1"/>
            <a:r>
              <a:rPr lang="en-US" dirty="0" smtClean="0"/>
              <a:t>Deep Q learning </a:t>
            </a:r>
            <a:r>
              <a:rPr lang="ko-KR" altLang="en-US" dirty="0" smtClean="0"/>
              <a:t>구현 및 실험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0" dirty="0">
                <a:hlinkClick r:id="rId2"/>
              </a:rPr>
              <a:t>https://jsideas.net/dqn/</a:t>
            </a:r>
            <a:endParaRPr lang="en-US" altLang="ko-KR" b="0" dirty="0"/>
          </a:p>
          <a:p>
            <a:r>
              <a:rPr lang="en-US" altLang="ko-KR" b="0" dirty="0">
                <a:hlinkClick r:id="rId3"/>
              </a:rPr>
              <a:t>http://hunkim.github.io/ml/RL</a:t>
            </a:r>
            <a:endParaRPr lang="en-US" altLang="ko-KR" b="0" dirty="0"/>
          </a:p>
          <a:p>
            <a:r>
              <a:rPr lang="en-US" altLang="ko-KR" b="0" dirty="0">
                <a:hlinkClick r:id="rId4"/>
              </a:rPr>
              <a:t>https://sumniya.tistory.com/19</a:t>
            </a:r>
            <a:endParaRPr lang="ko-KR" altLang="en-US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r>
              <a:rPr lang="ko-KR" altLang="en-US" dirty="0" smtClean="0"/>
              <a:t>에 대하여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Q-learning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Non-determinant</a:t>
            </a:r>
            <a:r>
              <a:rPr lang="ko-KR" altLang="en-US" dirty="0" smtClean="0"/>
              <a:t>한 상황에서의 </a:t>
            </a:r>
            <a:r>
              <a:rPr lang="en-US" altLang="ko-KR" dirty="0" smtClean="0"/>
              <a:t>Q-learning</a:t>
            </a:r>
          </a:p>
          <a:p>
            <a:r>
              <a:rPr lang="en-US" altLang="ko-KR" dirty="0" smtClean="0"/>
              <a:t>Q-learning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dirty="0" smtClean="0"/>
              <a:t>Q-learning</a:t>
            </a:r>
            <a:r>
              <a:rPr lang="ko-KR" altLang="en-US" dirty="0" smtClean="0"/>
              <a:t>의 개념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Non-deterministic</a:t>
            </a:r>
            <a:r>
              <a:rPr lang="ko-KR" altLang="en-US" dirty="0" smtClean="0"/>
              <a:t>한 상황에서의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에 대한 개념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Q-learning</a:t>
            </a:r>
            <a:r>
              <a:rPr lang="ko-KR" altLang="en-US" dirty="0" smtClean="0"/>
              <a:t>의 이슈 및 해결 방법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Q-learning </a:t>
            </a:r>
            <a:r>
              <a:rPr lang="ko-KR" altLang="en-US" dirty="0" smtClean="0"/>
              <a:t>구현 및 실험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‘Q-learning’?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Q-learning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…</a:t>
            </a:r>
            <a:endParaRPr dirty="0"/>
          </a:p>
          <a:p>
            <a:pPr marL="841935" lvl="1" indent="-397435"/>
            <a:r>
              <a:rPr lang="ko-KR" altLang="en-US" dirty="0" smtClean="0"/>
              <a:t>자신의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에서 어떤 행동</a:t>
            </a:r>
            <a:r>
              <a:rPr lang="en-US" altLang="ko-KR" dirty="0" smtClean="0"/>
              <a:t>(action)</a:t>
            </a:r>
            <a:r>
              <a:rPr lang="ko-KR" altLang="en-US" dirty="0" smtClean="0"/>
              <a:t>을 취함에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(environment)</a:t>
            </a:r>
            <a:r>
              <a:rPr lang="ko-KR" altLang="en-US" dirty="0" smtClean="0"/>
              <a:t>으로부터 받는 보상</a:t>
            </a:r>
            <a:r>
              <a:rPr lang="en-US" altLang="ko-KR" dirty="0" smtClean="0"/>
              <a:t>(reward)</a:t>
            </a:r>
            <a:r>
              <a:rPr lang="ko-KR" altLang="en-US" dirty="0" smtClean="0"/>
              <a:t>을 통해 최적의 행동을 탐색하는 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타원 1"/>
          <p:cNvSpPr/>
          <p:nvPr/>
        </p:nvSpPr>
        <p:spPr>
          <a:xfrm>
            <a:off x="7420842" y="6066507"/>
            <a:ext cx="2192481" cy="109640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ENVIRONMENT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61207" y="6066507"/>
            <a:ext cx="1922319" cy="6203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STATE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아래로 구부러진 화살표 2"/>
          <p:cNvSpPr/>
          <p:nvPr/>
        </p:nvSpPr>
        <p:spPr>
          <a:xfrm>
            <a:off x="3283526" y="4582391"/>
            <a:ext cx="5257801" cy="1484116"/>
          </a:xfrm>
          <a:prstGeom prst="curved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위로 구부러진 화살표 3"/>
          <p:cNvSpPr/>
          <p:nvPr/>
        </p:nvSpPr>
        <p:spPr>
          <a:xfrm flipH="1">
            <a:off x="2712026" y="6614710"/>
            <a:ext cx="4561609" cy="1032999"/>
          </a:xfrm>
          <a:prstGeom prst="curved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위로 구부러진 화살표 9"/>
          <p:cNvSpPr/>
          <p:nvPr/>
        </p:nvSpPr>
        <p:spPr>
          <a:xfrm flipH="1">
            <a:off x="2094632" y="7112914"/>
            <a:ext cx="5719331" cy="1534116"/>
          </a:xfrm>
          <a:prstGeom prst="curved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5705475" y="3901209"/>
            <a:ext cx="1593850" cy="681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318576" y="6822323"/>
            <a:ext cx="1593850" cy="681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868302" y="7805322"/>
            <a:ext cx="2148033" cy="681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US" altLang="ko-KR" dirty="0" smtClean="0"/>
              <a:t>Next State</a:t>
            </a:r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1641762" y="4700821"/>
            <a:ext cx="1361210" cy="1314813"/>
          </a:xfrm>
          <a:custGeom>
            <a:avLst/>
            <a:gdLst>
              <a:gd name="connsiteX0" fmla="*/ 514351 w 1028700"/>
              <a:gd name="connsiteY0" fmla="*/ 0 h 1314813"/>
              <a:gd name="connsiteX1" fmla="*/ 997528 w 1028700"/>
              <a:gd name="connsiteY1" fmla="*/ 483177 h 1314813"/>
              <a:gd name="connsiteX2" fmla="*/ 784500 w 1028700"/>
              <a:gd name="connsiteY2" fmla="*/ 883835 h 1314813"/>
              <a:gd name="connsiteX3" fmla="*/ 780114 w 1028700"/>
              <a:gd name="connsiteY3" fmla="*/ 886216 h 1314813"/>
              <a:gd name="connsiteX4" fmla="*/ 1028700 w 1028700"/>
              <a:gd name="connsiteY4" fmla="*/ 1314813 h 1314813"/>
              <a:gd name="connsiteX5" fmla="*/ 0 w 1028700"/>
              <a:gd name="connsiteY5" fmla="*/ 1314813 h 1314813"/>
              <a:gd name="connsiteX6" fmla="*/ 248587 w 1028700"/>
              <a:gd name="connsiteY6" fmla="*/ 886215 h 1314813"/>
              <a:gd name="connsiteX7" fmla="*/ 244202 w 1028700"/>
              <a:gd name="connsiteY7" fmla="*/ 883835 h 1314813"/>
              <a:gd name="connsiteX8" fmla="*/ 31174 w 1028700"/>
              <a:gd name="connsiteY8" fmla="*/ 483177 h 1314813"/>
              <a:gd name="connsiteX9" fmla="*/ 514351 w 1028700"/>
              <a:gd name="connsiteY9" fmla="*/ 0 h 131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8700" h="1314813">
                <a:moveTo>
                  <a:pt x="514351" y="0"/>
                </a:moveTo>
                <a:cubicBezTo>
                  <a:pt x="781202" y="0"/>
                  <a:pt x="997528" y="216326"/>
                  <a:pt x="997528" y="483177"/>
                </a:cubicBezTo>
                <a:cubicBezTo>
                  <a:pt x="997528" y="649959"/>
                  <a:pt x="913026" y="797005"/>
                  <a:pt x="784500" y="883835"/>
                </a:cubicBezTo>
                <a:lnTo>
                  <a:pt x="780114" y="886216"/>
                </a:lnTo>
                <a:lnTo>
                  <a:pt x="1028700" y="1314813"/>
                </a:lnTo>
                <a:lnTo>
                  <a:pt x="0" y="1314813"/>
                </a:lnTo>
                <a:lnTo>
                  <a:pt x="248587" y="886215"/>
                </a:lnTo>
                <a:lnTo>
                  <a:pt x="244202" y="883835"/>
                </a:lnTo>
                <a:cubicBezTo>
                  <a:pt x="115676" y="797005"/>
                  <a:pt x="31174" y="649959"/>
                  <a:pt x="31174" y="483177"/>
                </a:cubicBezTo>
                <a:cubicBezTo>
                  <a:pt x="31174" y="216326"/>
                  <a:pt x="247500" y="0"/>
                  <a:pt x="514351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AGENT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500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‘Q-learning’?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Q-Table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…</a:t>
            </a:r>
            <a:endParaRPr dirty="0"/>
          </a:p>
          <a:p>
            <a:pPr marL="841935" lvl="1" indent="-397435"/>
            <a:r>
              <a:rPr lang="ko-KR" altLang="en-US" dirty="0" smtClean="0"/>
              <a:t>각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에서 각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취했을 때의 </a:t>
            </a:r>
            <a:r>
              <a:rPr lang="en-US" altLang="ko-KR" dirty="0" smtClean="0">
                <a:solidFill>
                  <a:srgbClr val="FF0000"/>
                </a:solidFill>
              </a:rPr>
              <a:t>reward</a:t>
            </a:r>
            <a:r>
              <a:rPr lang="ko-KR" altLang="en-US" dirty="0" smtClean="0"/>
              <a:t>에 대해 정리한 테이블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학습된 후에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Q-Table</a:t>
            </a:r>
            <a:r>
              <a:rPr lang="ko-KR" altLang="en-US" dirty="0" smtClean="0"/>
              <a:t>에서 현재의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찾아서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가 가장</a:t>
            </a:r>
            <a:r>
              <a:rPr lang="en-US" altLang="ko-KR" dirty="0"/>
              <a:t> </a:t>
            </a:r>
            <a:r>
              <a:rPr lang="ko-KR" altLang="en-US" dirty="0" smtClean="0"/>
              <a:t>큰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2026"/>
              </p:ext>
            </p:extLst>
          </p:nvPr>
        </p:nvGraphicFramePr>
        <p:xfrm>
          <a:off x="2667602" y="4262454"/>
          <a:ext cx="7669596" cy="4351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399">
                  <a:extLst>
                    <a:ext uri="{9D8B030D-6E8A-4147-A177-3AD203B41FA5}">
                      <a16:colId xmlns:a16="http://schemas.microsoft.com/office/drawing/2014/main" val="2409501664"/>
                    </a:ext>
                  </a:extLst>
                </a:gridCol>
                <a:gridCol w="1917399">
                  <a:extLst>
                    <a:ext uri="{9D8B030D-6E8A-4147-A177-3AD203B41FA5}">
                      <a16:colId xmlns:a16="http://schemas.microsoft.com/office/drawing/2014/main" val="2353092203"/>
                    </a:ext>
                  </a:extLst>
                </a:gridCol>
                <a:gridCol w="1917399">
                  <a:extLst>
                    <a:ext uri="{9D8B030D-6E8A-4147-A177-3AD203B41FA5}">
                      <a16:colId xmlns:a16="http://schemas.microsoft.com/office/drawing/2014/main" val="1729547789"/>
                    </a:ext>
                  </a:extLst>
                </a:gridCol>
                <a:gridCol w="1917399">
                  <a:extLst>
                    <a:ext uri="{9D8B030D-6E8A-4147-A177-3AD203B41FA5}">
                      <a16:colId xmlns:a16="http://schemas.microsoft.com/office/drawing/2014/main" val="904940433"/>
                    </a:ext>
                  </a:extLst>
                </a:gridCol>
              </a:tblGrid>
              <a:tr h="543951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 0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 1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 2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562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0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Reward=5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2547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1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0921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2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0931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3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47234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4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88368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5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01936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State 6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3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2894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‘Q-learning’?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Q-learning</a:t>
            </a:r>
            <a:r>
              <a:rPr lang="ko-KR" altLang="en-US" dirty="0" smtClean="0"/>
              <a:t>의 기본적인 </a:t>
            </a:r>
            <a:r>
              <a:rPr lang="en-US" altLang="ko-KR" dirty="0" smtClean="0"/>
              <a:t>notation</a:t>
            </a:r>
            <a:endParaRPr dirty="0"/>
          </a:p>
          <a:p>
            <a:pPr marL="841935" lvl="1" indent="-397435"/>
            <a:r>
              <a:rPr lang="en-US" altLang="ko-KR" dirty="0" smtClean="0"/>
              <a:t>s: </a:t>
            </a:r>
            <a:r>
              <a:rPr lang="ko-KR" altLang="en-US" dirty="0" smtClean="0"/>
              <a:t>현재 상태 </a:t>
            </a:r>
            <a:r>
              <a:rPr lang="en-US" altLang="ko-KR" dirty="0" smtClean="0"/>
              <a:t>(state)</a:t>
            </a:r>
          </a:p>
          <a:p>
            <a:pPr marL="841935" lvl="1" indent="-397435"/>
            <a:r>
              <a:rPr lang="en-US" altLang="ko-KR" dirty="0"/>
              <a:t>a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상태에서 취할 수 있는 행동 </a:t>
            </a:r>
            <a:r>
              <a:rPr lang="en-US" altLang="ko-KR" dirty="0" smtClean="0"/>
              <a:t>(action)</a:t>
            </a:r>
          </a:p>
          <a:p>
            <a:pPr marL="841935" lvl="1" indent="-397435"/>
            <a:r>
              <a:rPr lang="en-US" altLang="ko-KR" dirty="0"/>
              <a:t>s</a:t>
            </a:r>
            <a:r>
              <a:rPr lang="en-US" altLang="ko-KR" dirty="0" smtClean="0"/>
              <a:t>’: </a:t>
            </a:r>
            <a:r>
              <a:rPr lang="ko-KR" altLang="en-US" dirty="0" smtClean="0"/>
              <a:t>현재 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취한 후의 새로운 상태 </a:t>
            </a:r>
            <a:r>
              <a:rPr lang="en-US" altLang="ko-KR" dirty="0" smtClean="0"/>
              <a:t>(new state)</a:t>
            </a:r>
          </a:p>
          <a:p>
            <a:pPr marL="841935" lvl="1" indent="-397435"/>
            <a:r>
              <a:rPr lang="en-US" altLang="ko-KR" dirty="0"/>
              <a:t>a</a:t>
            </a:r>
            <a:r>
              <a:rPr lang="en-US" altLang="ko-KR" dirty="0" smtClean="0"/>
              <a:t>’: </a:t>
            </a:r>
            <a:r>
              <a:rPr lang="ko-KR" altLang="en-US" dirty="0" smtClean="0"/>
              <a:t>새로운 상태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에서 취할 수 있는 행동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Q(s, a): Q-Table</a:t>
            </a:r>
            <a:r>
              <a:rPr lang="ko-KR" altLang="en-US" dirty="0" smtClean="0"/>
              <a:t>에 근거한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취했을 때의 </a:t>
            </a:r>
            <a:r>
              <a:rPr lang="ko-KR" altLang="en-US" dirty="0" err="1" smtClean="0"/>
              <a:t>보상값</a:t>
            </a:r>
            <a:endParaRPr lang="en-US" altLang="ko-KR" dirty="0"/>
          </a:p>
          <a:p>
            <a:pPr marL="1203091" lvl="2" indent="-397435"/>
            <a:r>
              <a:rPr lang="ko-KR" altLang="en-US" dirty="0" smtClean="0"/>
              <a:t>업데이트 공식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144711" y="6000361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11" y="6000361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8758" y="6837794"/>
                <a:ext cx="9600257" cy="954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현재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행동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실행했을 때의 보상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ko-KR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: </a:t>
                </a:r>
                <a:r>
                  <a:rPr kumimoji="0" lang="ko-KR" altLang="en-US" sz="24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상태 </a:t>
                </a:r>
                <a:r>
                  <a:rPr lang="en-US" altLang="ko-KR" dirty="0" smtClean="0"/>
                  <a:t>s’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행동 </a:t>
                </a:r>
                <a:r>
                  <a:rPr lang="en-US" altLang="ko-KR" dirty="0" smtClean="0"/>
                  <a:t>a’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Q(s’, a’)</a:t>
                </a:r>
                <a:r>
                  <a:rPr lang="ko-KR" altLang="en-US" dirty="0" smtClean="0"/>
                  <a:t>의 값들 중 최댓값</a:t>
                </a:r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8" y="6837794"/>
                <a:ext cx="9600257" cy="954813"/>
              </a:xfrm>
              <a:prstGeom prst="rect">
                <a:avLst/>
              </a:prstGeom>
              <a:blipFill>
                <a:blip r:embed="rId3"/>
                <a:stretch>
                  <a:fillRect t="-4487" r="-1333" b="-12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043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‘Q-learning’?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099" y="1567279"/>
                <a:ext cx="11037455" cy="85380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Meaning of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func>
                      <m:func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099" y="1567279"/>
                <a:ext cx="11037455" cy="853803"/>
              </a:xfrm>
              <a:prstGeom prst="rect">
                <a:avLst/>
              </a:prstGeom>
              <a:blipFill>
                <a:blip r:embed="rId2"/>
                <a:stretch>
                  <a:fillRect l="-2154" t="-10000" b="-9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" name="직사각형 3"/>
          <p:cNvSpPr/>
          <p:nvPr/>
        </p:nvSpPr>
        <p:spPr>
          <a:xfrm>
            <a:off x="7391406" y="3202117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15405" y="3202118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9404" y="3202116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주간 진행 사항…"/>
          <p:cNvSpPr txBox="1">
            <a:spLocks/>
          </p:cNvSpPr>
          <p:nvPr/>
        </p:nvSpPr>
        <p:spPr>
          <a:xfrm>
            <a:off x="800100" y="2421082"/>
            <a:ext cx="6042548" cy="6348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482600" marR="0" indent="-482600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❑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marR="0" indent="-38893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marR="0" indent="-415947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-"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marR="0" indent="-482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➔"/>
              <a:tabLst/>
              <a:defRPr sz="1800" b="0" i="1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39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837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28281" marR="0" indent="-472281" algn="l" defTabSz="58420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444500" lvl="1" indent="0" hangingPunct="1">
              <a:buNone/>
            </a:pPr>
            <a:r>
              <a:rPr lang="en-US" altLang="ko-KR" dirty="0" smtClean="0"/>
              <a:t>(1)</a:t>
            </a:r>
          </a:p>
          <a:p>
            <a:pPr marL="444500" lvl="1" indent="0" hangingPunct="1">
              <a:buNone/>
            </a:pPr>
            <a:r>
              <a:rPr lang="en-US" altLang="ko-KR" b="0" dirty="0" smtClean="0"/>
              <a:t>S2</a:t>
            </a:r>
            <a:r>
              <a:rPr lang="ko-KR" altLang="en-US" b="0" dirty="0" smtClean="0"/>
              <a:t>에 도달했을 때의 </a:t>
            </a:r>
            <a:r>
              <a:rPr lang="en-US" altLang="ko-KR" b="0" dirty="0" smtClean="0"/>
              <a:t>reward=100</a:t>
            </a:r>
          </a:p>
          <a:p>
            <a:pPr marL="444500" lvl="1" indent="0" hangingPunct="1">
              <a:buNone/>
            </a:pPr>
            <a:r>
              <a:rPr lang="en-US" altLang="ko-KR" b="0" dirty="0" smtClean="0"/>
              <a:t>S1-&gt;S2</a:t>
            </a:r>
            <a:r>
              <a:rPr lang="ko-KR" altLang="en-US" b="0" dirty="0" smtClean="0"/>
              <a:t>로 가는 </a:t>
            </a:r>
            <a:r>
              <a:rPr lang="en-US" altLang="ko-KR" b="0" dirty="0" smtClean="0"/>
              <a:t>action</a:t>
            </a:r>
            <a:r>
              <a:rPr lang="ko-KR" altLang="en-US" b="0" dirty="0" smtClean="0"/>
              <a:t>에 대하여</a:t>
            </a:r>
            <a:endParaRPr lang="en-US" altLang="ko-KR" b="0" dirty="0" smtClean="0"/>
          </a:p>
          <a:p>
            <a:pPr marL="444500" lvl="1" indent="0" hangingPunct="1">
              <a:buNone/>
            </a:pPr>
            <a:endParaRPr lang="en-US" altLang="ko-KR" b="0" dirty="0"/>
          </a:p>
          <a:p>
            <a:pPr marL="444500" lvl="1" indent="0" hangingPunct="1">
              <a:buNone/>
            </a:pPr>
            <a:r>
              <a:rPr lang="en-US" altLang="ko-KR" dirty="0" smtClean="0"/>
              <a:t>(2)</a:t>
            </a:r>
          </a:p>
          <a:p>
            <a:pPr marL="444500" lvl="1" indent="0" hangingPunct="1">
              <a:buNone/>
            </a:pPr>
            <a:r>
              <a:rPr lang="en-US" altLang="ko-KR" b="0" dirty="0" smtClean="0"/>
              <a:t>S0-&gt;S1</a:t>
            </a:r>
            <a:r>
              <a:rPr lang="ko-KR" altLang="en-US" b="0" dirty="0" smtClean="0"/>
              <a:t>로 가는 </a:t>
            </a:r>
            <a:r>
              <a:rPr lang="en-US" altLang="ko-KR" b="0" dirty="0" smtClean="0"/>
              <a:t>action</a:t>
            </a:r>
            <a:r>
              <a:rPr lang="ko-KR" altLang="en-US" b="0" dirty="0" smtClean="0"/>
              <a:t>에 대하여</a:t>
            </a:r>
            <a:endParaRPr lang="en-US" altLang="ko-KR" b="0" dirty="0" smtClean="0"/>
          </a:p>
          <a:p>
            <a:pPr marL="444500" lvl="1" indent="0" hangingPunct="1">
              <a:buNone/>
            </a:pPr>
            <a:endParaRPr lang="en-US" altLang="ko-KR" b="0" dirty="0"/>
          </a:p>
          <a:p>
            <a:pPr marL="444500" lvl="1" indent="0" hangingPunct="1">
              <a:buNone/>
            </a:pPr>
            <a:endParaRPr lang="en-US" altLang="ko-KR" b="0" dirty="0" smtClean="0"/>
          </a:p>
          <a:p>
            <a:pPr marL="444500" lvl="1" indent="0" hangingPunct="1">
              <a:buNone/>
            </a:pP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새로운 </a:t>
            </a:r>
            <a:r>
              <a:rPr lang="en-US" altLang="ko-KR" b="0" dirty="0" smtClean="0"/>
              <a:t>state</a:t>
            </a:r>
            <a:r>
              <a:rPr lang="ko-KR" altLang="en-US" b="0" dirty="0" smtClean="0"/>
              <a:t>에서 행동을 취했을 때의 </a:t>
            </a:r>
            <a:r>
              <a:rPr lang="ko-KR" altLang="en-US" dirty="0" smtClean="0"/>
              <a:t>보상의 최댓값의 일정 수준</a:t>
            </a:r>
            <a:r>
              <a:rPr lang="ko-KR" altLang="en-US" b="0" dirty="0" smtClean="0"/>
              <a:t>을 보상으로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18" name="직사각형 17"/>
          <p:cNvSpPr/>
          <p:nvPr/>
        </p:nvSpPr>
        <p:spPr>
          <a:xfrm>
            <a:off x="7405258" y="6501244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29257" y="6501245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53256" y="6501243"/>
            <a:ext cx="1392381" cy="139238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307603" y="2679110"/>
                <a:ext cx="652423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603" y="2679110"/>
                <a:ext cx="652423" cy="471924"/>
              </a:xfrm>
              <a:prstGeom prst="rect">
                <a:avLst/>
              </a:prstGeom>
              <a:blipFill>
                <a:blip r:embed="rId3"/>
                <a:stretch>
                  <a:fillRect l="-14019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321454" y="5963085"/>
                <a:ext cx="652423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454" y="5963085"/>
                <a:ext cx="652423" cy="471924"/>
              </a:xfrm>
              <a:prstGeom prst="rect">
                <a:avLst/>
              </a:prstGeom>
              <a:blipFill>
                <a:blip r:embed="rId4"/>
                <a:stretch>
                  <a:fillRect l="-14019" b="-179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7818932" y="3136892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312076" y="3136891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745506" y="3135882"/>
            <a:ext cx="7184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S2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bg1"/>
                </a:solidFill>
              </a:rPr>
              <a:t>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9852067" y="3520113"/>
            <a:ext cx="983672" cy="876320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100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3471" y="4039393"/>
                <a:ext cx="6834884" cy="575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71" y="4039393"/>
                <a:ext cx="6834884" cy="575222"/>
              </a:xfrm>
              <a:prstGeom prst="rect">
                <a:avLst/>
              </a:prstGeom>
              <a:blipFill>
                <a:blip r:embed="rId5"/>
                <a:stretch>
                  <a:fillRect l="-178" b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>
            <a:off x="9863256" y="6759273"/>
            <a:ext cx="983672" cy="876320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100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90213" y="6484805"/>
            <a:ext cx="7184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S2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bg1"/>
                </a:solidFill>
              </a:rPr>
              <a:t>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32784" y="6485282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325928" y="6485281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8455691" y="6776422"/>
            <a:ext cx="983672" cy="876320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</a:t>
            </a: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1178923" y="5713440"/>
                <a:ext cx="5512983" cy="575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23" y="5713440"/>
                <a:ext cx="5512983" cy="575222"/>
              </a:xfrm>
              <a:prstGeom prst="rect">
                <a:avLst/>
              </a:prstGeom>
              <a:blipFill>
                <a:blip r:embed="rId6"/>
                <a:stretch>
                  <a:fillRect l="-221"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1097115" y="6134281"/>
                <a:ext cx="5663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5" y="6134281"/>
                <a:ext cx="5663152" cy="461665"/>
              </a:xfrm>
              <a:prstGeom prst="rect">
                <a:avLst/>
              </a:prstGeom>
              <a:blipFill>
                <a:blip r:embed="rId7"/>
                <a:stretch>
                  <a:fillRect l="-323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863632" y="6580197"/>
                <a:ext cx="6146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2" y="6580197"/>
                <a:ext cx="6146105" cy="461665"/>
              </a:xfrm>
              <a:prstGeom prst="rect">
                <a:avLst/>
              </a:prstGeom>
              <a:blipFill>
                <a:blip r:embed="rId8"/>
                <a:stretch>
                  <a:fillRect l="-198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151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‘Q-learning’?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Q-learning</a:t>
            </a:r>
            <a:r>
              <a:rPr lang="ko-KR" altLang="en-US" dirty="0" smtClean="0"/>
              <a:t>의 기본적인 </a:t>
            </a:r>
            <a:r>
              <a:rPr lang="en-US" altLang="ko-KR" dirty="0" smtClean="0"/>
              <a:t>algorithm</a:t>
            </a:r>
          </a:p>
          <a:p>
            <a:pPr marL="841935" lvl="1" indent="-397435"/>
            <a:r>
              <a:rPr lang="en-US" altLang="ko-KR" b="0" dirty="0" smtClean="0"/>
              <a:t>1. </a:t>
            </a:r>
            <a:r>
              <a:rPr lang="ko-KR" altLang="en-US" b="0" dirty="0" smtClean="0"/>
              <a:t>현재 상태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에서 행동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를 실행한다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2. </a:t>
            </a:r>
            <a:r>
              <a:rPr lang="ko-KR" altLang="en-US" b="0" dirty="0" smtClean="0"/>
              <a:t>보상 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을 받는다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3. </a:t>
            </a:r>
            <a:r>
              <a:rPr lang="ko-KR" altLang="en-US" b="0" dirty="0" smtClean="0"/>
              <a:t>새로운 상태 </a:t>
            </a:r>
            <a:r>
              <a:rPr lang="en-US" altLang="ko-KR" b="0" dirty="0" smtClean="0"/>
              <a:t>s’</a:t>
            </a:r>
            <a:r>
              <a:rPr lang="ko-KR" altLang="en-US" b="0" dirty="0" smtClean="0"/>
              <a:t>를 탐색한다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4. Q-table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(s, a)</a:t>
            </a:r>
            <a:r>
              <a:rPr lang="ko-KR" altLang="en-US" b="0" dirty="0" smtClean="0"/>
              <a:t>에 해당하는 칸을 업데이트한다</a:t>
            </a:r>
            <a:r>
              <a:rPr lang="en-US" altLang="ko-KR" b="0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업데이트 공식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841935" lvl="1" indent="-397435"/>
            <a:endParaRPr lang="en-US" altLang="ko-KR" b="0" dirty="0"/>
          </a:p>
          <a:p>
            <a:pPr marL="841935" lvl="1" indent="-397435"/>
            <a:endParaRPr lang="en-US" altLang="ko-KR" b="0" dirty="0" smtClean="0"/>
          </a:p>
          <a:p>
            <a:pPr marL="841935" lvl="1" indent="-397435"/>
            <a:r>
              <a:rPr lang="en-US" altLang="ko-KR" b="0" dirty="0" smtClean="0"/>
              <a:t>5. </a:t>
            </a:r>
            <a:r>
              <a:rPr lang="ko-KR" altLang="en-US" b="0" dirty="0" smtClean="0"/>
              <a:t>현재 상태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에 새로운 상태 </a:t>
            </a:r>
            <a:r>
              <a:rPr lang="en-US" altLang="ko-KR" b="0" dirty="0" smtClean="0"/>
              <a:t>s’</a:t>
            </a:r>
            <a:r>
              <a:rPr lang="ko-KR" altLang="en-US" b="0" dirty="0" smtClean="0"/>
              <a:t>를 대입하여</a:t>
            </a:r>
            <a:r>
              <a:rPr lang="en-US" altLang="ko-KR" b="0" dirty="0" smtClean="0"/>
              <a:t>, s’</a:t>
            </a:r>
            <a:r>
              <a:rPr lang="ko-KR" altLang="en-US" b="0" dirty="0" smtClean="0"/>
              <a:t>에서 탐색을 계속한다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6. 1~5</a:t>
            </a:r>
            <a:r>
              <a:rPr lang="ko-KR" altLang="en-US" b="0" dirty="0" smtClean="0"/>
              <a:t>를 충분히 반복한다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7. </a:t>
            </a:r>
            <a:r>
              <a:rPr lang="ko-KR" altLang="en-US" b="0" dirty="0" smtClean="0"/>
              <a:t>학습이 완료된 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상태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에서 행동을 취하려고 할 때 </a:t>
            </a:r>
            <a:r>
              <a:rPr lang="ko-KR" altLang="en-US" dirty="0" err="1" smtClean="0">
                <a:solidFill>
                  <a:srgbClr val="FF0000"/>
                </a:solidFill>
              </a:rPr>
              <a:t>보상값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Q(s, a)</a:t>
            </a:r>
            <a:r>
              <a:rPr lang="ko-KR" altLang="en-US" dirty="0" smtClean="0">
                <a:solidFill>
                  <a:srgbClr val="FF0000"/>
                </a:solidFill>
              </a:rPr>
              <a:t>가 가장 큰 행동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b="0" dirty="0" smtClean="0"/>
              <a:t>를 취한다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endParaRPr lang="en-US" altLang="ko-KR" b="0" dirty="0" smtClean="0"/>
          </a:p>
          <a:p>
            <a:pPr marL="841935" lvl="1" indent="-397435"/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44711" y="4971661"/>
                <a:ext cx="63683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711" y="4971661"/>
                <a:ext cx="6368346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86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Q-learning in non-deterministic world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515436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결정한 대로 행동이 실행되지 않는다</a:t>
            </a:r>
            <a:r>
              <a:rPr lang="en-US" altLang="ko-KR" dirty="0" smtClean="0"/>
              <a:t>.</a:t>
            </a:r>
          </a:p>
          <a:p>
            <a:pPr marL="841935" lvl="1" indent="-397435"/>
            <a:r>
              <a:rPr lang="en-US" altLang="ko-KR" b="0" dirty="0" smtClean="0"/>
              <a:t>Q(s, a)</a:t>
            </a:r>
            <a:r>
              <a:rPr lang="ko-KR" altLang="en-US" b="0" dirty="0" smtClean="0"/>
              <a:t>가 최대가 되는 행동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를 실행하려고 했으나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실제로 실행된 행동은 </a:t>
            </a:r>
            <a:r>
              <a:rPr lang="en-US" altLang="ko-KR" b="0" dirty="0" smtClean="0"/>
              <a:t>a</a:t>
            </a:r>
            <a:r>
              <a:rPr lang="ko-KR" altLang="en-US" b="0" dirty="0" smtClean="0"/>
              <a:t>가 아닌 </a:t>
            </a:r>
            <a:r>
              <a:rPr lang="en-US" altLang="ko-KR" b="0" dirty="0" smtClean="0"/>
              <a:t>b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 marL="841935" lvl="1" indent="-397435"/>
            <a:r>
              <a:rPr lang="ko-KR" altLang="en-US" b="0" dirty="0" smtClean="0"/>
              <a:t>이 경우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기존의 업데이트 공식을 적용하면 학습이 어렵다</a:t>
            </a:r>
            <a:r>
              <a:rPr lang="en-US" altLang="ko-KR" dirty="0" smtClean="0"/>
              <a:t>.</a:t>
            </a:r>
          </a:p>
          <a:p>
            <a:pPr marL="841935" lvl="1" indent="-397435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32" y="4178444"/>
            <a:ext cx="5745640" cy="4513242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015838" y="2389909"/>
            <a:ext cx="8011390" cy="8011390"/>
          </a:xfrm>
          <a:prstGeom prst="mathMultiply">
            <a:avLst>
              <a:gd name="adj1" fmla="val 8162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03824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835</Words>
  <Application>Microsoft Office PowerPoint</Application>
  <PresentationFormat>사용자 지정</PresentationFormat>
  <Paragraphs>161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Q-learning에 대하여</vt:lpstr>
      <vt:lpstr>Current Status</vt:lpstr>
      <vt:lpstr>What is ‘Q-learning’?</vt:lpstr>
      <vt:lpstr>What is ‘Q-learning’?</vt:lpstr>
      <vt:lpstr>What is ‘Q-learning’?</vt:lpstr>
      <vt:lpstr>What is ‘Q-learning’?</vt:lpstr>
      <vt:lpstr>What is ‘Q-learning’?</vt:lpstr>
      <vt:lpstr>Q-learning in non-deterministic world</vt:lpstr>
      <vt:lpstr>Q-learning in non-deterministic world</vt:lpstr>
      <vt:lpstr>Issue in Q-learning</vt:lpstr>
      <vt:lpstr>Q-learning experiment</vt:lpstr>
      <vt:lpstr>Q-learning experiment</vt:lpstr>
      <vt:lpstr>Github</vt:lpstr>
      <vt:lpstr>To 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108</cp:revision>
  <dcterms:modified xsi:type="dcterms:W3CDTF">2020-01-15T00:55:04Z</dcterms:modified>
</cp:coreProperties>
</file>