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7" r:id="rId4"/>
    <p:sldId id="267" r:id="rId5"/>
    <p:sldId id="279" r:id="rId6"/>
    <p:sldId id="281" r:id="rId7"/>
    <p:sldId id="282" r:id="rId8"/>
    <p:sldId id="268" r:id="rId9"/>
    <p:sldId id="269" r:id="rId10"/>
    <p:sldId id="283" r:id="rId11"/>
    <p:sldId id="271" r:id="rId12"/>
    <p:sldId id="284" r:id="rId13"/>
    <p:sldId id="285" r:id="rId14"/>
    <p:sldId id="286" r:id="rId15"/>
    <p:sldId id="287" r:id="rId16"/>
    <p:sldId id="288" r:id="rId17"/>
    <p:sldId id="276" r:id="rId18"/>
    <p:sldId id="289" r:id="rId19"/>
    <p:sldId id="290" r:id="rId20"/>
    <p:sldId id="291" r:id="rId21"/>
    <p:sldId id="292" r:id="rId22"/>
    <p:sldId id="278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DQN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unkim.github.io/ml/RL" TargetMode="External"/><Relationship Id="rId2" Type="http://schemas.openxmlformats.org/officeDocument/2006/relationships/hyperlink" Target="https://jsideas.net/dqn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jjo.tistory.com/24" TargetMode="External"/><Relationship Id="rId4" Type="http://schemas.openxmlformats.org/officeDocument/2006/relationships/hyperlink" Target="https://sumniya.tistory.com/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20.01.22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altLang="ko-KR" dirty="0"/>
              <a:t>‘Deep Q-learning’?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10340" cy="86862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일반적인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과의 비교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45058"/>
              </p:ext>
            </p:extLst>
          </p:nvPr>
        </p:nvGraphicFramePr>
        <p:xfrm>
          <a:off x="3177268" y="2673498"/>
          <a:ext cx="5752197" cy="2175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399">
                  <a:extLst>
                    <a:ext uri="{9D8B030D-6E8A-4147-A177-3AD203B41FA5}">
                      <a16:colId xmlns:a16="http://schemas.microsoft.com/office/drawing/2014/main" val="2409501664"/>
                    </a:ext>
                  </a:extLst>
                </a:gridCol>
                <a:gridCol w="1917399">
                  <a:extLst>
                    <a:ext uri="{9D8B030D-6E8A-4147-A177-3AD203B41FA5}">
                      <a16:colId xmlns:a16="http://schemas.microsoft.com/office/drawing/2014/main" val="2353092203"/>
                    </a:ext>
                  </a:extLst>
                </a:gridCol>
                <a:gridCol w="1917399">
                  <a:extLst>
                    <a:ext uri="{9D8B030D-6E8A-4147-A177-3AD203B41FA5}">
                      <a16:colId xmlns:a16="http://schemas.microsoft.com/office/drawing/2014/main" val="1729547789"/>
                    </a:ext>
                  </a:extLst>
                </a:gridCol>
              </a:tblGrid>
              <a:tr h="543951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Action 0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Action 1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5628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0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Reward=5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25478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1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0921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2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09318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584616" y="3459858"/>
            <a:ext cx="1933732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STATE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798570" y="3459858"/>
            <a:ext cx="1933732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ACTION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612036" y="3531366"/>
            <a:ext cx="471543" cy="460068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9195216" y="3531366"/>
            <a:ext cx="471543" cy="460068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3550" y="6692737"/>
            <a:ext cx="1933732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STATE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35792" y="6772870"/>
            <a:ext cx="471543" cy="460068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77269" y="6093131"/>
            <a:ext cx="792839" cy="1746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91774" y="6093131"/>
            <a:ext cx="792839" cy="1746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06278" y="6093131"/>
            <a:ext cx="792839" cy="1746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20782" y="6093131"/>
            <a:ext cx="792839" cy="1746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435286" y="6093131"/>
            <a:ext cx="792839" cy="1746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346178" y="6476883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46178" y="7073196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60682" y="6211756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667578" y="6787869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60682" y="7361120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957377" y="6211756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64273" y="6787869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957377" y="7361120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262110" y="6211756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269006" y="6787869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262110" y="7361120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585812" y="6476883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585812" y="7073196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23" idx="6"/>
            <a:endCxn id="25" idx="2"/>
          </p:cNvCxnSpPr>
          <p:nvPr/>
        </p:nvCxnSpPr>
        <p:spPr>
          <a:xfrm flipV="1">
            <a:off x="3801199" y="6390172"/>
            <a:ext cx="859483" cy="26512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3" idx="6"/>
            <a:endCxn id="26" idx="2"/>
          </p:cNvCxnSpPr>
          <p:nvPr/>
        </p:nvCxnSpPr>
        <p:spPr>
          <a:xfrm>
            <a:off x="3801199" y="6655299"/>
            <a:ext cx="866379" cy="310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3" idx="6"/>
            <a:endCxn id="27" idx="2"/>
          </p:cNvCxnSpPr>
          <p:nvPr/>
        </p:nvCxnSpPr>
        <p:spPr>
          <a:xfrm>
            <a:off x="3801199" y="6655299"/>
            <a:ext cx="859483" cy="88423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6"/>
            <a:endCxn id="25" idx="2"/>
          </p:cNvCxnSpPr>
          <p:nvPr/>
        </p:nvCxnSpPr>
        <p:spPr>
          <a:xfrm flipV="1">
            <a:off x="3801199" y="6390172"/>
            <a:ext cx="859483" cy="8614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4" idx="6"/>
            <a:endCxn id="26" idx="2"/>
          </p:cNvCxnSpPr>
          <p:nvPr/>
        </p:nvCxnSpPr>
        <p:spPr>
          <a:xfrm flipV="1">
            <a:off x="3801199" y="6966285"/>
            <a:ext cx="866379" cy="2853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801199" y="7231411"/>
            <a:ext cx="859483" cy="3172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5" idx="6"/>
            <a:endCxn id="28" idx="2"/>
          </p:cNvCxnSpPr>
          <p:nvPr/>
        </p:nvCxnSpPr>
        <p:spPr>
          <a:xfrm>
            <a:off x="5115703" y="6390172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5" idx="6"/>
            <a:endCxn id="30" idx="2"/>
          </p:cNvCxnSpPr>
          <p:nvPr/>
        </p:nvCxnSpPr>
        <p:spPr>
          <a:xfrm>
            <a:off x="5115703" y="6390172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6"/>
          </p:cNvCxnSpPr>
          <p:nvPr/>
        </p:nvCxnSpPr>
        <p:spPr>
          <a:xfrm>
            <a:off x="5115703" y="6390172"/>
            <a:ext cx="841673" cy="57468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6" idx="6"/>
            <a:endCxn id="28" idx="2"/>
          </p:cNvCxnSpPr>
          <p:nvPr/>
        </p:nvCxnSpPr>
        <p:spPr>
          <a:xfrm flipV="1">
            <a:off x="5122599" y="6390172"/>
            <a:ext cx="834778" cy="57611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29" idx="2"/>
          </p:cNvCxnSpPr>
          <p:nvPr/>
        </p:nvCxnSpPr>
        <p:spPr>
          <a:xfrm>
            <a:off x="5128056" y="6963422"/>
            <a:ext cx="836216" cy="286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6"/>
            <a:endCxn id="30" idx="2"/>
          </p:cNvCxnSpPr>
          <p:nvPr/>
        </p:nvCxnSpPr>
        <p:spPr>
          <a:xfrm>
            <a:off x="5122599" y="6966285"/>
            <a:ext cx="834778" cy="5732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7" idx="6"/>
            <a:endCxn id="28" idx="2"/>
          </p:cNvCxnSpPr>
          <p:nvPr/>
        </p:nvCxnSpPr>
        <p:spPr>
          <a:xfrm flipV="1">
            <a:off x="5115703" y="6390172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9" idx="2"/>
          </p:cNvCxnSpPr>
          <p:nvPr/>
        </p:nvCxnSpPr>
        <p:spPr>
          <a:xfrm flipV="1">
            <a:off x="5121161" y="6966285"/>
            <a:ext cx="843112" cy="5823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6"/>
            <a:endCxn id="30" idx="2"/>
          </p:cNvCxnSpPr>
          <p:nvPr/>
        </p:nvCxnSpPr>
        <p:spPr>
          <a:xfrm>
            <a:off x="5115703" y="7539535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22444" y="6395019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422444" y="6395019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422444" y="6395019"/>
            <a:ext cx="841673" cy="57468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429340" y="6395019"/>
            <a:ext cx="834778" cy="57611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34797" y="6968270"/>
            <a:ext cx="836216" cy="286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429340" y="6971132"/>
            <a:ext cx="834778" cy="5732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422444" y="6395019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427901" y="6971132"/>
            <a:ext cx="843112" cy="5823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422444" y="7544383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6"/>
            <a:endCxn id="34" idx="2"/>
          </p:cNvCxnSpPr>
          <p:nvPr/>
        </p:nvCxnSpPr>
        <p:spPr>
          <a:xfrm>
            <a:off x="7717131" y="6390172"/>
            <a:ext cx="868680" cy="26512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1" idx="6"/>
            <a:endCxn id="35" idx="2"/>
          </p:cNvCxnSpPr>
          <p:nvPr/>
        </p:nvCxnSpPr>
        <p:spPr>
          <a:xfrm>
            <a:off x="7717131" y="6390172"/>
            <a:ext cx="868680" cy="8614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2" idx="6"/>
            <a:endCxn id="34" idx="2"/>
          </p:cNvCxnSpPr>
          <p:nvPr/>
        </p:nvCxnSpPr>
        <p:spPr>
          <a:xfrm flipV="1">
            <a:off x="7724027" y="6655299"/>
            <a:ext cx="861784" cy="310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2" idx="6"/>
            <a:endCxn id="35" idx="2"/>
          </p:cNvCxnSpPr>
          <p:nvPr/>
        </p:nvCxnSpPr>
        <p:spPr>
          <a:xfrm>
            <a:off x="7724027" y="6966285"/>
            <a:ext cx="861784" cy="2853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3" idx="6"/>
            <a:endCxn id="34" idx="2"/>
          </p:cNvCxnSpPr>
          <p:nvPr/>
        </p:nvCxnSpPr>
        <p:spPr>
          <a:xfrm flipV="1">
            <a:off x="7717131" y="6655299"/>
            <a:ext cx="868680" cy="88423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3" idx="6"/>
            <a:endCxn id="35" idx="2"/>
          </p:cNvCxnSpPr>
          <p:nvPr/>
        </p:nvCxnSpPr>
        <p:spPr>
          <a:xfrm flipV="1">
            <a:off x="7717131" y="7251611"/>
            <a:ext cx="868680" cy="2879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오른쪽 화살표 66"/>
          <p:cNvSpPr/>
          <p:nvPr/>
        </p:nvSpPr>
        <p:spPr>
          <a:xfrm>
            <a:off x="9349012" y="6791543"/>
            <a:ext cx="471543" cy="460068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915257" y="5380476"/>
            <a:ext cx="2775680" cy="109640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ACTION1: reward=0.05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915257" y="7251611"/>
            <a:ext cx="2775680" cy="109640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ACTION3: reward=0.61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9915257" y="6333620"/>
            <a:ext cx="2775680" cy="1096407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ACTION2: reward=0.75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602160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Issues of Deep Q-learning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연속된 </a:t>
            </a:r>
            <a:r>
              <a:rPr lang="ko-KR" altLang="en-US" dirty="0" err="1" smtClean="0"/>
              <a:t>관측값이</a:t>
            </a:r>
            <a:r>
              <a:rPr lang="ko-KR" altLang="en-US" dirty="0" smtClean="0"/>
              <a:t> 갖는 상관관계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Q-learning</a:t>
            </a:r>
            <a:r>
              <a:rPr lang="ko-KR" altLang="en-US" b="0" dirty="0" smtClean="0"/>
              <a:t>에서 상태 </a:t>
            </a:r>
            <a:r>
              <a:rPr lang="en-US" altLang="ko-KR" b="0" dirty="0" smtClean="0"/>
              <a:t>S0</a:t>
            </a:r>
            <a:r>
              <a:rPr lang="ko-KR" altLang="en-US" b="0" dirty="0" smtClean="0"/>
              <a:t>에서 </a:t>
            </a:r>
            <a:r>
              <a:rPr lang="en-US" altLang="ko-KR" b="0" dirty="0" smtClean="0"/>
              <a:t>S1</a:t>
            </a:r>
            <a:r>
              <a:rPr lang="ko-KR" altLang="en-US" b="0" dirty="0" smtClean="0"/>
              <a:t>로</a:t>
            </a:r>
            <a:r>
              <a:rPr lang="en-US" altLang="ko-KR" b="0" dirty="0" smtClean="0"/>
              <a:t>, S1</a:t>
            </a:r>
            <a:r>
              <a:rPr lang="ko-KR" altLang="en-US" b="0" dirty="0" smtClean="0"/>
              <a:t>에서 </a:t>
            </a:r>
            <a:r>
              <a:rPr lang="en-US" altLang="ko-KR" b="0" dirty="0" smtClean="0"/>
              <a:t>S2</a:t>
            </a:r>
            <a:r>
              <a:rPr lang="ko-KR" altLang="en-US" b="0" dirty="0" smtClean="0"/>
              <a:t>로</a:t>
            </a:r>
            <a:r>
              <a:rPr lang="en-US" altLang="ko-KR" b="0" dirty="0" smtClean="0"/>
              <a:t>, … </a:t>
            </a:r>
            <a:r>
              <a:rPr lang="ko-KR" altLang="en-US" b="0" dirty="0" smtClean="0"/>
              <a:t>반복적으로 이어지는 경우가 많은데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이러한 연속적인 </a:t>
            </a:r>
            <a:r>
              <a:rPr lang="ko-KR" altLang="en-US" b="0" dirty="0" err="1" smtClean="0"/>
              <a:t>관측값들로</a:t>
            </a:r>
            <a:r>
              <a:rPr lang="ko-KR" altLang="en-US" b="0" dirty="0" smtClean="0"/>
              <a:t> 인해 학습이 </a:t>
            </a:r>
            <a:r>
              <a:rPr lang="ko-KR" altLang="en-US" b="0" dirty="0" err="1" smtClean="0"/>
              <a:t>어려워짐</a:t>
            </a:r>
            <a:endParaRPr lang="en-US" altLang="ko-KR" b="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실제로 받는 보상 값의 불규칙성 </a:t>
            </a:r>
            <a:r>
              <a:rPr lang="en-US" altLang="ko-KR" dirty="0" smtClean="0"/>
              <a:t>(noise)</a:t>
            </a:r>
          </a:p>
          <a:p>
            <a:pPr lvl="1"/>
            <a:r>
              <a:rPr lang="ko-KR" altLang="en-US" b="0" dirty="0" smtClean="0"/>
              <a:t>같은 상태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에서 같은 행동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를 취했는데도 </a:t>
            </a:r>
            <a:r>
              <a:rPr lang="ko-KR" altLang="en-US" b="0" dirty="0" err="1" smtClean="0"/>
              <a:t>랜덤성이</a:t>
            </a:r>
            <a:r>
              <a:rPr lang="ko-KR" altLang="en-US" b="0" dirty="0" smtClean="0"/>
              <a:t> 있는 환경에서는 보상 값이 불규칙할 수 있음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8670151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Issues of Deep Q-learning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1536312"/>
          </a:xfrm>
        </p:spPr>
        <p:txBody>
          <a:bodyPr/>
          <a:lstStyle/>
          <a:p>
            <a:r>
              <a:rPr lang="ko-KR" altLang="en-US" dirty="0" smtClean="0"/>
              <a:t>가장 쉬운 해결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신경망의 깊이를 늘린다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(End-to-End learning)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83920" y="3620635"/>
            <a:ext cx="628397" cy="3142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5783" y="3620635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67646" y="3620635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01508" y="3619057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43371" y="3619057"/>
            <a:ext cx="628397" cy="3142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17795" y="431109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17795" y="538401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59659" y="383407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65124" y="487063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59659" y="5902057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87406" y="383407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092872" y="487063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87406" y="5902057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713524" y="3832493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718989" y="486906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13524" y="590047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762677" y="430952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1762677" y="5382433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0" idx="6"/>
            <a:endCxn id="12" idx="2"/>
          </p:cNvCxnSpPr>
          <p:nvPr/>
        </p:nvCxnSpPr>
        <p:spPr>
          <a:xfrm flipV="1">
            <a:off x="1378441" y="4155084"/>
            <a:ext cx="681218" cy="4770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6"/>
            <a:endCxn id="13" idx="2"/>
          </p:cNvCxnSpPr>
          <p:nvPr/>
        </p:nvCxnSpPr>
        <p:spPr>
          <a:xfrm>
            <a:off x="1378441" y="4632112"/>
            <a:ext cx="686684" cy="5595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6"/>
            <a:endCxn id="14" idx="2"/>
          </p:cNvCxnSpPr>
          <p:nvPr/>
        </p:nvCxnSpPr>
        <p:spPr>
          <a:xfrm>
            <a:off x="1378441" y="4632112"/>
            <a:ext cx="681218" cy="159095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6"/>
            <a:endCxn id="12" idx="2"/>
          </p:cNvCxnSpPr>
          <p:nvPr/>
        </p:nvCxnSpPr>
        <p:spPr>
          <a:xfrm flipV="1">
            <a:off x="1378441" y="4155084"/>
            <a:ext cx="681218" cy="15499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6"/>
            <a:endCxn id="13" idx="2"/>
          </p:cNvCxnSpPr>
          <p:nvPr/>
        </p:nvCxnSpPr>
        <p:spPr>
          <a:xfrm flipV="1">
            <a:off x="1378441" y="5191652"/>
            <a:ext cx="686684" cy="513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378441" y="5668680"/>
            <a:ext cx="681218" cy="5707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6"/>
            <a:endCxn id="15" idx="2"/>
          </p:cNvCxnSpPr>
          <p:nvPr/>
        </p:nvCxnSpPr>
        <p:spPr>
          <a:xfrm>
            <a:off x="2420304" y="4155084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6"/>
            <a:endCxn id="17" idx="2"/>
          </p:cNvCxnSpPr>
          <p:nvPr/>
        </p:nvCxnSpPr>
        <p:spPr>
          <a:xfrm>
            <a:off x="2420304" y="4155084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6"/>
          </p:cNvCxnSpPr>
          <p:nvPr/>
        </p:nvCxnSpPr>
        <p:spPr>
          <a:xfrm>
            <a:off x="2420304" y="4155084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6"/>
            <a:endCxn id="15" idx="2"/>
          </p:cNvCxnSpPr>
          <p:nvPr/>
        </p:nvCxnSpPr>
        <p:spPr>
          <a:xfrm flipV="1">
            <a:off x="2425770" y="4155084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6" idx="2"/>
          </p:cNvCxnSpPr>
          <p:nvPr/>
        </p:nvCxnSpPr>
        <p:spPr>
          <a:xfrm>
            <a:off x="2430095" y="5186502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3" idx="6"/>
            <a:endCxn id="17" idx="2"/>
          </p:cNvCxnSpPr>
          <p:nvPr/>
        </p:nvCxnSpPr>
        <p:spPr>
          <a:xfrm>
            <a:off x="2425770" y="5191652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4" idx="6"/>
            <a:endCxn id="15" idx="2"/>
          </p:cNvCxnSpPr>
          <p:nvPr/>
        </p:nvCxnSpPr>
        <p:spPr>
          <a:xfrm flipV="1">
            <a:off x="2420304" y="4155084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6" idx="2"/>
          </p:cNvCxnSpPr>
          <p:nvPr/>
        </p:nvCxnSpPr>
        <p:spPr>
          <a:xfrm flipV="1">
            <a:off x="2424629" y="5191652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4" idx="6"/>
            <a:endCxn id="17" idx="2"/>
          </p:cNvCxnSpPr>
          <p:nvPr/>
        </p:nvCxnSpPr>
        <p:spPr>
          <a:xfrm>
            <a:off x="2420304" y="6223070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56014" y="4163806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456014" y="416380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456014" y="4163806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461480" y="4163806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465805" y="5195224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461480" y="5200374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456014" y="416380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460339" y="5200374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456014" y="6231792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6"/>
            <a:endCxn id="21" idx="2"/>
          </p:cNvCxnSpPr>
          <p:nvPr/>
        </p:nvCxnSpPr>
        <p:spPr>
          <a:xfrm>
            <a:off x="11074169" y="4153506"/>
            <a:ext cx="688507" cy="4770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8" idx="6"/>
            <a:endCxn id="22" idx="2"/>
          </p:cNvCxnSpPr>
          <p:nvPr/>
        </p:nvCxnSpPr>
        <p:spPr>
          <a:xfrm>
            <a:off x="11074169" y="4153506"/>
            <a:ext cx="688507" cy="15499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9" idx="6"/>
            <a:endCxn id="21" idx="2"/>
          </p:cNvCxnSpPr>
          <p:nvPr/>
        </p:nvCxnSpPr>
        <p:spPr>
          <a:xfrm flipV="1">
            <a:off x="11079635" y="4630534"/>
            <a:ext cx="683042" cy="5595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9" idx="6"/>
            <a:endCxn id="22" idx="2"/>
          </p:cNvCxnSpPr>
          <p:nvPr/>
        </p:nvCxnSpPr>
        <p:spPr>
          <a:xfrm>
            <a:off x="11079635" y="5190074"/>
            <a:ext cx="683042" cy="513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0" idx="6"/>
            <a:endCxn id="21" idx="2"/>
          </p:cNvCxnSpPr>
          <p:nvPr/>
        </p:nvCxnSpPr>
        <p:spPr>
          <a:xfrm flipV="1">
            <a:off x="11074169" y="4630534"/>
            <a:ext cx="688507" cy="159095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0" idx="6"/>
            <a:endCxn id="22" idx="2"/>
          </p:cNvCxnSpPr>
          <p:nvPr/>
        </p:nvCxnSpPr>
        <p:spPr>
          <a:xfrm flipV="1">
            <a:off x="11074169" y="5703446"/>
            <a:ext cx="688507" cy="5180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123116" y="3624207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164979" y="3624207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4256992" y="3837643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262457" y="487421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256992" y="590562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284739" y="3837643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290205" y="487421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284739" y="590562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81" idx="6"/>
            <a:endCxn id="84" idx="2"/>
          </p:cNvCxnSpPr>
          <p:nvPr/>
        </p:nvCxnSpPr>
        <p:spPr>
          <a:xfrm>
            <a:off x="4617637" y="4158656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1" idx="6"/>
            <a:endCxn id="86" idx="2"/>
          </p:cNvCxnSpPr>
          <p:nvPr/>
        </p:nvCxnSpPr>
        <p:spPr>
          <a:xfrm>
            <a:off x="4617637" y="415865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1" idx="6"/>
          </p:cNvCxnSpPr>
          <p:nvPr/>
        </p:nvCxnSpPr>
        <p:spPr>
          <a:xfrm>
            <a:off x="4617637" y="4158656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2" idx="6"/>
            <a:endCxn id="84" idx="2"/>
          </p:cNvCxnSpPr>
          <p:nvPr/>
        </p:nvCxnSpPr>
        <p:spPr>
          <a:xfrm flipV="1">
            <a:off x="4623103" y="4158656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5" idx="2"/>
          </p:cNvCxnSpPr>
          <p:nvPr/>
        </p:nvCxnSpPr>
        <p:spPr>
          <a:xfrm>
            <a:off x="4627428" y="5190074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2" idx="6"/>
            <a:endCxn id="86" idx="2"/>
          </p:cNvCxnSpPr>
          <p:nvPr/>
        </p:nvCxnSpPr>
        <p:spPr>
          <a:xfrm>
            <a:off x="4623103" y="5195224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3" idx="6"/>
            <a:endCxn id="84" idx="2"/>
          </p:cNvCxnSpPr>
          <p:nvPr/>
        </p:nvCxnSpPr>
        <p:spPr>
          <a:xfrm flipV="1">
            <a:off x="4617637" y="415865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endCxn id="85" idx="2"/>
          </p:cNvCxnSpPr>
          <p:nvPr/>
        </p:nvCxnSpPr>
        <p:spPr>
          <a:xfrm flipV="1">
            <a:off x="4621962" y="5195224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6"/>
            <a:endCxn id="86" idx="2"/>
          </p:cNvCxnSpPr>
          <p:nvPr/>
        </p:nvCxnSpPr>
        <p:spPr>
          <a:xfrm>
            <a:off x="4617637" y="6226642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653347" y="4167378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653347" y="4167378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5653347" y="4167378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5658813" y="4167378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5663138" y="5198796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5658813" y="5203946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5653347" y="4167378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5657672" y="5203946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653347" y="6235364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320449" y="3615485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362312" y="3615485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454325" y="382892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459790" y="486548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454325" y="5896907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7482072" y="382892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7487538" y="486548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82072" y="5896907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>
            <a:stCxn id="109" idx="6"/>
            <a:endCxn id="112" idx="2"/>
          </p:cNvCxnSpPr>
          <p:nvPr/>
        </p:nvCxnSpPr>
        <p:spPr>
          <a:xfrm>
            <a:off x="6814970" y="4149934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9" idx="6"/>
            <a:endCxn id="114" idx="2"/>
          </p:cNvCxnSpPr>
          <p:nvPr/>
        </p:nvCxnSpPr>
        <p:spPr>
          <a:xfrm>
            <a:off x="6814970" y="4149934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6"/>
          </p:cNvCxnSpPr>
          <p:nvPr/>
        </p:nvCxnSpPr>
        <p:spPr>
          <a:xfrm>
            <a:off x="6814970" y="4149934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10" idx="6"/>
            <a:endCxn id="112" idx="2"/>
          </p:cNvCxnSpPr>
          <p:nvPr/>
        </p:nvCxnSpPr>
        <p:spPr>
          <a:xfrm flipV="1">
            <a:off x="6820436" y="4149934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endCxn id="113" idx="2"/>
          </p:cNvCxnSpPr>
          <p:nvPr/>
        </p:nvCxnSpPr>
        <p:spPr>
          <a:xfrm>
            <a:off x="6824761" y="5181352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0" idx="6"/>
            <a:endCxn id="114" idx="2"/>
          </p:cNvCxnSpPr>
          <p:nvPr/>
        </p:nvCxnSpPr>
        <p:spPr>
          <a:xfrm>
            <a:off x="6820436" y="5186502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1" idx="6"/>
            <a:endCxn id="112" idx="2"/>
          </p:cNvCxnSpPr>
          <p:nvPr/>
        </p:nvCxnSpPr>
        <p:spPr>
          <a:xfrm flipV="1">
            <a:off x="6814970" y="4149934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endCxn id="113" idx="2"/>
          </p:cNvCxnSpPr>
          <p:nvPr/>
        </p:nvCxnSpPr>
        <p:spPr>
          <a:xfrm flipV="1">
            <a:off x="6819295" y="5186502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1" idx="6"/>
            <a:endCxn id="114" idx="2"/>
          </p:cNvCxnSpPr>
          <p:nvPr/>
        </p:nvCxnSpPr>
        <p:spPr>
          <a:xfrm>
            <a:off x="6814970" y="6217920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7850680" y="4158656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7850680" y="415865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850680" y="4158656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7856146" y="4158656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7860471" y="5190074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7856146" y="5195224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7850680" y="415865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7855005" y="5195224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7850680" y="6226642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8517782" y="3619057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9559645" y="3619057"/>
            <a:ext cx="628397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8651658" y="3832493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8657123" y="486906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8651658" y="590047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9679405" y="3832493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9684871" y="4869061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9679405" y="5900479"/>
            <a:ext cx="360645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>
            <a:stCxn id="135" idx="6"/>
            <a:endCxn id="138" idx="2"/>
          </p:cNvCxnSpPr>
          <p:nvPr/>
        </p:nvCxnSpPr>
        <p:spPr>
          <a:xfrm>
            <a:off x="9012303" y="4153506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5" idx="6"/>
            <a:endCxn id="140" idx="2"/>
          </p:cNvCxnSpPr>
          <p:nvPr/>
        </p:nvCxnSpPr>
        <p:spPr>
          <a:xfrm>
            <a:off x="9012303" y="415350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35" idx="6"/>
          </p:cNvCxnSpPr>
          <p:nvPr/>
        </p:nvCxnSpPr>
        <p:spPr>
          <a:xfrm>
            <a:off x="9012303" y="4153506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36" idx="6"/>
            <a:endCxn id="138" idx="2"/>
          </p:cNvCxnSpPr>
          <p:nvPr/>
        </p:nvCxnSpPr>
        <p:spPr>
          <a:xfrm flipV="1">
            <a:off x="9017769" y="4153506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endCxn id="139" idx="2"/>
          </p:cNvCxnSpPr>
          <p:nvPr/>
        </p:nvCxnSpPr>
        <p:spPr>
          <a:xfrm>
            <a:off x="9022094" y="5184924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6" idx="6"/>
            <a:endCxn id="140" idx="2"/>
          </p:cNvCxnSpPr>
          <p:nvPr/>
        </p:nvCxnSpPr>
        <p:spPr>
          <a:xfrm>
            <a:off x="9017769" y="5190074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7" idx="6"/>
            <a:endCxn id="138" idx="2"/>
          </p:cNvCxnSpPr>
          <p:nvPr/>
        </p:nvCxnSpPr>
        <p:spPr>
          <a:xfrm flipV="1">
            <a:off x="9012303" y="4153506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endCxn id="139" idx="2"/>
          </p:cNvCxnSpPr>
          <p:nvPr/>
        </p:nvCxnSpPr>
        <p:spPr>
          <a:xfrm flipV="1">
            <a:off x="9016628" y="5190074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7" idx="6"/>
            <a:endCxn id="140" idx="2"/>
          </p:cNvCxnSpPr>
          <p:nvPr/>
        </p:nvCxnSpPr>
        <p:spPr>
          <a:xfrm>
            <a:off x="9012303" y="6221492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048013" y="4162228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10048013" y="4162228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10048013" y="4162228"/>
            <a:ext cx="667102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V="1">
            <a:off x="10053479" y="4162228"/>
            <a:ext cx="661637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10057804" y="5193646"/>
            <a:ext cx="662777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10053479" y="5198796"/>
            <a:ext cx="661637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V="1">
            <a:off x="10048013" y="4162228"/>
            <a:ext cx="667102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V="1">
            <a:off x="10052338" y="5198796"/>
            <a:ext cx="668242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0048013" y="6230214"/>
            <a:ext cx="6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22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Issues of Deep Q-learning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1562100"/>
                <a:ext cx="12204700" cy="65532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Replay Memory</a:t>
                </a:r>
                <a:r>
                  <a:rPr lang="ko-KR" altLang="en-US" dirty="0" smtClean="0"/>
                  <a:t>를 이용하여 경험을 반복한다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1"/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쌍을 </a:t>
                </a:r>
                <a:r>
                  <a:rPr lang="en-US" altLang="ko-KR" b="0" dirty="0" smtClean="0"/>
                  <a:t>replay memory</a:t>
                </a:r>
                <a:r>
                  <a:rPr lang="ko-KR" altLang="en-US" b="0" dirty="0" smtClean="0"/>
                  <a:t>에 저장한 후 나중에 </a:t>
                </a:r>
                <a:r>
                  <a:rPr lang="ko-KR" altLang="en-US" b="0" dirty="0" err="1" smtClean="0"/>
                  <a:t>샘플링하여</a:t>
                </a:r>
                <a:r>
                  <a:rPr lang="ko-KR" altLang="en-US" b="0" dirty="0" smtClean="0"/>
                  <a:t> 학습 데이터에 추가한다</a:t>
                </a:r>
                <a:r>
                  <a:rPr lang="en-US" altLang="ko-KR" b="0" dirty="0" smtClean="0"/>
                  <a:t>.</a:t>
                </a:r>
              </a:p>
              <a:p>
                <a:pPr lvl="1"/>
                <a:r>
                  <a:rPr lang="ko-KR" altLang="en-US" b="0" dirty="0" smtClean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b="0" dirty="0" smtClean="0"/>
                  <a:t>에 따른 </a:t>
                </a:r>
                <a:r>
                  <a:rPr lang="en-US" altLang="ko-KR" b="0" dirty="0" smtClean="0"/>
                  <a:t>Q value</a:t>
                </a:r>
                <a:r>
                  <a:rPr lang="ko-KR" altLang="en-US" b="0" dirty="0" smtClean="0"/>
                  <a:t>의 </a:t>
                </a:r>
                <a:r>
                  <a:rPr lang="ko-KR" altLang="en-US" b="0" dirty="0" err="1" smtClean="0"/>
                  <a:t>변화량에</a:t>
                </a:r>
                <a:r>
                  <a:rPr lang="ko-KR" altLang="en-US" b="0" dirty="0" smtClean="0"/>
                  <a:t> 따라 각 샘플이 학습 데이터에 추가될 확률을 가중할 수 있다</a:t>
                </a:r>
                <a:r>
                  <a:rPr lang="en-US" altLang="ko-KR" b="0" dirty="0" smtClean="0"/>
                  <a:t>. </a:t>
                </a:r>
                <a:r>
                  <a:rPr lang="en-US" altLang="ko-KR" b="0" dirty="0" smtClean="0">
                    <a:solidFill>
                      <a:srgbClr val="0000FF"/>
                    </a:solidFill>
                  </a:rPr>
                  <a:t>(</a:t>
                </a:r>
                <a:r>
                  <a:rPr lang="ko-KR" altLang="en-US" b="0" dirty="0" smtClean="0">
                    <a:solidFill>
                      <a:srgbClr val="0000FF"/>
                    </a:solidFill>
                  </a:rPr>
                  <a:t>중요한 경험을 반복할 확률을 높임</a:t>
                </a:r>
                <a:r>
                  <a:rPr lang="en-US" altLang="ko-KR" b="0" dirty="0" smtClean="0">
                    <a:solidFill>
                      <a:srgbClr val="0000FF"/>
                    </a:solidFill>
                  </a:rPr>
                  <a:t>)</a:t>
                </a:r>
              </a:p>
              <a:p>
                <a:pPr lvl="1"/>
                <a:r>
                  <a:rPr lang="ko-KR" altLang="en-US" dirty="0" smtClean="0">
                    <a:solidFill>
                      <a:srgbClr val="0000FF"/>
                    </a:solidFill>
                  </a:rPr>
                  <a:t>이 방법으로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‘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연속된 </a:t>
                </a:r>
                <a:r>
                  <a:rPr lang="ko-KR" altLang="en-US" dirty="0" err="1" smtClean="0">
                    <a:solidFill>
                      <a:srgbClr val="0000FF"/>
                    </a:solidFill>
                  </a:rPr>
                  <a:t>관측값이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 갖는 상관관계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’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문제를 해결한다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2100"/>
                <a:ext cx="12204700" cy="6553200"/>
              </a:xfrm>
              <a:blipFill>
                <a:blip r:embed="rId2"/>
                <a:stretch>
                  <a:fillRect l="-1947" t="-1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927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Issues of Deep Q-learning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0909300" cy="15544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Double DQN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Dueling Network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이 방법으로 </a:t>
            </a:r>
            <a:r>
              <a:rPr lang="en-US" altLang="ko-KR" dirty="0" smtClean="0">
                <a:solidFill>
                  <a:srgbClr val="0000FF"/>
                </a:solidFill>
              </a:rPr>
              <a:t>‘</a:t>
            </a:r>
            <a:r>
              <a:rPr lang="ko-KR" altLang="en-US" dirty="0" smtClean="0">
                <a:solidFill>
                  <a:srgbClr val="0000FF"/>
                </a:solidFill>
              </a:rPr>
              <a:t>실제로 받는 보상 값의 불규칙성</a:t>
            </a:r>
            <a:r>
              <a:rPr lang="en-US" altLang="ko-KR" dirty="0" smtClean="0">
                <a:solidFill>
                  <a:srgbClr val="0000FF"/>
                </a:solidFill>
              </a:rPr>
              <a:t>’ </a:t>
            </a:r>
            <a:r>
              <a:rPr lang="ko-KR" altLang="en-US" dirty="0">
                <a:solidFill>
                  <a:srgbClr val="0000FF"/>
                </a:solidFill>
              </a:rPr>
              <a:t>문제를 </a:t>
            </a:r>
            <a:r>
              <a:rPr lang="ko-KR" altLang="en-US" dirty="0" smtClean="0">
                <a:solidFill>
                  <a:srgbClr val="0000FF"/>
                </a:solidFill>
              </a:rPr>
              <a:t>해결한다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829908"/>
            <a:ext cx="4944258" cy="1703681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8" y="5721019"/>
            <a:ext cx="4835680" cy="17450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62853" y="7907328"/>
            <a:ext cx="2364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/>
              <a:t>&lt;Double DQN&gt;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64" y="3532868"/>
            <a:ext cx="6093460" cy="4001441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7457081" y="7907327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/>
              <a:t>&lt;Dueling Network&gt;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8001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Issues of Deep Q-learning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427460" cy="22678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Double DQN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action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rgbClr val="FF0000"/>
                </a:solidFill>
              </a:rPr>
              <a:t>reward</a:t>
            </a:r>
            <a:r>
              <a:rPr lang="ko-KR" altLang="en-US" dirty="0" smtClean="0">
                <a:solidFill>
                  <a:schemeClr val="tx1"/>
                </a:solidFill>
              </a:rPr>
              <a:t>를 출력하는 신경망과 </a:t>
            </a:r>
            <a:r>
              <a:rPr lang="en-US" altLang="ko-KR" dirty="0" smtClean="0">
                <a:solidFill>
                  <a:srgbClr val="FF0000"/>
                </a:solidFill>
              </a:rPr>
              <a:t>reward</a:t>
            </a:r>
            <a:r>
              <a:rPr lang="ko-KR" altLang="en-US" dirty="0" smtClean="0">
                <a:solidFill>
                  <a:srgbClr val="FF0000"/>
                </a:solidFill>
              </a:rPr>
              <a:t>가 최대가 되는 </a:t>
            </a:r>
            <a:r>
              <a:rPr lang="en-US" altLang="ko-KR" dirty="0" smtClean="0">
                <a:solidFill>
                  <a:srgbClr val="FF0000"/>
                </a:solidFill>
              </a:rPr>
              <a:t>action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나머지는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출력하는 신경망으로 분리한다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8280" y="3647028"/>
            <a:ext cx="6565900" cy="4828831"/>
            <a:chOff x="673100" y="3829908"/>
            <a:chExt cx="4944258" cy="3636209"/>
          </a:xfrm>
        </p:grpSpPr>
        <p:pic>
          <p:nvPicPr>
            <p:cNvPr id="5" name="그림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3829908"/>
              <a:ext cx="4944258" cy="1703681"/>
            </a:xfrm>
            <a:prstGeom prst="rect">
              <a:avLst/>
            </a:prstGeom>
          </p:spPr>
        </p:pic>
        <p:pic>
          <p:nvPicPr>
            <p:cNvPr id="6" name="그림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78" y="5721019"/>
              <a:ext cx="4835680" cy="1745098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32" y="4137365"/>
            <a:ext cx="4655028" cy="35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741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Issues of Deep Q-learning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427460" cy="29184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Dueling Network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기존 신경망의 끝부분에 </a:t>
            </a:r>
            <a:r>
              <a:rPr lang="en-US" altLang="ko-KR" dirty="0" smtClean="0">
                <a:solidFill>
                  <a:schemeClr val="tx1"/>
                </a:solidFill>
              </a:rPr>
              <a:t>Stream Value(</a:t>
            </a:r>
            <a:r>
              <a:rPr lang="ko-KR" altLang="en-US" dirty="0" smtClean="0">
                <a:solidFill>
                  <a:schemeClr val="tx1"/>
                </a:solidFill>
              </a:rPr>
              <a:t>상태가 좋은 정도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구하는 부분</a:t>
            </a:r>
            <a:r>
              <a:rPr lang="en-US" altLang="ko-KR" dirty="0" smtClean="0">
                <a:solidFill>
                  <a:schemeClr val="tx1"/>
                </a:solidFill>
              </a:rPr>
              <a:t>, Action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Reward</a:t>
            </a:r>
            <a:r>
              <a:rPr lang="ko-KR" altLang="en-US" dirty="0" smtClean="0">
                <a:solidFill>
                  <a:schemeClr val="tx1"/>
                </a:solidFill>
              </a:rPr>
              <a:t>를 구하는 부분을 추가하고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각 부분의 값의 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가중 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또는 그것을 적절히 변형시킨 값</a:t>
            </a:r>
            <a:r>
              <a:rPr lang="ko-KR" altLang="en-US" dirty="0" smtClean="0">
                <a:solidFill>
                  <a:schemeClr val="tx1"/>
                </a:solidFill>
              </a:rPr>
              <a:t>을 신경망의 최종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72" y="4686300"/>
            <a:ext cx="5976308" cy="39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50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Deep Q-learning </a:t>
            </a:r>
            <a:r>
              <a:rPr lang="en-US" altLang="ko-KR" dirty="0"/>
              <a:t>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48267"/>
              </p:ext>
            </p:extLst>
          </p:nvPr>
        </p:nvGraphicFramePr>
        <p:xfrm>
          <a:off x="651086" y="1528839"/>
          <a:ext cx="11617115" cy="6853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574">
                  <a:extLst>
                    <a:ext uri="{9D8B030D-6E8A-4147-A177-3AD203B41FA5}">
                      <a16:colId xmlns:a16="http://schemas.microsoft.com/office/drawing/2014/main" val="180617393"/>
                    </a:ext>
                  </a:extLst>
                </a:gridCol>
                <a:gridCol w="5924329">
                  <a:extLst>
                    <a:ext uri="{9D8B030D-6E8A-4147-A177-3AD203B41FA5}">
                      <a16:colId xmlns:a16="http://schemas.microsoft.com/office/drawing/2014/main" val="2909653843"/>
                    </a:ext>
                  </a:extLst>
                </a:gridCol>
                <a:gridCol w="1397933">
                  <a:extLst>
                    <a:ext uri="{9D8B030D-6E8A-4147-A177-3AD203B41FA5}">
                      <a16:colId xmlns:a16="http://schemas.microsoft.com/office/drawing/2014/main" val="13021836"/>
                    </a:ext>
                  </a:extLst>
                </a:gridCol>
                <a:gridCol w="2904279">
                  <a:extLst>
                    <a:ext uri="{9D8B030D-6E8A-4147-A177-3AD203B41FA5}">
                      <a16:colId xmlns:a16="http://schemas.microsoft.com/office/drawing/2014/main" val="898781246"/>
                    </a:ext>
                  </a:extLst>
                </a:gridCol>
              </a:tblGrid>
              <a:tr h="592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게임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Board</a:t>
                      </a:r>
                      <a:r>
                        <a:rPr lang="en-US" altLang="ko-KR" sz="1800" baseline="0" dirty="0" smtClean="0"/>
                        <a:t> Size</a:t>
                      </a:r>
                      <a:endParaRPr lang="en-US" altLang="ko-KR" sz="18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캐릭터</a:t>
                      </a:r>
                      <a:r>
                        <a:rPr lang="en-US" altLang="ko-KR" sz="1800" dirty="0" smtClean="0"/>
                        <a:t>(Agent)</a:t>
                      </a:r>
                      <a:r>
                        <a:rPr lang="ko-KR" altLang="en-US" sz="1800" dirty="0" smtClean="0"/>
                        <a:t> 중심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학습영역 </a:t>
                      </a:r>
                      <a:r>
                        <a:rPr lang="en-US" altLang="ko-KR" sz="1800" dirty="0" smtClean="0"/>
                        <a:t>Size </a:t>
                      </a:r>
                      <a:r>
                        <a:rPr lang="ko-KR" altLang="en-US" sz="1800" dirty="0" smtClean="0"/>
                        <a:t>및 신경망</a:t>
                      </a:r>
                      <a:endParaRPr lang="en-US" altLang="ko-KR" sz="18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85732"/>
                  </a:ext>
                </a:extLst>
              </a:tr>
              <a:tr h="1242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VALUE</a:t>
                      </a:r>
                      <a:r>
                        <a:rPr lang="en-US" altLang="ko-KR" sz="1800" baseline="0" dirty="0" smtClean="0"/>
                        <a:t> MAZE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Deep</a:t>
                      </a:r>
                      <a:r>
                        <a:rPr lang="en-US" altLang="ko-KR" sz="1800" baseline="0" dirty="0" smtClean="0"/>
                        <a:t> Q-learning</a:t>
                      </a:r>
                      <a:r>
                        <a:rPr lang="ko-KR" altLang="en-US" sz="1800" baseline="0" dirty="0" smtClean="0"/>
                        <a:t>을 하는 캐릭터</a:t>
                      </a:r>
                      <a:r>
                        <a:rPr lang="en-US" altLang="ko-KR" sz="1800" baseline="0" dirty="0" smtClean="0"/>
                        <a:t>(Agent)</a:t>
                      </a:r>
                      <a:r>
                        <a:rPr lang="ko-KR" altLang="en-US" sz="1800" baseline="0" dirty="0" smtClean="0"/>
                        <a:t>가 </a:t>
                      </a:r>
                      <a:r>
                        <a:rPr lang="en-US" altLang="ko-KR" sz="1800" baseline="0" dirty="0" smtClean="0"/>
                        <a:t>+, - </a:t>
                      </a:r>
                      <a:r>
                        <a:rPr lang="ko-KR" altLang="en-US" sz="1800" baseline="0" dirty="0" smtClean="0"/>
                        <a:t>값들이 있는 </a:t>
                      </a:r>
                      <a:r>
                        <a:rPr lang="en-US" altLang="ko-KR" sz="1800" baseline="0" dirty="0" smtClean="0"/>
                        <a:t>Board</a:t>
                      </a:r>
                      <a:r>
                        <a:rPr lang="ko-KR" altLang="en-US" sz="1800" baseline="0" dirty="0" smtClean="0"/>
                        <a:t>에서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상하좌우로 </a:t>
                      </a:r>
                      <a:r>
                        <a:rPr lang="en-US" altLang="ko-KR" sz="1800" baseline="0" dirty="0" smtClean="0"/>
                        <a:t>20</a:t>
                      </a:r>
                      <a:r>
                        <a:rPr lang="ko-KR" altLang="en-US" sz="1800" baseline="0" dirty="0" smtClean="0"/>
                        <a:t>회의 이동을 한다</a:t>
                      </a:r>
                      <a:r>
                        <a:rPr lang="en-US" altLang="ko-KR" sz="1800" baseline="0" dirty="0" smtClean="0"/>
                        <a:t>. </a:t>
                      </a:r>
                      <a:r>
                        <a:rPr lang="ko-KR" altLang="en-US" sz="1800" baseline="0" dirty="0" smtClean="0"/>
                        <a:t>각 이동 시마다 그 값만큼의 점수를 얻으며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이미 지나온 칸으로 이동하면 </a:t>
                      </a:r>
                      <a:r>
                        <a:rPr lang="en-US" altLang="ko-KR" sz="1800" baseline="0" dirty="0" smtClean="0"/>
                        <a:t>50</a:t>
                      </a:r>
                      <a:r>
                        <a:rPr lang="ko-KR" altLang="en-US" sz="1800" baseline="0" dirty="0" smtClean="0"/>
                        <a:t>점을 잃는다</a:t>
                      </a:r>
                      <a:r>
                        <a:rPr lang="en-US" altLang="ko-KR" sz="1800" baseline="0" dirty="0" smtClean="0"/>
                        <a:t>. (</a:t>
                      </a:r>
                      <a:r>
                        <a:rPr lang="ko-KR" altLang="en-US" sz="1800" baseline="0" dirty="0" smtClean="0"/>
                        <a:t>초기 점수 </a:t>
                      </a:r>
                      <a:r>
                        <a:rPr lang="en-US" altLang="ko-KR" sz="1800" baseline="0" dirty="0" smtClean="0"/>
                        <a:t>50</a:t>
                      </a:r>
                      <a:r>
                        <a:rPr lang="ko-KR" altLang="en-US" sz="1800" baseline="0" dirty="0" smtClean="0"/>
                        <a:t>점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11x11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3x3 </a:t>
                      </a:r>
                      <a:r>
                        <a:rPr lang="ko-KR" altLang="en-US" sz="1800" dirty="0" smtClean="0"/>
                        <a:t>일반 </a:t>
                      </a:r>
                      <a:r>
                        <a:rPr lang="en-US" altLang="ko-KR" sz="1800" dirty="0" smtClean="0"/>
                        <a:t>Neural Network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5x5 </a:t>
                      </a:r>
                      <a:r>
                        <a:rPr lang="ko-KR" altLang="en-US" sz="1800" dirty="0" smtClean="0"/>
                        <a:t>일반 </a:t>
                      </a:r>
                      <a:r>
                        <a:rPr lang="en-US" altLang="ko-KR" sz="1800" dirty="0" smtClean="0"/>
                        <a:t>Neural Network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7x7</a:t>
                      </a:r>
                      <a:r>
                        <a:rPr lang="en-US" altLang="ko-KR" sz="1800" baseline="0" dirty="0" smtClean="0"/>
                        <a:t> CNN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37400"/>
                  </a:ext>
                </a:extLst>
              </a:tr>
              <a:tr h="17711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VECTOR</a:t>
                      </a:r>
                      <a:r>
                        <a:rPr lang="en-US" altLang="ko-KR" sz="1800" baseline="0" dirty="0" smtClean="0"/>
                        <a:t> CAR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Deep Q-learning</a:t>
                      </a:r>
                      <a:r>
                        <a:rPr lang="ko-KR" altLang="en-US" sz="1800" dirty="0" smtClean="0"/>
                        <a:t>으로 가속하는 가상의 자동차가 </a:t>
                      </a:r>
                      <a:r>
                        <a:rPr lang="en-US" altLang="ko-KR" sz="1800" dirty="0" smtClean="0"/>
                        <a:t>Board</a:t>
                      </a:r>
                      <a:r>
                        <a:rPr lang="ko-KR" altLang="en-US" sz="1800" dirty="0" smtClean="0"/>
                        <a:t>에서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상하좌우로 가속한다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 이동할 때마다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목표 지점에 도달하면 </a:t>
                      </a:r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연료를 얻으면 </a:t>
                      </a:r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점을 얻고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벽에 닿으면 </a:t>
                      </a:r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점을 잃으며 게임이 종료된다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자동차가 지나간 곳은 벽이 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자동차의 이동 속도 벡터의 크기는 최대 </a:t>
                      </a:r>
                      <a:r>
                        <a:rPr lang="en-US" altLang="ko-KR" sz="1800" dirty="0" err="1" smtClean="0"/>
                        <a:t>sqrt</a:t>
                      </a:r>
                      <a:r>
                        <a:rPr lang="en-US" altLang="ko-KR" sz="1800" dirty="0" smtClean="0"/>
                        <a:t>(5)</a:t>
                      </a:r>
                      <a:r>
                        <a:rPr lang="ko-KR" altLang="en-US" sz="1800" dirty="0" smtClean="0"/>
                        <a:t>이므로 가속이 안 될 수도 있다</a:t>
                      </a:r>
                      <a:r>
                        <a:rPr lang="en-US" altLang="ko-KR" sz="1800" dirty="0" smtClean="0"/>
                        <a:t>. (</a:t>
                      </a:r>
                      <a:r>
                        <a:rPr lang="ko-KR" altLang="en-US" sz="1800" dirty="0" smtClean="0"/>
                        <a:t>초기 점수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점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 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52x52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11x11 CNN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11x11 CNN (</a:t>
                      </a:r>
                      <a:r>
                        <a:rPr lang="ko-KR" altLang="en-US" sz="1800" dirty="0" smtClean="0"/>
                        <a:t>처음 </a:t>
                      </a:r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게임 동안은 </a:t>
                      </a:r>
                      <a:r>
                        <a:rPr lang="ko-KR" altLang="en-US" sz="1800" dirty="0" err="1" smtClean="0"/>
                        <a:t>랜덤하게</a:t>
                      </a:r>
                      <a:r>
                        <a:rPr lang="ko-KR" altLang="en-US" sz="1800" dirty="0" smtClean="0"/>
                        <a:t> 이동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437123"/>
                  </a:ext>
                </a:extLst>
              </a:tr>
              <a:tr h="1029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SNAKE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흔히 알고 있는 뱀 게임</a:t>
                      </a:r>
                      <a:r>
                        <a:rPr lang="en-US" altLang="ko-KR" sz="1800" dirty="0" smtClean="0"/>
                        <a:t>(Snake Game)</a:t>
                      </a:r>
                      <a:r>
                        <a:rPr lang="ko-KR" altLang="en-US" sz="1800" dirty="0" smtClean="0"/>
                        <a:t>과 규칙이 같으나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점수</a:t>
                      </a:r>
                      <a:r>
                        <a:rPr lang="en-US" altLang="ko-KR" sz="1800" dirty="0" smtClean="0"/>
                        <a:t>(+5</a:t>
                      </a:r>
                      <a:r>
                        <a:rPr lang="ko-KR" altLang="en-US" sz="1800" dirty="0" smtClean="0"/>
                        <a:t>점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를 얻을 수 있는 위치가 </a:t>
                      </a:r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곳이다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또한 매 </a:t>
                      </a:r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턴마다 몸통의 길이가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벽에 닿으면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점을 잃으며 게임이 종료된다</a:t>
                      </a:r>
                      <a:r>
                        <a:rPr lang="en-US" altLang="ko-KR" sz="1800" dirty="0" smtClean="0"/>
                        <a:t>. (</a:t>
                      </a:r>
                      <a:r>
                        <a:rPr lang="ko-KR" altLang="en-US" sz="1800" dirty="0" smtClean="0"/>
                        <a:t>초기 점수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점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9x9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3x3 </a:t>
                      </a:r>
                      <a:r>
                        <a:rPr lang="ko-KR" altLang="en-US" sz="1800" dirty="0" smtClean="0"/>
                        <a:t>일반 </a:t>
                      </a:r>
                      <a:r>
                        <a:rPr lang="en-US" altLang="ko-KR" sz="1800" dirty="0" smtClean="0"/>
                        <a:t>Neural</a:t>
                      </a:r>
                      <a:r>
                        <a:rPr lang="en-US" altLang="ko-KR" sz="1800" baseline="0" dirty="0" smtClean="0"/>
                        <a:t> Network</a:t>
                      </a:r>
                    </a:p>
                    <a:p>
                      <a:pPr latinLnBrk="1"/>
                      <a:r>
                        <a:rPr lang="en-US" altLang="ko-KR" sz="1800" baseline="0" dirty="0" smtClean="0"/>
                        <a:t>5x5 </a:t>
                      </a:r>
                      <a:r>
                        <a:rPr lang="ko-KR" altLang="en-US" sz="1800" baseline="0" dirty="0" smtClean="0"/>
                        <a:t>일반 </a:t>
                      </a:r>
                      <a:r>
                        <a:rPr lang="en-US" altLang="ko-KR" sz="1800" baseline="0" dirty="0" smtClean="0"/>
                        <a:t>Neural Network</a:t>
                      </a:r>
                    </a:p>
                    <a:p>
                      <a:pPr latinLnBrk="1"/>
                      <a:r>
                        <a:rPr lang="en-US" altLang="ko-KR" sz="1800" baseline="0" dirty="0" smtClean="0"/>
                        <a:t>7x7 CNN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021555"/>
                  </a:ext>
                </a:extLst>
              </a:tr>
              <a:tr h="1595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BASKET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Deep</a:t>
                      </a:r>
                      <a:r>
                        <a:rPr lang="en-US" altLang="ko-KR" sz="1800" baseline="0" dirty="0" smtClean="0"/>
                        <a:t> Q-learning</a:t>
                      </a:r>
                      <a:r>
                        <a:rPr lang="ko-KR" altLang="en-US" sz="1800" baseline="0" dirty="0" smtClean="0"/>
                        <a:t>을 하는</a:t>
                      </a:r>
                      <a:r>
                        <a:rPr lang="ko-KR" altLang="en-US" sz="1800" dirty="0" smtClean="0"/>
                        <a:t> 바구니가 떨어지는 과일을 최대한 많이 얻기 위해 좌우로 움직이거나 정지한다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속도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로 떨어지는 과일</a:t>
                      </a:r>
                      <a:r>
                        <a:rPr lang="en-US" altLang="ko-KR" sz="1800" dirty="0" smtClean="0"/>
                        <a:t>(+)</a:t>
                      </a:r>
                      <a:r>
                        <a:rPr lang="ko-KR" altLang="en-US" sz="1800" dirty="0" smtClean="0"/>
                        <a:t>을 얻으면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속도 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로 떨어지는 과일</a:t>
                      </a:r>
                      <a:r>
                        <a:rPr lang="en-US" altLang="ko-KR" sz="1800" dirty="0" smtClean="0"/>
                        <a:t>(+++)</a:t>
                      </a:r>
                      <a:r>
                        <a:rPr lang="ko-KR" altLang="en-US" sz="1800" dirty="0" smtClean="0"/>
                        <a:t>을 얻으면 </a:t>
                      </a:r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점을 얻으며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바구니를 공격하기 위해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Hate-AI </a:t>
                      </a:r>
                      <a:r>
                        <a:rPr lang="ko-KR" altLang="en-US" sz="1800" baseline="0" dirty="0" smtClean="0"/>
                        <a:t>연합에서 던지는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속도 </a:t>
                      </a:r>
                      <a:r>
                        <a:rPr lang="en-US" altLang="ko-KR" sz="1800" baseline="0" dirty="0" smtClean="0"/>
                        <a:t>2</a:t>
                      </a:r>
                      <a:r>
                        <a:rPr lang="ko-KR" altLang="en-US" sz="1800" baseline="0" dirty="0" smtClean="0"/>
                        <a:t>로 떨어지는 폭탄을 맞으면 </a:t>
                      </a:r>
                      <a:r>
                        <a:rPr lang="en-US" altLang="ko-KR" sz="1800" baseline="0" dirty="0" smtClean="0"/>
                        <a:t>5</a:t>
                      </a:r>
                      <a:r>
                        <a:rPr lang="ko-KR" altLang="en-US" sz="1800" baseline="0" dirty="0" smtClean="0"/>
                        <a:t>점을 잃는다</a:t>
                      </a:r>
                      <a:r>
                        <a:rPr lang="en-US" altLang="ko-KR" sz="1800" baseline="0" dirty="0" smtClean="0"/>
                        <a:t>. </a:t>
                      </a:r>
                      <a:r>
                        <a:rPr lang="ko-KR" altLang="en-US" sz="1800" baseline="0" dirty="0" smtClean="0"/>
                        <a:t>놓친 과일의 점수의 합이 </a:t>
                      </a:r>
                      <a:r>
                        <a:rPr lang="en-US" altLang="ko-KR" sz="1800" baseline="0" dirty="0" smtClean="0"/>
                        <a:t>100</a:t>
                      </a:r>
                      <a:r>
                        <a:rPr lang="ko-KR" altLang="en-US" sz="1800" baseline="0" dirty="0" smtClean="0"/>
                        <a:t>이 되면 종료된다</a:t>
                      </a:r>
                      <a:r>
                        <a:rPr lang="en-US" altLang="ko-KR" sz="1800" baseline="0" dirty="0" smtClean="0"/>
                        <a:t>. (</a:t>
                      </a:r>
                      <a:r>
                        <a:rPr lang="ko-KR" altLang="en-US" sz="1800" baseline="0" dirty="0" smtClean="0"/>
                        <a:t>초기 점수 </a:t>
                      </a:r>
                      <a:r>
                        <a:rPr lang="en-US" altLang="ko-KR" sz="1800" baseline="0" dirty="0" smtClean="0"/>
                        <a:t>0</a:t>
                      </a:r>
                      <a:r>
                        <a:rPr lang="ko-KR" altLang="en-US" sz="1800" baseline="0" dirty="0" smtClean="0"/>
                        <a:t>점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11x11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9x9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309239"/>
                  </a:ext>
                </a:extLst>
              </a:tr>
            </a:tbl>
          </a:graphicData>
        </a:graphic>
      </p:graphicFrame>
      <p:sp>
        <p:nvSpPr>
          <p:cNvPr id="7" name="주간 진행 사항…"/>
          <p:cNvSpPr txBox="1">
            <a:spLocks/>
          </p:cNvSpPr>
          <p:nvPr/>
        </p:nvSpPr>
        <p:spPr>
          <a:xfrm>
            <a:off x="651086" y="8382721"/>
            <a:ext cx="11890164" cy="69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hangingPunct="1">
              <a:buNone/>
            </a:pPr>
            <a:r>
              <a:rPr lang="ko-KR" altLang="en-US" sz="1800" dirty="0" smtClean="0">
                <a:solidFill>
                  <a:schemeClr val="tx1"/>
                </a:solidFill>
              </a:rPr>
              <a:t>모든 실험은 </a:t>
            </a:r>
            <a:r>
              <a:rPr lang="ko-KR" altLang="en-US" sz="1800" dirty="0" smtClean="0">
                <a:solidFill>
                  <a:srgbClr val="FF0000"/>
                </a:solidFill>
              </a:rPr>
              <a:t>기본 옵션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옵션 입력 </a:t>
            </a:r>
            <a:r>
              <a:rPr lang="en-US" altLang="ko-KR" sz="1800" dirty="0" smtClean="0">
                <a:solidFill>
                  <a:srgbClr val="FF0000"/>
                </a:solidFill>
              </a:rPr>
              <a:t>0 / Replay Memory, Double DQN, Dueling Network </a:t>
            </a:r>
            <a:r>
              <a:rPr lang="ko-KR" altLang="en-US" sz="1800" dirty="0" smtClean="0">
                <a:solidFill>
                  <a:srgbClr val="FF0000"/>
                </a:solidFill>
              </a:rPr>
              <a:t>모두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미적용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으로 진행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0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Deep Q-learning </a:t>
            </a:r>
            <a:r>
              <a:rPr lang="en-US" altLang="ko-KR" dirty="0"/>
              <a:t>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" name="주간 진행 사항…"/>
          <p:cNvSpPr txBox="1">
            <a:spLocks/>
          </p:cNvSpPr>
          <p:nvPr/>
        </p:nvSpPr>
        <p:spPr>
          <a:xfrm>
            <a:off x="1462417" y="1781021"/>
            <a:ext cx="9160836" cy="69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VALUE MAZE </a:t>
            </a:r>
            <a:r>
              <a:rPr lang="ko-KR" altLang="en-US" dirty="0" smtClean="0">
                <a:solidFill>
                  <a:schemeClr val="tx1"/>
                </a:solidFill>
              </a:rPr>
              <a:t>게임 실험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1" y="2873004"/>
            <a:ext cx="8285117" cy="521564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55799"/>
              </p:ext>
            </p:extLst>
          </p:nvPr>
        </p:nvGraphicFramePr>
        <p:xfrm>
          <a:off x="8717971" y="3162590"/>
          <a:ext cx="3719947" cy="4636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71">
                  <a:extLst>
                    <a:ext uri="{9D8B030D-6E8A-4147-A177-3AD203B41FA5}">
                      <a16:colId xmlns:a16="http://schemas.microsoft.com/office/drawing/2014/main" val="252538129"/>
                    </a:ext>
                  </a:extLst>
                </a:gridCol>
                <a:gridCol w="843888">
                  <a:extLst>
                    <a:ext uri="{9D8B030D-6E8A-4147-A177-3AD203B41FA5}">
                      <a16:colId xmlns:a16="http://schemas.microsoft.com/office/drawing/2014/main" val="2769246336"/>
                    </a:ext>
                  </a:extLst>
                </a:gridCol>
                <a:gridCol w="1857888">
                  <a:extLst>
                    <a:ext uri="{9D8B030D-6E8A-4147-A177-3AD203B41FA5}">
                      <a16:colId xmlns:a16="http://schemas.microsoft.com/office/drawing/2014/main" val="3100673910"/>
                    </a:ext>
                  </a:extLst>
                </a:gridCol>
              </a:tblGrid>
              <a:tr h="114925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게임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횟수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상관계수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게임 횟수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점수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56894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3x3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0.2427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12400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5x5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0.2801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900488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7x7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CNN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0.4249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50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26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Deep Q-learning </a:t>
            </a:r>
            <a:r>
              <a:rPr lang="en-US" altLang="ko-KR" dirty="0"/>
              <a:t>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" name="주간 진행 사항…"/>
          <p:cNvSpPr txBox="1">
            <a:spLocks/>
          </p:cNvSpPr>
          <p:nvPr/>
        </p:nvSpPr>
        <p:spPr>
          <a:xfrm>
            <a:off x="1462417" y="1781021"/>
            <a:ext cx="9160836" cy="69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VECTOR CAR </a:t>
            </a:r>
            <a:r>
              <a:rPr lang="ko-KR" altLang="en-US" dirty="0" smtClean="0">
                <a:solidFill>
                  <a:schemeClr val="tx1"/>
                </a:solidFill>
              </a:rPr>
              <a:t>게임 실험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25913"/>
              </p:ext>
            </p:extLst>
          </p:nvPr>
        </p:nvGraphicFramePr>
        <p:xfrm>
          <a:off x="8717971" y="3162590"/>
          <a:ext cx="3969329" cy="4258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428">
                  <a:extLst>
                    <a:ext uri="{9D8B030D-6E8A-4147-A177-3AD203B41FA5}">
                      <a16:colId xmlns:a16="http://schemas.microsoft.com/office/drawing/2014/main" val="252538129"/>
                    </a:ext>
                  </a:extLst>
                </a:gridCol>
                <a:gridCol w="900462">
                  <a:extLst>
                    <a:ext uri="{9D8B030D-6E8A-4147-A177-3AD203B41FA5}">
                      <a16:colId xmlns:a16="http://schemas.microsoft.com/office/drawing/2014/main" val="2769246336"/>
                    </a:ext>
                  </a:extLst>
                </a:gridCol>
                <a:gridCol w="1982439">
                  <a:extLst>
                    <a:ext uri="{9D8B030D-6E8A-4147-A177-3AD203B41FA5}">
                      <a16:colId xmlns:a16="http://schemas.microsoft.com/office/drawing/2014/main" val="3100673910"/>
                    </a:ext>
                  </a:extLst>
                </a:gridCol>
              </a:tblGrid>
              <a:tr h="114925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게임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횟수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상관계수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게임 횟수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점수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56894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11x11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CNN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0.4359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12400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11x11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CNN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처음 </a:t>
                      </a:r>
                      <a:r>
                        <a:rPr lang="en-US" altLang="ko-KR" sz="2400" dirty="0" smtClean="0"/>
                        <a:t>10</a:t>
                      </a:r>
                      <a:r>
                        <a:rPr lang="ko-KR" altLang="en-US" sz="2400" dirty="0" smtClean="0"/>
                        <a:t>회 랜덤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0.8868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90048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2" y="3162590"/>
            <a:ext cx="8040396" cy="47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7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Q-learning</a:t>
            </a:r>
            <a:r>
              <a:rPr lang="ko-KR" altLang="en-US" dirty="0" smtClean="0"/>
              <a:t>에 대하여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Q-</a:t>
            </a:r>
            <a:r>
              <a:rPr lang="en-US" altLang="ko-KR" dirty="0" err="1" smtClean="0"/>
              <a:t>learnin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Bellman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r>
              <a:rPr lang="en-US" altLang="ko-KR" dirty="0" smtClean="0"/>
              <a:t>Deep Q-learning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Deep Q-learning</a:t>
            </a:r>
            <a:r>
              <a:rPr lang="ko-KR" altLang="en-US" dirty="0" smtClean="0"/>
              <a:t>의 이슈 </a:t>
            </a:r>
            <a:r>
              <a:rPr lang="ko-KR" altLang="en-US" dirty="0" smtClean="0"/>
              <a:t>및 해결 방법</a:t>
            </a:r>
            <a:endParaRPr lang="en-US" altLang="ko-KR" dirty="0" smtClean="0"/>
          </a:p>
          <a:p>
            <a:r>
              <a:rPr lang="en-US" altLang="ko-KR" dirty="0" smtClean="0"/>
              <a:t>Deep Q-learning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Deep Q-learning </a:t>
            </a:r>
            <a:r>
              <a:rPr lang="en-US" altLang="ko-KR" dirty="0"/>
              <a:t>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" name="주간 진행 사항…"/>
          <p:cNvSpPr txBox="1">
            <a:spLocks/>
          </p:cNvSpPr>
          <p:nvPr/>
        </p:nvSpPr>
        <p:spPr>
          <a:xfrm>
            <a:off x="1462417" y="1781021"/>
            <a:ext cx="9160836" cy="69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SNAKE </a:t>
            </a:r>
            <a:r>
              <a:rPr lang="ko-KR" altLang="en-US" dirty="0" smtClean="0">
                <a:solidFill>
                  <a:schemeClr val="tx1"/>
                </a:solidFill>
              </a:rPr>
              <a:t>게임 실험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94421"/>
              </p:ext>
            </p:extLst>
          </p:nvPr>
        </p:nvGraphicFramePr>
        <p:xfrm>
          <a:off x="8717971" y="3162590"/>
          <a:ext cx="3719947" cy="4636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71">
                  <a:extLst>
                    <a:ext uri="{9D8B030D-6E8A-4147-A177-3AD203B41FA5}">
                      <a16:colId xmlns:a16="http://schemas.microsoft.com/office/drawing/2014/main" val="252538129"/>
                    </a:ext>
                  </a:extLst>
                </a:gridCol>
                <a:gridCol w="843888">
                  <a:extLst>
                    <a:ext uri="{9D8B030D-6E8A-4147-A177-3AD203B41FA5}">
                      <a16:colId xmlns:a16="http://schemas.microsoft.com/office/drawing/2014/main" val="2769246336"/>
                    </a:ext>
                  </a:extLst>
                </a:gridCol>
                <a:gridCol w="1857888">
                  <a:extLst>
                    <a:ext uri="{9D8B030D-6E8A-4147-A177-3AD203B41FA5}">
                      <a16:colId xmlns:a16="http://schemas.microsoft.com/office/drawing/2014/main" val="3100673910"/>
                    </a:ext>
                  </a:extLst>
                </a:gridCol>
              </a:tblGrid>
              <a:tr h="114925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게임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횟수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상관계수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게임 횟수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점수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56894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3x3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0.7088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12400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5x5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0.2602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900488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7x7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CNN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0.3409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50078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9" y="2925699"/>
            <a:ext cx="8436882" cy="51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571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Deep Q-learning </a:t>
            </a:r>
            <a:r>
              <a:rPr lang="en-US" altLang="ko-KR" dirty="0"/>
              <a:t>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5" name="주간 진행 사항…"/>
          <p:cNvSpPr txBox="1">
            <a:spLocks/>
          </p:cNvSpPr>
          <p:nvPr/>
        </p:nvSpPr>
        <p:spPr>
          <a:xfrm>
            <a:off x="1462417" y="1781021"/>
            <a:ext cx="9160836" cy="69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BASKET </a:t>
            </a:r>
            <a:r>
              <a:rPr lang="ko-KR" altLang="en-US" dirty="0" smtClean="0">
                <a:solidFill>
                  <a:schemeClr val="tx1"/>
                </a:solidFill>
              </a:rPr>
              <a:t>게임 실험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48938"/>
              </p:ext>
            </p:extLst>
          </p:nvPr>
        </p:nvGraphicFramePr>
        <p:xfrm>
          <a:off x="8763279" y="3796435"/>
          <a:ext cx="3719947" cy="2337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71">
                  <a:extLst>
                    <a:ext uri="{9D8B030D-6E8A-4147-A177-3AD203B41FA5}">
                      <a16:colId xmlns:a16="http://schemas.microsoft.com/office/drawing/2014/main" val="252538129"/>
                    </a:ext>
                  </a:extLst>
                </a:gridCol>
                <a:gridCol w="843888">
                  <a:extLst>
                    <a:ext uri="{9D8B030D-6E8A-4147-A177-3AD203B41FA5}">
                      <a16:colId xmlns:a16="http://schemas.microsoft.com/office/drawing/2014/main" val="2769246336"/>
                    </a:ext>
                  </a:extLst>
                </a:gridCol>
                <a:gridCol w="1857888">
                  <a:extLst>
                    <a:ext uri="{9D8B030D-6E8A-4147-A177-3AD203B41FA5}">
                      <a16:colId xmlns:a16="http://schemas.microsoft.com/office/drawing/2014/main" val="3100673910"/>
                    </a:ext>
                  </a:extLst>
                </a:gridCol>
              </a:tblGrid>
              <a:tr h="114925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게임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횟수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상관계수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게임 횟수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점수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56894"/>
                  </a:ext>
                </a:extLst>
              </a:tr>
              <a:tr h="1149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9x9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CNN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0.9070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124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0" y="3038428"/>
            <a:ext cx="7540229" cy="449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89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https://github.com/WannaBeSuperteur/2020/tree/master/DQN</a:t>
            </a:r>
            <a:endParaRPr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301994" y="2921452"/>
            <a:ext cx="107649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3600" dirty="0"/>
              <a:t>VALUE </a:t>
            </a:r>
            <a:r>
              <a:rPr lang="en-US" altLang="ko-KR" sz="3600" dirty="0" smtClean="0"/>
              <a:t>MAZE: Qlearning_deep_valueMaze.py</a:t>
            </a:r>
          </a:p>
          <a:p>
            <a:pPr latinLnBrk="1"/>
            <a:r>
              <a:rPr lang="en-US" altLang="ko-KR" sz="3600" dirty="0" smtClean="0"/>
              <a:t>VECTOR CAR: Qlearning_deep_vectorCar.py</a:t>
            </a:r>
          </a:p>
          <a:p>
            <a:pPr latinLnBrk="1"/>
            <a:r>
              <a:rPr lang="en-US" altLang="ko-KR" sz="3600" dirty="0" smtClean="0"/>
              <a:t>SNAKE: Qlearning_deep_snake.py</a:t>
            </a:r>
          </a:p>
          <a:p>
            <a:pPr latinLnBrk="1"/>
            <a:r>
              <a:rPr lang="en-US" altLang="ko-KR" sz="3600" dirty="0" smtClean="0"/>
              <a:t>BASKET: Qlearning_deep_basket.py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References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0" dirty="0">
                <a:hlinkClick r:id="rId2"/>
              </a:rPr>
              <a:t>https://jsideas.net/dqn/</a:t>
            </a:r>
            <a:endParaRPr lang="en-US" altLang="ko-KR" b="0" dirty="0"/>
          </a:p>
          <a:p>
            <a:r>
              <a:rPr lang="en-US" altLang="ko-KR" b="0" dirty="0">
                <a:hlinkClick r:id="rId3"/>
              </a:rPr>
              <a:t>http://hunkim.github.io/ml/RL</a:t>
            </a:r>
            <a:endParaRPr lang="en-US" altLang="ko-KR" b="0" dirty="0"/>
          </a:p>
          <a:p>
            <a:r>
              <a:rPr lang="en-US" altLang="ko-KR" b="0" dirty="0">
                <a:hlinkClick r:id="rId4"/>
              </a:rPr>
              <a:t>https://</a:t>
            </a:r>
            <a:r>
              <a:rPr lang="en-US" altLang="ko-KR" b="0" dirty="0" smtClean="0">
                <a:hlinkClick r:id="rId4"/>
              </a:rPr>
              <a:t>sumniya.tistory.com/19</a:t>
            </a:r>
            <a:endParaRPr lang="en-US" altLang="ko-KR" b="0" dirty="0" smtClean="0"/>
          </a:p>
          <a:p>
            <a:r>
              <a:rPr lang="en-US" altLang="ko-KR" b="0" dirty="0">
                <a:hlinkClick r:id="rId5"/>
              </a:rPr>
              <a:t>https://yjjo.tistory.com/24</a:t>
            </a:r>
            <a:endParaRPr lang="ko-KR" altLang="en-US" b="0"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1474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dirty="0" smtClean="0"/>
              <a:t>Deep Q-learning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개념 및 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이슈에 대한 </a:t>
            </a:r>
            <a:r>
              <a:rPr lang="ko-KR" altLang="en-US" dirty="0" smtClean="0"/>
              <a:t>해결 방법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Deep Q-learning </a:t>
            </a:r>
            <a:r>
              <a:rPr lang="ko-KR" altLang="en-US" dirty="0" smtClean="0"/>
              <a:t>구현 및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Q-learning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Bellman Optimization</a:t>
            </a:r>
            <a:r>
              <a:rPr lang="ko-KR" altLang="en-US" dirty="0" smtClean="0"/>
              <a:t>에 대한 학습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Q-learning : Bellman Optimization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8"/>
                <a:ext cx="11461438" cy="59765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dirty="0" smtClean="0"/>
                  <a:t>Policy (</a:t>
                </a:r>
                <a:r>
                  <a:rPr lang="ko-KR" altLang="en-US" dirty="0" smtClean="0"/>
                  <a:t>정책</a:t>
                </a:r>
                <a:r>
                  <a:rPr lang="en-US" altLang="ko-KR" dirty="0" smtClean="0"/>
                  <a:t>)</a:t>
                </a:r>
              </a:p>
              <a:p>
                <a:pPr marL="841935" lvl="1" indent="-397435"/>
                <a:r>
                  <a:rPr lang="ko-KR" altLang="en-US" dirty="0" smtClean="0"/>
                  <a:t>각 상태에서 어떤 행동을 할 것인지를 확률로 정의하는 것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Value Function (</a:t>
                </a:r>
                <a:r>
                  <a:rPr lang="ko-KR" altLang="en-US" dirty="0" err="1" smtClean="0"/>
                  <a:t>가치함수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marL="841935" lvl="1" indent="-397435"/>
                <a:r>
                  <a:rPr lang="ko-KR" altLang="en-US" dirty="0" smtClean="0"/>
                  <a:t>상태</a:t>
                </a:r>
                <a:r>
                  <a:rPr lang="en-US" altLang="ko-KR" dirty="0" smtClean="0"/>
                  <a:t>(state) </a:t>
                </a:r>
                <a:r>
                  <a:rPr lang="ko-KR" altLang="en-US" dirty="0" smtClean="0"/>
                  <a:t>또는 상태</a:t>
                </a:r>
                <a:r>
                  <a:rPr lang="en-US" altLang="ko-KR" dirty="0" smtClean="0"/>
                  <a:t>-</a:t>
                </a:r>
                <a:r>
                  <a:rPr lang="ko-KR" altLang="en-US" dirty="0" smtClean="0"/>
                  <a:t>행동 쌍</a:t>
                </a:r>
                <a:r>
                  <a:rPr lang="en-US" altLang="ko-KR" dirty="0" smtClean="0"/>
                  <a:t>(state-action)</a:t>
                </a:r>
                <a:r>
                  <a:rPr lang="ko-KR" altLang="en-US" dirty="0" smtClean="0"/>
                  <a:t>의 가치를 함수로 표현한 것</a:t>
                </a:r>
                <a:endParaRPr lang="en-US" altLang="ko-KR" dirty="0" smtClean="0"/>
              </a:p>
              <a:p>
                <a:pPr marL="841935" lvl="1" indent="-397435"/>
                <a:r>
                  <a:rPr lang="ko-KR" altLang="en-US" dirty="0" smtClean="0">
                    <a:solidFill>
                      <a:srgbClr val="FF0000"/>
                    </a:solidFill>
                  </a:rPr>
                  <a:t>상태가치함수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(State-value Function): </a:t>
                </a:r>
                <a:r>
                  <a:rPr lang="ko-KR" altLang="en-US" dirty="0" smtClean="0"/>
                  <a:t>상태의 가치를 나타낸 함수</a:t>
                </a:r>
                <a:endParaRPr lang="en-US" altLang="ko-KR" dirty="0" smtClean="0"/>
              </a:p>
              <a:p>
                <a:pPr marL="841935" lvl="1" indent="-397435"/>
                <a:r>
                  <a:rPr lang="ko-KR" altLang="en-US" dirty="0" smtClean="0">
                    <a:solidFill>
                      <a:srgbClr val="FF0000"/>
                    </a:solidFill>
                  </a:rPr>
                  <a:t>행동가치함수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(Action-value Function): </a:t>
                </a:r>
                <a:r>
                  <a:rPr lang="ko-KR" altLang="en-US" dirty="0" smtClean="0"/>
                  <a:t>상태</a:t>
                </a:r>
                <a:r>
                  <a:rPr lang="en-US" altLang="ko-KR" dirty="0" smtClean="0"/>
                  <a:t>-</a:t>
                </a:r>
                <a:r>
                  <a:rPr lang="ko-KR" altLang="en-US" dirty="0" smtClean="0"/>
                  <a:t>행동 쌍의 가치를 나타낸 함수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8"/>
                <a:ext cx="11461438" cy="5976521"/>
              </a:xfrm>
              <a:prstGeom prst="rect">
                <a:avLst/>
              </a:prstGeom>
              <a:blipFill>
                <a:blip r:embed="rId2"/>
                <a:stretch>
                  <a:fillRect l="-2073" t="-1633" r="-1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004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Q-learning : Bellman Optimization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61438" cy="14199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State-value Function (</a:t>
            </a:r>
            <a:r>
              <a:rPr lang="ko-KR" altLang="en-US" dirty="0" smtClean="0"/>
              <a:t>상태가치함수</a:t>
            </a:r>
            <a:r>
              <a:rPr lang="en-US" altLang="ko-KR" dirty="0" smtClean="0"/>
              <a:t>)</a:t>
            </a:r>
            <a:endParaRPr dirty="0" smtClean="0"/>
          </a:p>
          <a:p>
            <a:pPr marL="841935" lvl="1" indent="-397435"/>
            <a:r>
              <a:rPr lang="ko-KR" altLang="en-US" dirty="0"/>
              <a:t>상태의 가치를 나타낸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841935" lvl="1" indent="-397435"/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44880" y="3068628"/>
                <a:ext cx="96393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41935" lvl="1" indent="-39743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068628"/>
                <a:ext cx="9639300" cy="461665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92480" y="7325263"/>
                <a:ext cx="96393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41935" lvl="1" indent="-397435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FF"/>
                    </a:solidFill>
                  </a:rPr>
                  <a:t>: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행동</a:t>
                </a:r>
                <a:endParaRPr lang="en-US" altLang="ko-KR" b="1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7325263"/>
                <a:ext cx="9639300" cy="461665"/>
              </a:xfrm>
              <a:prstGeom prst="rect">
                <a:avLst/>
              </a:prstGeom>
              <a:blipFill>
                <a:blip r:embed="rId3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주간 진행 사항…"/>
          <p:cNvSpPr txBox="1">
            <a:spLocks/>
          </p:cNvSpPr>
          <p:nvPr/>
        </p:nvSpPr>
        <p:spPr>
          <a:xfrm>
            <a:off x="673100" y="5361620"/>
            <a:ext cx="11461438" cy="141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Action-value Function (</a:t>
            </a:r>
            <a:r>
              <a:rPr lang="ko-KR" altLang="en-US" dirty="0" smtClean="0">
                <a:latin typeface="Helvetica"/>
                <a:ea typeface="Helvetica"/>
                <a:cs typeface="Helvetica"/>
                <a:sym typeface="Helvetica"/>
              </a:rPr>
              <a:t>행동가치함수</a:t>
            </a: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lang="ko-KR" altLang="en-US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841935" lvl="1" indent="-397435" hangingPunct="1"/>
            <a:r>
              <a:rPr lang="ko-KR" altLang="en-US" dirty="0" smtClean="0"/>
              <a:t>상태</a:t>
            </a:r>
            <a:r>
              <a:rPr lang="en-US" altLang="ko-KR" dirty="0" smtClean="0"/>
              <a:t>-</a:t>
            </a:r>
            <a:r>
              <a:rPr lang="ko-KR" altLang="en-US" dirty="0" smtClean="0"/>
              <a:t>행동 쌍의 가치를 나타낸 함수</a:t>
            </a:r>
          </a:p>
          <a:p>
            <a:pPr marL="841935" lvl="1" indent="-397435" hangingPunct="1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04190" y="6736288"/>
                <a:ext cx="10520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8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8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8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FF8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rgbClr val="FF8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" y="6736288"/>
                <a:ext cx="10520680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097280" y="3764071"/>
                <a:ext cx="96393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41935" lvl="1" indent="-397435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FF"/>
                    </a:solidFill>
                  </a:rPr>
                  <a:t>: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즉시 보상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FF"/>
                    </a:solidFill>
                  </a:rPr>
                  <a:t>: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이후에 들어오는 보상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(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누적 보상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FF"/>
                    </a:solidFill>
                  </a:rPr>
                  <a:t>: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상태</a:t>
                </a: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marL="841935" lvl="1" indent="-397435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FF"/>
                    </a:solidFill>
                  </a:rPr>
                  <a:t>: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정책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b="1" dirty="0" smtClean="0">
                    <a:solidFill>
                      <a:srgbClr val="0000FF"/>
                    </a:solidFill>
                  </a:rPr>
                  <a:t>에서 평가한다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764071"/>
                <a:ext cx="9639300" cy="830997"/>
              </a:xfrm>
              <a:prstGeom prst="rect">
                <a:avLst/>
              </a:prstGeom>
              <a:blipFill>
                <a:blip r:embed="rId5"/>
                <a:stretch>
                  <a:fillRect t="-8029" b="-131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6131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Q-learning : Bellman Optimization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8"/>
                <a:ext cx="11617960" cy="750814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Bellman Equation (</a:t>
                </a:r>
                <a:r>
                  <a:rPr lang="ko-KR" altLang="en-US" dirty="0" smtClean="0"/>
                  <a:t>벨만 방정식</a:t>
                </a:r>
                <a:r>
                  <a:rPr lang="en-US" altLang="ko-KR" dirty="0" smtClean="0"/>
                  <a:t>)</a:t>
                </a:r>
                <a:endParaRPr lang="ko-KR" altLang="en-US" dirty="0" smtClean="0"/>
              </a:p>
              <a:p>
                <a:pPr marL="841935" lvl="1" indent="-397435"/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즉시 보상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이후에 들어오는 보상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합으로 표현한 수식 </a:t>
                </a:r>
              </a:p>
              <a:p>
                <a:pPr marL="841935" lvl="1" indent="-397435"/>
                <a:r>
                  <a:rPr lang="ko-KR" altLang="en-US" dirty="0" err="1" smtClean="0">
                    <a:solidFill>
                      <a:schemeClr val="tx1"/>
                    </a:solidFill>
                  </a:rPr>
                  <a:t>강화학습은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벨만 방정식을 푸는 과정</a:t>
                </a:r>
              </a:p>
              <a:p>
                <a:pPr marL="841935" lvl="1" indent="-397435"/>
                <a:r>
                  <a:rPr lang="ko-KR" altLang="en-US" dirty="0" smtClean="0">
                    <a:solidFill>
                      <a:schemeClr val="tx1"/>
                    </a:solidFill>
                  </a:rPr>
                  <a:t>종류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1203091" lvl="2" indent="-397435"/>
                <a:r>
                  <a:rPr lang="ko-KR" altLang="en-US" dirty="0" smtClean="0">
                    <a:solidFill>
                      <a:schemeClr val="tx1"/>
                    </a:solidFill>
                  </a:rPr>
                  <a:t>상태가치함수의 벨만 방정식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(s -&gt; a)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  <a:p>
                <a:pPr marL="1203091" lvl="2" indent="-397435"/>
                <a:endParaRPr lang="ko-KR" altLang="en-US" dirty="0" smtClean="0">
                  <a:solidFill>
                    <a:schemeClr val="tx1"/>
                  </a:solidFill>
                </a:endParaRPr>
              </a:p>
              <a:p>
                <a:pPr marL="1203091" lvl="2" indent="-397435"/>
                <a:endParaRPr lang="ko-KR" altLang="en-US" dirty="0">
                  <a:solidFill>
                    <a:schemeClr val="tx1"/>
                  </a:solidFill>
                </a:endParaRPr>
              </a:p>
              <a:p>
                <a:pPr marL="1203091" lvl="2" indent="-397435"/>
                <a:endParaRPr lang="ko-KR" altLang="en-US" dirty="0" smtClean="0">
                  <a:solidFill>
                    <a:schemeClr val="tx1"/>
                  </a:solidFill>
                </a:endParaRPr>
              </a:p>
              <a:p>
                <a:pPr marL="805656" lvl="2" indent="0">
                  <a:buNone/>
                </a:pPr>
                <a:r>
                  <a:rPr lang="en-US" altLang="ko-KR" dirty="0" smtClean="0">
                    <a:solidFill>
                      <a:srgbClr val="0000FF"/>
                    </a:solidFill>
                  </a:rPr>
                  <a:t>Action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각 행동을 선택할 확률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)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* (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그 행동의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Q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 value)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 합</a:t>
                </a:r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pPr marL="805656" lvl="2" indent="0">
                  <a:buNone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1203091" lvl="2" indent="-397435"/>
                <a:r>
                  <a:rPr lang="ko-KR" altLang="en-US" dirty="0" smtClean="0">
                    <a:solidFill>
                      <a:schemeClr val="tx1"/>
                    </a:solidFill>
                  </a:rPr>
                  <a:t>행동가치함수의 벨만 방정식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(a -&gt; r, s’)</a:t>
                </a:r>
              </a:p>
              <a:p>
                <a:pPr marL="1203091" lvl="2" indent="-397435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1203091" lvl="2" indent="-397435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marL="1203091" lvl="2" indent="-397435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805656" lvl="2" indent="0">
                  <a:buNone/>
                </a:pPr>
                <a:r>
                  <a:rPr lang="ko-KR" altLang="en-US" dirty="0" smtClean="0">
                    <a:solidFill>
                      <a:srgbClr val="0000FF"/>
                    </a:solidFill>
                  </a:rPr>
                  <a:t>다음 상태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s’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각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s’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가 발생할 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확률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)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* (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그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s’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에서 행동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a’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 최대 보상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)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합</a:t>
                </a:r>
                <a:endParaRPr lang="ko-KR" altLang="en-US" b="1" dirty="0" smtClean="0">
                  <a:solidFill>
                    <a:schemeClr val="tx1"/>
                  </a:solidFill>
                </a:endParaRPr>
              </a:p>
              <a:p>
                <a:pPr marL="841935" lvl="1" indent="-397435"/>
                <a:endParaRPr lang="en-US" altLang="ko-KR" dirty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8"/>
                <a:ext cx="11617960" cy="7508142"/>
              </a:xfrm>
              <a:prstGeom prst="rect">
                <a:avLst/>
              </a:prstGeom>
              <a:blipFill>
                <a:blip r:embed="rId2"/>
                <a:stretch>
                  <a:fillRect l="-2046" t="-1299" r="-787" b="-1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203960" y="5080308"/>
                <a:ext cx="10050780" cy="873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41935" lvl="1" indent="-39743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ko-KR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ko-KR" alt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ko-KR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60" y="5080308"/>
                <a:ext cx="10050780" cy="873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287780" y="7429499"/>
                <a:ext cx="10050780" cy="862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41935" lvl="1" indent="-39743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ko-KR" altLang="en-US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rgbClr val="FF8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rgbClr val="FF8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rgbClr val="FF8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i="1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b="1" i="1" smtClean="0">
                              <a:solidFill>
                                <a:srgbClr val="FF8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en-US" sz="2000" i="1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solidFill>
                                        <a:srgbClr val="FF8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rgbClr val="FF8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rgbClr val="FF8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sz="2000" b="1" i="1" smtClean="0">
                                  <a:solidFill>
                                    <a:srgbClr val="FF8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80" y="7429499"/>
                <a:ext cx="10050780" cy="86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37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Q-learning : Bellman Optimization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8"/>
                <a:ext cx="11461438" cy="512308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Bellman Optimality Equation (</a:t>
                </a:r>
                <a:r>
                  <a:rPr lang="ko-KR" altLang="en-US" dirty="0" smtClean="0"/>
                  <a:t>벨만 최적 방정식</a:t>
                </a:r>
                <a:r>
                  <a:rPr lang="en-US" altLang="ko-KR" dirty="0" smtClean="0"/>
                  <a:t>)</a:t>
                </a:r>
                <a:endParaRPr lang="ko-KR" altLang="en-US" dirty="0" smtClean="0"/>
              </a:p>
              <a:p>
                <a:pPr marL="841935" lvl="1" indent="-397435"/>
                <a:r>
                  <a:rPr lang="ko-KR" altLang="en-US" dirty="0" smtClean="0"/>
                  <a:t>벨만 방정식을 최적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ko-KR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하에서 유도한 결과</a:t>
                </a:r>
                <a:endParaRPr lang="en-US" altLang="ko-KR" dirty="0" smtClean="0"/>
              </a:p>
              <a:p>
                <a:pPr marL="841935" lvl="1" indent="-397435"/>
                <a:r>
                  <a:rPr lang="ko-KR" altLang="en-US" dirty="0" smtClean="0"/>
                  <a:t>최적상태가치함수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ko-KR" altLang="en-US" dirty="0" smtClean="0"/>
                  <a:t>와 최적행동가치함수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ko-KR" altLang="en-US" dirty="0" smtClean="0"/>
                  <a:t>의 결과는 같으므로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같은 상태에서 </a:t>
                </a:r>
                <a:r>
                  <a:rPr lang="ko-KR" altLang="en-US" u="sng" dirty="0" err="1" smtClean="0"/>
                  <a:t>가치함수</a:t>
                </a:r>
                <a:r>
                  <a:rPr lang="ko-KR" altLang="en-US" u="sng" dirty="0" smtClean="0"/>
                  <a:t> 값이 최대가 되는 행동가치함수의 행동</a:t>
                </a:r>
                <a:r>
                  <a:rPr lang="ko-KR" altLang="en-US" dirty="0" smtClean="0"/>
                  <a:t>을 선택하면 </a:t>
                </a:r>
                <a:r>
                  <a:rPr lang="ko-KR" altLang="en-US" u="sng" dirty="0" smtClean="0"/>
                  <a:t>최적상태가치함수</a:t>
                </a:r>
                <a:r>
                  <a:rPr lang="ko-KR" altLang="en-US" dirty="0" smtClean="0"/>
                  <a:t>와 결과가 같다</a:t>
                </a:r>
                <a:r>
                  <a:rPr lang="en-US" altLang="ko-KR" dirty="0" smtClean="0"/>
                  <a:t>.</a:t>
                </a:r>
              </a:p>
              <a:p>
                <a:pPr marL="444500" lvl="1" indent="0">
                  <a:buNone/>
                </a:pPr>
                <a:r>
                  <a:rPr lang="ko-KR" altLang="en-US" dirty="0" smtClean="0"/>
                  <a:t>    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8"/>
                <a:ext cx="11461438" cy="5123081"/>
              </a:xfrm>
              <a:prstGeom prst="rect">
                <a:avLst/>
              </a:prstGeom>
              <a:blipFill>
                <a:blip r:embed="rId2"/>
                <a:stretch>
                  <a:fillRect l="-2073" t="-1905" r="-1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569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‘Deep Q-learning</a:t>
            </a:r>
            <a:r>
              <a:rPr lang="en-US" dirty="0" smtClean="0"/>
              <a:t>’?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Q-learning</a:t>
            </a:r>
            <a:r>
              <a:rPr lang="ko-KR" altLang="en-US" dirty="0" smtClean="0"/>
              <a:t>에 대한 복습</a:t>
            </a:r>
            <a:endParaRPr dirty="0"/>
          </a:p>
          <a:p>
            <a:pPr marL="841935" lvl="1" indent="-397435"/>
            <a:r>
              <a:rPr lang="en-US" altLang="ko-KR" dirty="0" smtClean="0"/>
              <a:t>State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취했을 때의 보상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Q-table</a:t>
            </a:r>
            <a:r>
              <a:rPr lang="ko-KR" altLang="en-US" dirty="0" smtClean="0"/>
              <a:t>의 해당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을 업데이트한다</a:t>
            </a:r>
            <a:r>
              <a:rPr lang="en-US" altLang="ko-KR" dirty="0" smtClean="0"/>
              <a:t>.</a:t>
            </a:r>
          </a:p>
          <a:p>
            <a:pPr marL="841935" lvl="1" indent="-397435"/>
            <a:r>
              <a:rPr lang="ko-KR" altLang="en-US" dirty="0" smtClean="0"/>
              <a:t>학습된 </a:t>
            </a:r>
            <a:r>
              <a:rPr lang="ko-KR" altLang="en-US" dirty="0" smtClean="0"/>
              <a:t>후에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Q-Table</a:t>
            </a:r>
            <a:r>
              <a:rPr lang="ko-KR" altLang="en-US" dirty="0" smtClean="0"/>
              <a:t>에서 현재의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찾아서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가 가장</a:t>
            </a:r>
            <a:r>
              <a:rPr lang="en-US" altLang="ko-KR" dirty="0"/>
              <a:t> </a:t>
            </a:r>
            <a:r>
              <a:rPr lang="ko-KR" altLang="en-US" dirty="0" smtClean="0"/>
              <a:t>큰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3007551" y="4864981"/>
                <a:ext cx="63683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551" y="4864981"/>
                <a:ext cx="6368346" cy="618311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91598" y="5702414"/>
                <a:ext cx="9600257" cy="954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현재 상태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에서 행동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를 실행했을 때의 보상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: </a:t>
                </a:r>
                <a:r>
                  <a:rPr kumimoji="0" lang="ko-KR" alt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상태 </a:t>
                </a:r>
                <a:r>
                  <a:rPr lang="en-US" altLang="ko-KR" dirty="0" smtClean="0"/>
                  <a:t>s’</a:t>
                </a:r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행동 </a:t>
                </a:r>
                <a:r>
                  <a:rPr lang="en-US" altLang="ko-KR" dirty="0" smtClean="0"/>
                  <a:t>a’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Q(s’, a’)</a:t>
                </a:r>
                <a:r>
                  <a:rPr lang="ko-KR" altLang="en-US" dirty="0" smtClean="0"/>
                  <a:t>의 값들 중 최댓값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98" y="5702414"/>
                <a:ext cx="9600257" cy="954813"/>
              </a:xfrm>
              <a:prstGeom prst="rect">
                <a:avLst/>
              </a:prstGeom>
              <a:blipFill>
                <a:blip r:embed="rId3"/>
                <a:stretch>
                  <a:fillRect t="-5732" r="-1270" b="-12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2894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altLang="ko-KR" dirty="0"/>
              <a:t>‘Deep Q-learning’?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61034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일반적인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과의 비교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Q-learnin</a:t>
            </a:r>
            <a:r>
              <a:rPr lang="en-US" altLang="ko-KR" dirty="0"/>
              <a:t>g</a:t>
            </a:r>
            <a:r>
              <a:rPr lang="ko-KR" altLang="en-US" dirty="0" smtClean="0"/>
              <a:t>에서는 </a:t>
            </a:r>
            <a:r>
              <a:rPr lang="ko-KR" altLang="en-US" u="sng" dirty="0" smtClean="0"/>
              <a:t>현재 상태 </a:t>
            </a:r>
            <a:r>
              <a:rPr lang="en-US" altLang="ko-KR" u="sng" dirty="0" smtClean="0"/>
              <a:t>state</a:t>
            </a:r>
            <a:r>
              <a:rPr lang="ko-KR" altLang="en-US" u="sng" dirty="0" smtClean="0"/>
              <a:t>를 </a:t>
            </a:r>
            <a:r>
              <a:rPr lang="en-US" altLang="ko-KR" u="sng" dirty="0" smtClean="0"/>
              <a:t>Q Table</a:t>
            </a:r>
            <a:r>
              <a:rPr lang="ko-KR" altLang="en-US" u="sng" dirty="0" smtClean="0"/>
              <a:t>에서 검색하여 최적의 </a:t>
            </a:r>
            <a:r>
              <a:rPr lang="en-US" altLang="ko-KR" u="sng" dirty="0" smtClean="0"/>
              <a:t>action</a:t>
            </a:r>
            <a:r>
              <a:rPr lang="ko-KR" altLang="en-US" u="sng" dirty="0" smtClean="0"/>
              <a:t>을 찾는다</a:t>
            </a:r>
            <a:r>
              <a:rPr lang="en-US" altLang="ko-KR" u="sng" dirty="0" smtClean="0"/>
              <a:t>.</a:t>
            </a:r>
          </a:p>
          <a:p>
            <a:pPr marL="841935" lvl="1" indent="-397435"/>
            <a:r>
              <a:rPr lang="en-US" altLang="ko-KR" dirty="0" smtClean="0"/>
              <a:t>Deep Q-learning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입력으로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를 출력으로 하는 </a:t>
            </a:r>
            <a:r>
              <a:rPr lang="en-US" altLang="ko-KR" dirty="0" smtClean="0"/>
              <a:t>Neural Network</a:t>
            </a:r>
            <a:r>
              <a:rPr lang="ko-KR" altLang="en-US" dirty="0" smtClean="0"/>
              <a:t>를 이용하여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현재 상태 </a:t>
            </a:r>
            <a:r>
              <a:rPr lang="en-US" altLang="ko-KR" u="sng" dirty="0" smtClean="0"/>
              <a:t>state</a:t>
            </a:r>
            <a:r>
              <a:rPr lang="ko-KR" altLang="en-US" u="sng" dirty="0" smtClean="0"/>
              <a:t>를 입력하여 출력되는 값들 중 가장 큰 값에 해당하는 </a:t>
            </a:r>
            <a:r>
              <a:rPr lang="en-US" altLang="ko-KR" u="sng" dirty="0" smtClean="0"/>
              <a:t>action</a:t>
            </a:r>
            <a:r>
              <a:rPr lang="ko-KR" altLang="en-US" dirty="0" smtClean="0"/>
              <a:t>을 취한다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144711" y="6000361"/>
                <a:ext cx="63683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711" y="6000361"/>
                <a:ext cx="6368346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8758" y="6837794"/>
                <a:ext cx="9600257" cy="954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현재 상태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에서 행동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를 실행했을 때의 보상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: </a:t>
                </a:r>
                <a:r>
                  <a:rPr kumimoji="0" lang="ko-KR" alt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상태 </a:t>
                </a:r>
                <a:r>
                  <a:rPr lang="en-US" altLang="ko-KR" dirty="0" smtClean="0"/>
                  <a:t>s’</a:t>
                </a:r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행동 </a:t>
                </a:r>
                <a:r>
                  <a:rPr lang="en-US" altLang="ko-KR" dirty="0" smtClean="0"/>
                  <a:t>a’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Q(s’, a’)</a:t>
                </a:r>
                <a:r>
                  <a:rPr lang="ko-KR" altLang="en-US" dirty="0" smtClean="0"/>
                  <a:t>의 값들 중 최댓값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58" y="6837794"/>
                <a:ext cx="9600257" cy="954813"/>
              </a:xfrm>
              <a:prstGeom prst="rect">
                <a:avLst/>
              </a:prstGeom>
              <a:blipFill>
                <a:blip r:embed="rId3"/>
                <a:stretch>
                  <a:fillRect t="-4487" r="-1333" b="-12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0043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1028</Words>
  <Application>Microsoft Office PowerPoint</Application>
  <PresentationFormat>사용자 지정</PresentationFormat>
  <Paragraphs>233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Deep Q-learning에 대하여</vt:lpstr>
      <vt:lpstr>Current Status</vt:lpstr>
      <vt:lpstr>Q-learning : Bellman Optimization</vt:lpstr>
      <vt:lpstr>Q-learning : Bellman Optimization</vt:lpstr>
      <vt:lpstr>Q-learning : Bellman Optimization</vt:lpstr>
      <vt:lpstr>Q-learning : Bellman Optimization</vt:lpstr>
      <vt:lpstr>What is ‘Deep Q-learning’?</vt:lpstr>
      <vt:lpstr>What is ‘Deep Q-learning’?</vt:lpstr>
      <vt:lpstr>What is ‘Deep Q-learning’?</vt:lpstr>
      <vt:lpstr>Issues of Deep Q-learning</vt:lpstr>
      <vt:lpstr>Issues of Deep Q-learning</vt:lpstr>
      <vt:lpstr>Issues of Deep Q-learning</vt:lpstr>
      <vt:lpstr>Issues of Deep Q-learning</vt:lpstr>
      <vt:lpstr>Issues of Deep Q-learning</vt:lpstr>
      <vt:lpstr>Issues of Deep Q-learning</vt:lpstr>
      <vt:lpstr>Deep Q-learning experiment</vt:lpstr>
      <vt:lpstr>Deep Q-learning experiment</vt:lpstr>
      <vt:lpstr>Deep Q-learning experiment</vt:lpstr>
      <vt:lpstr>Deep Q-learning experiment</vt:lpstr>
      <vt:lpstr>Deep Q-learning experiment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196</cp:revision>
  <dcterms:modified xsi:type="dcterms:W3CDTF">2020-01-21T08:21:15Z</dcterms:modified>
</cp:coreProperties>
</file>