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57" r:id="rId4"/>
    <p:sldId id="267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9" r:id="rId15"/>
    <p:sldId id="288" r:id="rId16"/>
    <p:sldId id="290" r:id="rId17"/>
    <p:sldId id="291" r:id="rId18"/>
    <p:sldId id="278" r:id="rId19"/>
    <p:sldId id="277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EA4300"/>
    <a:srgbClr val="FF8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660"/>
  </p:normalViewPr>
  <p:slideViewPr>
    <p:cSldViewPr snapToGrid="0">
      <p:cViewPr varScale="1">
        <p:scale>
          <a:sx n="40" d="100"/>
          <a:sy n="40" d="100"/>
        </p:scale>
        <p:origin x="33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DQN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ipnsig.org/wp-content/uploads/2015/09/DTN_Tutorial_v3.2.pdf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pnsig.org/wp-content/uploads/2015/09/DTN_Tutorial_v3.2.pdf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20.01.29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DTN example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4" name="텍스트 개체 틀 13"/>
          <p:cNvSpPr>
            <a:spLocks noGrp="1"/>
          </p:cNvSpPr>
          <p:nvPr>
            <p:ph type="body" idx="1"/>
          </p:nvPr>
        </p:nvSpPr>
        <p:spPr>
          <a:xfrm>
            <a:off x="307139" y="1738746"/>
            <a:ext cx="5468019" cy="2273786"/>
          </a:xfrm>
        </p:spPr>
        <p:txBody>
          <a:bodyPr/>
          <a:lstStyle/>
          <a:p>
            <a:r>
              <a:rPr lang="en-US" altLang="ko-KR" dirty="0" smtClean="0"/>
              <a:t>Source: </a:t>
            </a:r>
            <a:r>
              <a:rPr lang="en-US" altLang="ko-KR" dirty="0" smtClean="0">
                <a:solidFill>
                  <a:srgbClr val="0000FF"/>
                </a:solidFill>
              </a:rPr>
              <a:t>Earth</a:t>
            </a:r>
            <a:r>
              <a:rPr lang="en-US" altLang="ko-KR" dirty="0" smtClean="0"/>
              <a:t>, Destination: </a:t>
            </a:r>
            <a:r>
              <a:rPr lang="en-US" altLang="ko-KR" dirty="0" smtClean="0">
                <a:solidFill>
                  <a:srgbClr val="FF0000"/>
                </a:solidFill>
              </a:rPr>
              <a:t>Mars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개의 중간 노드 사용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607" y="4403558"/>
            <a:ext cx="8289922" cy="43752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831" y="1632353"/>
            <a:ext cx="7526422" cy="22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4652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DTN example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4" name="텍스트 개체 틀 13"/>
          <p:cNvSpPr>
            <a:spLocks noGrp="1"/>
          </p:cNvSpPr>
          <p:nvPr>
            <p:ph type="body" idx="1"/>
          </p:nvPr>
        </p:nvSpPr>
        <p:spPr>
          <a:xfrm>
            <a:off x="307139" y="1738746"/>
            <a:ext cx="11965072" cy="1666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Step 1: Bundle Creation at Source</a:t>
            </a:r>
          </a:p>
          <a:p>
            <a:r>
              <a:rPr lang="en-US" altLang="ko-KR" dirty="0" smtClean="0"/>
              <a:t>Source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Bundle</a:t>
            </a:r>
            <a:r>
              <a:rPr lang="ko-KR" altLang="en-US" dirty="0" smtClean="0"/>
              <a:t>을 생성한다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: ipn:81.2, </a:t>
            </a:r>
            <a:r>
              <a:rPr lang="en-US" altLang="ko-KR" dirty="0" err="1" smtClean="0"/>
              <a:t>Dst</a:t>
            </a:r>
            <a:r>
              <a:rPr lang="en-US" altLang="ko-KR" dirty="0" smtClean="0"/>
              <a:t>: ipn:65.7)</a:t>
            </a:r>
            <a:endParaRPr lang="ko-KR" altLang="en-US" dirty="0"/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1772719" y="3558088"/>
            <a:ext cx="8646628" cy="428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633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DTN example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4" name="텍스트 개체 틀 13"/>
          <p:cNvSpPr>
            <a:spLocks noGrp="1"/>
          </p:cNvSpPr>
          <p:nvPr>
            <p:ph type="body" idx="1"/>
          </p:nvPr>
        </p:nvSpPr>
        <p:spPr>
          <a:xfrm>
            <a:off x="307138" y="1738746"/>
            <a:ext cx="12234111" cy="361530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Step 2: Transmission by Source</a:t>
            </a:r>
          </a:p>
          <a:p>
            <a:r>
              <a:rPr lang="en-US" altLang="ko-KR" dirty="0" smtClean="0"/>
              <a:t>Source bundle-protocol agent</a:t>
            </a:r>
            <a:r>
              <a:rPr lang="ko-KR" altLang="en-US" dirty="0" smtClean="0"/>
              <a:t>는 </a:t>
            </a:r>
            <a:r>
              <a:rPr lang="en-US" altLang="ko-KR" dirty="0" smtClean="0">
                <a:solidFill>
                  <a:srgbClr val="0000FF"/>
                </a:solidFill>
              </a:rPr>
              <a:t>forwarding table</a:t>
            </a:r>
            <a:r>
              <a:rPr lang="ko-KR" altLang="en-US" dirty="0" smtClean="0">
                <a:solidFill>
                  <a:srgbClr val="0000FF"/>
                </a:solidFill>
              </a:rPr>
              <a:t>에서 </a:t>
            </a:r>
            <a:r>
              <a:rPr lang="en-US" altLang="ko-KR" dirty="0" smtClean="0">
                <a:solidFill>
                  <a:srgbClr val="0000FF"/>
                </a:solidFill>
              </a:rPr>
              <a:t>Earth forwarding node</a:t>
            </a:r>
            <a:r>
              <a:rPr lang="ko-KR" altLang="en-US" dirty="0" smtClean="0">
                <a:solidFill>
                  <a:srgbClr val="0000FF"/>
                </a:solidFill>
              </a:rPr>
              <a:t>인 </a:t>
            </a:r>
            <a:r>
              <a:rPr lang="en-US" altLang="ko-KR" dirty="0" smtClean="0">
                <a:solidFill>
                  <a:srgbClr val="0000FF"/>
                </a:solidFill>
              </a:rPr>
              <a:t>ipn:81.0</a:t>
            </a:r>
            <a:r>
              <a:rPr lang="ko-KR" altLang="en-US" dirty="0" smtClean="0">
                <a:solidFill>
                  <a:srgbClr val="0000FF"/>
                </a:solidFill>
              </a:rPr>
              <a:t>을 찾는다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Source bundle-protocol </a:t>
            </a:r>
            <a:r>
              <a:rPr lang="en-US" altLang="ko-KR" dirty="0" smtClean="0"/>
              <a:t>agent</a:t>
            </a:r>
            <a:r>
              <a:rPr lang="ko-KR" altLang="en-US" dirty="0" smtClean="0"/>
              <a:t>는 </a:t>
            </a:r>
            <a:r>
              <a:rPr lang="en-US" altLang="ko-KR" dirty="0" smtClean="0">
                <a:solidFill>
                  <a:srgbClr val="0000FF"/>
                </a:solidFill>
              </a:rPr>
              <a:t>ipn:81.0</a:t>
            </a:r>
            <a:r>
              <a:rPr lang="ko-KR" altLang="en-US" dirty="0" smtClean="0">
                <a:solidFill>
                  <a:srgbClr val="0000FF"/>
                </a:solidFill>
              </a:rPr>
              <a:t>에 연결할 수 있는지 확인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bundle</a:t>
            </a:r>
            <a:r>
              <a:rPr lang="ko-KR" altLang="en-US" dirty="0" smtClean="0">
                <a:solidFill>
                  <a:srgbClr val="0000FF"/>
                </a:solidFill>
              </a:rPr>
              <a:t>의 복사본을 </a:t>
            </a:r>
            <a:r>
              <a:rPr lang="en-US" altLang="ko-KR" dirty="0" smtClean="0">
                <a:solidFill>
                  <a:srgbClr val="0000FF"/>
                </a:solidFill>
              </a:rPr>
              <a:t>TCP </a:t>
            </a:r>
            <a:r>
              <a:rPr lang="ko-KR" altLang="en-US" dirty="0" smtClean="0">
                <a:solidFill>
                  <a:srgbClr val="0000FF"/>
                </a:solidFill>
              </a:rPr>
              <a:t>프로토콜로 </a:t>
            </a:r>
            <a:r>
              <a:rPr lang="en-US" altLang="ko-KR" dirty="0" smtClean="0">
                <a:solidFill>
                  <a:srgbClr val="0000FF"/>
                </a:solidFill>
              </a:rPr>
              <a:t>ipn:81.0</a:t>
            </a:r>
            <a:r>
              <a:rPr lang="ko-KR" altLang="en-US" dirty="0" smtClean="0">
                <a:solidFill>
                  <a:srgbClr val="0000FF"/>
                </a:solidFill>
              </a:rPr>
              <a:t>에 전송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28" y="5186654"/>
            <a:ext cx="6491329" cy="355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2499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DTN example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4" name="텍스트 개체 틀 13"/>
          <p:cNvSpPr>
            <a:spLocks noGrp="1"/>
          </p:cNvSpPr>
          <p:nvPr>
            <p:ph type="body" idx="1"/>
          </p:nvPr>
        </p:nvSpPr>
        <p:spPr>
          <a:xfrm>
            <a:off x="307139" y="1738747"/>
            <a:ext cx="6562893" cy="72608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Step 3. First-Hop Bundle Processing and Forwarding (1)</a:t>
            </a:r>
          </a:p>
          <a:p>
            <a:r>
              <a:rPr lang="en-US" altLang="ko-KR" dirty="0" smtClean="0"/>
              <a:t>Earth forwarding node</a:t>
            </a:r>
            <a:r>
              <a:rPr lang="ko-KR" altLang="en-US" dirty="0" smtClean="0"/>
              <a:t>가 </a:t>
            </a:r>
            <a:r>
              <a:rPr lang="en-US" altLang="ko-KR" dirty="0" smtClean="0">
                <a:solidFill>
                  <a:srgbClr val="0000FF"/>
                </a:solidFill>
              </a:rPr>
              <a:t>TCP</a:t>
            </a:r>
            <a:r>
              <a:rPr lang="ko-KR" altLang="en-US" dirty="0" smtClean="0">
                <a:solidFill>
                  <a:srgbClr val="0000FF"/>
                </a:solidFill>
              </a:rPr>
              <a:t>를 통해 </a:t>
            </a:r>
            <a:r>
              <a:rPr lang="en-US" altLang="ko-KR" dirty="0" smtClean="0">
                <a:solidFill>
                  <a:srgbClr val="0000FF"/>
                </a:solidFill>
              </a:rPr>
              <a:t>bundle</a:t>
            </a:r>
            <a:r>
              <a:rPr lang="ko-KR" altLang="en-US" dirty="0" smtClean="0">
                <a:solidFill>
                  <a:srgbClr val="0000FF"/>
                </a:solidFill>
              </a:rPr>
              <a:t>을 받으면</a:t>
            </a:r>
            <a:r>
              <a:rPr lang="en-US" altLang="ko-KR" dirty="0" smtClean="0"/>
              <a:t>, TCP </a:t>
            </a:r>
            <a:r>
              <a:rPr lang="ko-KR" altLang="en-US" dirty="0" smtClean="0"/>
              <a:t>세션을 종료하고 </a:t>
            </a:r>
            <a:r>
              <a:rPr lang="ko-KR" altLang="en-US" dirty="0" smtClean="0">
                <a:solidFill>
                  <a:srgbClr val="0000FF"/>
                </a:solidFill>
              </a:rPr>
              <a:t>수신된 </a:t>
            </a:r>
            <a:r>
              <a:rPr lang="en-US" altLang="ko-KR" dirty="0" smtClean="0">
                <a:solidFill>
                  <a:srgbClr val="0000FF"/>
                </a:solidFill>
              </a:rPr>
              <a:t>bundle</a:t>
            </a:r>
            <a:r>
              <a:rPr lang="ko-KR" altLang="en-US" dirty="0" smtClean="0">
                <a:solidFill>
                  <a:srgbClr val="0000FF"/>
                </a:solidFill>
              </a:rPr>
              <a:t>을 저장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Earth forwarding node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Step 2</a:t>
            </a:r>
            <a:r>
              <a:rPr lang="ko-KR" altLang="en-US" dirty="0" smtClean="0"/>
              <a:t>에서와 같이 </a:t>
            </a:r>
            <a:r>
              <a:rPr lang="en-US" altLang="ko-KR" dirty="0" smtClean="0">
                <a:solidFill>
                  <a:srgbClr val="0000FF"/>
                </a:solidFill>
              </a:rPr>
              <a:t>forwarding table</a:t>
            </a:r>
            <a:r>
              <a:rPr lang="ko-KR" altLang="en-US" dirty="0" smtClean="0">
                <a:solidFill>
                  <a:srgbClr val="0000FF"/>
                </a:solidFill>
              </a:rPr>
              <a:t>에서 </a:t>
            </a:r>
            <a:r>
              <a:rPr lang="en-US" altLang="ko-KR" dirty="0" smtClean="0">
                <a:solidFill>
                  <a:srgbClr val="0000FF"/>
                </a:solidFill>
              </a:rPr>
              <a:t>Mars forwarding node </a:t>
            </a:r>
            <a:r>
              <a:rPr lang="en-US" altLang="ko-KR" dirty="0" err="1" smtClean="0">
                <a:solidFill>
                  <a:srgbClr val="0000FF"/>
                </a:solidFill>
              </a:rPr>
              <a:t>ipn</a:t>
            </a:r>
            <a:r>
              <a:rPr lang="en-US" altLang="ko-KR" dirty="0" smtClean="0">
                <a:solidFill>
                  <a:srgbClr val="0000FF"/>
                </a:solidFill>
              </a:rPr>
              <a:t> 49.0</a:t>
            </a:r>
            <a:r>
              <a:rPr lang="ko-KR" altLang="en-US" dirty="0" smtClean="0">
                <a:solidFill>
                  <a:srgbClr val="0000FF"/>
                </a:solidFill>
              </a:rPr>
              <a:t>을 찾는다</a:t>
            </a:r>
            <a:r>
              <a:rPr lang="en-US" altLang="ko-KR" dirty="0" smtClean="0">
                <a:solidFill>
                  <a:srgbClr val="0000FF"/>
                </a:solidFill>
              </a:rPr>
              <a:t>.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이때 </a:t>
            </a:r>
            <a:r>
              <a:rPr lang="en-US" altLang="ko-KR" dirty="0" smtClean="0">
                <a:solidFill>
                  <a:schemeClr val="tx1"/>
                </a:solidFill>
              </a:rPr>
              <a:t>Mars forwarding node</a:t>
            </a:r>
            <a:r>
              <a:rPr lang="ko-KR" altLang="en-US" dirty="0" smtClean="0">
                <a:solidFill>
                  <a:schemeClr val="tx1"/>
                </a:solidFill>
              </a:rPr>
              <a:t>가 </a:t>
            </a:r>
            <a:r>
              <a:rPr lang="ko-KR" altLang="en-US" dirty="0" smtClean="0">
                <a:solidFill>
                  <a:srgbClr val="0000FF"/>
                </a:solidFill>
              </a:rPr>
              <a:t>접근 가능</a:t>
            </a:r>
            <a:r>
              <a:rPr lang="ko-KR" altLang="en-US" dirty="0" smtClean="0">
                <a:solidFill>
                  <a:schemeClr val="tx1"/>
                </a:solidFill>
              </a:rPr>
              <a:t>한지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delay</a:t>
            </a:r>
            <a:r>
              <a:rPr lang="ko-KR" altLang="en-US" dirty="0" smtClean="0">
                <a:solidFill>
                  <a:srgbClr val="0000FF"/>
                </a:solidFill>
              </a:rPr>
              <a:t>를 고려할 때 </a:t>
            </a:r>
            <a:r>
              <a:rPr lang="en-US" altLang="ko-KR" dirty="0" smtClean="0">
                <a:solidFill>
                  <a:srgbClr val="0000FF"/>
                </a:solidFill>
              </a:rPr>
              <a:t>time-to-live</a:t>
            </a:r>
            <a:r>
              <a:rPr lang="ko-KR" altLang="en-US" dirty="0" smtClean="0">
                <a:solidFill>
                  <a:srgbClr val="0000FF"/>
                </a:solidFill>
              </a:rPr>
              <a:t>가 적절</a:t>
            </a:r>
            <a:r>
              <a:rPr lang="ko-KR" altLang="en-US" dirty="0" smtClean="0">
                <a:solidFill>
                  <a:schemeClr val="tx1"/>
                </a:solidFill>
              </a:rPr>
              <a:t>한지 판단한 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그 </a:t>
            </a:r>
            <a:r>
              <a:rPr lang="en-US" altLang="ko-KR" dirty="0" smtClean="0">
                <a:solidFill>
                  <a:schemeClr val="tx1"/>
                </a:solidFill>
              </a:rPr>
              <a:t>bundle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en-US" altLang="ko-KR" dirty="0" err="1" smtClean="0">
                <a:solidFill>
                  <a:schemeClr val="tx1"/>
                </a:solidFill>
              </a:rPr>
              <a:t>ipn</a:t>
            </a:r>
            <a:r>
              <a:rPr lang="en-US" altLang="ko-KR" dirty="0" smtClean="0">
                <a:solidFill>
                  <a:schemeClr val="tx1"/>
                </a:solidFill>
              </a:rPr>
              <a:t> 49.0</a:t>
            </a:r>
            <a:r>
              <a:rPr lang="ko-KR" altLang="en-US" dirty="0" smtClean="0">
                <a:solidFill>
                  <a:schemeClr val="tx1"/>
                </a:solidFill>
              </a:rPr>
              <a:t>으로 전송할 </a:t>
            </a:r>
            <a:r>
              <a:rPr lang="en-US" altLang="ko-KR" dirty="0" smtClean="0">
                <a:solidFill>
                  <a:srgbClr val="0000FF"/>
                </a:solidFill>
              </a:rPr>
              <a:t>bundle</a:t>
            </a:r>
            <a:r>
              <a:rPr lang="ko-KR" altLang="en-US" dirty="0" smtClean="0">
                <a:solidFill>
                  <a:srgbClr val="0000FF"/>
                </a:solidFill>
              </a:rPr>
              <a:t>의 목록에 넣는다</a:t>
            </a:r>
            <a:r>
              <a:rPr lang="en-US" altLang="ko-KR" dirty="0" smtClean="0">
                <a:solidFill>
                  <a:srgbClr val="0000FF"/>
                </a:solidFill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032" y="3164304"/>
            <a:ext cx="5929826" cy="371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5206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DTN example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4" name="텍스트 개체 틀 13"/>
          <p:cNvSpPr>
            <a:spLocks noGrp="1"/>
          </p:cNvSpPr>
          <p:nvPr>
            <p:ph type="body" idx="1"/>
          </p:nvPr>
        </p:nvSpPr>
        <p:spPr>
          <a:xfrm>
            <a:off x="307140" y="1738747"/>
            <a:ext cx="6189914" cy="6755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Step 3. First-Hop Bundle Processing and Forwarding (2)</a:t>
            </a:r>
          </a:p>
          <a:p>
            <a:r>
              <a:rPr lang="ko-KR" altLang="en-US" dirty="0" smtClean="0"/>
              <a:t>그 다음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Earth forwarding node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Bundle-</a:t>
            </a:r>
            <a:r>
              <a:rPr lang="en-US" altLang="ko-KR" dirty="0" err="1" smtClean="0">
                <a:solidFill>
                  <a:srgbClr val="0000FF"/>
                </a:solidFill>
              </a:rPr>
              <a:t>protocal</a:t>
            </a:r>
            <a:r>
              <a:rPr lang="en-US" altLang="ko-KR" dirty="0" smtClean="0">
                <a:solidFill>
                  <a:srgbClr val="0000FF"/>
                </a:solidFill>
              </a:rPr>
              <a:t> agent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bundle</a:t>
            </a:r>
            <a:r>
              <a:rPr lang="ko-KR" altLang="en-US" dirty="0" smtClean="0"/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custody</a:t>
            </a:r>
            <a:r>
              <a:rPr lang="ko-KR" altLang="en-US" dirty="0" smtClean="0">
                <a:solidFill>
                  <a:srgbClr val="0000FF"/>
                </a:solidFill>
              </a:rPr>
              <a:t>를 받아서 </a:t>
            </a:r>
            <a:r>
              <a:rPr lang="en-US" altLang="ko-KR" dirty="0" smtClean="0">
                <a:solidFill>
                  <a:srgbClr val="0000FF"/>
                </a:solidFill>
              </a:rPr>
              <a:t>bundle header</a:t>
            </a:r>
            <a:r>
              <a:rPr lang="ko-KR" altLang="en-US" dirty="0" smtClean="0">
                <a:solidFill>
                  <a:srgbClr val="0000FF"/>
                </a:solidFill>
              </a:rPr>
              <a:t>를 업데이트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Source bundle-</a:t>
            </a:r>
            <a:r>
              <a:rPr lang="en-US" altLang="ko-KR" dirty="0" err="1" smtClean="0"/>
              <a:t>protocal</a:t>
            </a:r>
            <a:r>
              <a:rPr lang="en-US" altLang="ko-KR" dirty="0" smtClean="0"/>
              <a:t> agent</a:t>
            </a:r>
            <a:r>
              <a:rPr lang="ko-KR" altLang="en-US" dirty="0" smtClean="0"/>
              <a:t>로 전송되는 응답을 통해 </a:t>
            </a:r>
            <a:r>
              <a:rPr lang="en-US" altLang="ko-KR" dirty="0" smtClean="0">
                <a:solidFill>
                  <a:srgbClr val="0000FF"/>
                </a:solidFill>
              </a:rPr>
              <a:t>confirm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167" y="3188367"/>
            <a:ext cx="5929826" cy="371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395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DTN example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4" name="텍스트 개체 틀 13"/>
          <p:cNvSpPr>
            <a:spLocks noGrp="1"/>
          </p:cNvSpPr>
          <p:nvPr>
            <p:ph type="body" idx="1"/>
          </p:nvPr>
        </p:nvSpPr>
        <p:spPr>
          <a:xfrm>
            <a:off x="307138" y="1738747"/>
            <a:ext cx="12234111" cy="3350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Step 4. Second-Hop Bundle Processing and Forwarding</a:t>
            </a:r>
          </a:p>
          <a:p>
            <a:r>
              <a:rPr lang="en-US" altLang="ko-KR" dirty="0" smtClean="0"/>
              <a:t>Step 3</a:t>
            </a:r>
            <a:r>
              <a:rPr lang="ko-KR" altLang="en-US" dirty="0" smtClean="0"/>
              <a:t>과 같은 방식이며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이번에는 </a:t>
            </a:r>
            <a:r>
              <a:rPr lang="en-US" altLang="ko-KR" dirty="0" smtClean="0">
                <a:solidFill>
                  <a:srgbClr val="0000FF"/>
                </a:solidFill>
              </a:rPr>
              <a:t>Mars forwarding node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bundle</a:t>
            </a:r>
            <a:r>
              <a:rPr lang="ko-KR" altLang="en-US" dirty="0" smtClean="0"/>
              <a:t>을 받고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destination</a:t>
            </a:r>
            <a:r>
              <a:rPr lang="ko-KR" altLang="en-US" dirty="0" smtClean="0">
                <a:solidFill>
                  <a:srgbClr val="0000FF"/>
                </a:solidFill>
              </a:rPr>
              <a:t>에 즉시 접속 가능</a:t>
            </a:r>
            <a:r>
              <a:rPr lang="ko-KR" altLang="en-US" dirty="0" smtClean="0"/>
              <a:t>한지 확인한다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 </a:t>
            </a:r>
            <a:r>
              <a:rPr lang="en-US" altLang="ko-KR" dirty="0" smtClean="0">
                <a:solidFill>
                  <a:srgbClr val="0000FF"/>
                </a:solidFill>
              </a:rPr>
              <a:t>Earth forwarding node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agent</a:t>
            </a:r>
            <a:r>
              <a:rPr lang="ko-KR" altLang="en-US" dirty="0"/>
              <a:t>로 전송되는 응답을 통해 </a:t>
            </a:r>
            <a:r>
              <a:rPr lang="en-US" altLang="ko-KR" dirty="0">
                <a:solidFill>
                  <a:schemeClr val="tx1"/>
                </a:solidFill>
              </a:rPr>
              <a:t>confirm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892" y="5089359"/>
            <a:ext cx="6407015" cy="371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6932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DTN example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4" name="텍스트 개체 틀 13"/>
          <p:cNvSpPr>
            <a:spLocks noGrp="1"/>
          </p:cNvSpPr>
          <p:nvPr>
            <p:ph type="body" idx="1"/>
          </p:nvPr>
        </p:nvSpPr>
        <p:spPr>
          <a:xfrm>
            <a:off x="307138" y="1738747"/>
            <a:ext cx="12145546" cy="4084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Step 5. Bundle Reception by Destination (1)</a:t>
            </a:r>
          </a:p>
          <a:p>
            <a:r>
              <a:rPr lang="en-US" altLang="ko-KR" dirty="0" smtClean="0"/>
              <a:t>Step 3, 4</a:t>
            </a:r>
            <a:r>
              <a:rPr lang="ko-KR" altLang="en-US" dirty="0" smtClean="0"/>
              <a:t>와 같은 방식이며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이번에는 </a:t>
            </a:r>
            <a:r>
              <a:rPr lang="en-US" altLang="ko-KR" dirty="0" smtClean="0">
                <a:solidFill>
                  <a:srgbClr val="0000FF"/>
                </a:solidFill>
              </a:rPr>
              <a:t>Destination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node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bundle</a:t>
            </a:r>
            <a:r>
              <a:rPr lang="ko-KR" altLang="en-US" dirty="0" smtClean="0"/>
              <a:t>을 받는다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 </a:t>
            </a:r>
            <a:r>
              <a:rPr lang="en-US" altLang="ko-KR" dirty="0" smtClean="0">
                <a:solidFill>
                  <a:srgbClr val="0000FF"/>
                </a:solidFill>
              </a:rPr>
              <a:t>Mars forwarding node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agent</a:t>
            </a:r>
            <a:r>
              <a:rPr lang="ko-KR" altLang="en-US" dirty="0"/>
              <a:t>로 전송되는 응답을 통해 </a:t>
            </a:r>
            <a:r>
              <a:rPr lang="en-US" altLang="ko-KR" dirty="0">
                <a:solidFill>
                  <a:schemeClr val="tx1"/>
                </a:solidFill>
              </a:rPr>
              <a:t>confirm</a:t>
            </a:r>
            <a:r>
              <a:rPr lang="ko-KR" altLang="en-US" dirty="0"/>
              <a:t>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destination</a:t>
            </a:r>
            <a:r>
              <a:rPr lang="ko-KR" altLang="en-US" dirty="0" smtClean="0"/>
              <a:t>에 도달했으므로 </a:t>
            </a:r>
            <a:r>
              <a:rPr lang="en-US" altLang="ko-KR" dirty="0" smtClean="0"/>
              <a:t>forwarding</a:t>
            </a:r>
            <a:r>
              <a:rPr lang="ko-KR" altLang="en-US" dirty="0" smtClean="0"/>
              <a:t>은 더 이상 하지 않는다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290" y="5823285"/>
            <a:ext cx="5343144" cy="314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6158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DTN example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4" name="텍스트 개체 틀 13"/>
          <p:cNvSpPr>
            <a:spLocks noGrp="1"/>
          </p:cNvSpPr>
          <p:nvPr>
            <p:ph type="body" idx="1"/>
          </p:nvPr>
        </p:nvSpPr>
        <p:spPr>
          <a:xfrm>
            <a:off x="307138" y="1485900"/>
            <a:ext cx="12234112" cy="3759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Step 5. Bundle Reception by Destination (2)</a:t>
            </a:r>
          </a:p>
          <a:p>
            <a:r>
              <a:rPr lang="en-US" altLang="ko-KR" dirty="0" smtClean="0"/>
              <a:t>Destination bundle-protocol</a:t>
            </a:r>
            <a:r>
              <a:rPr lang="ko-KR" altLang="en-US" dirty="0"/>
              <a:t> </a:t>
            </a:r>
            <a:r>
              <a:rPr lang="en-US" altLang="ko-KR" dirty="0" smtClean="0"/>
              <a:t>agent</a:t>
            </a:r>
            <a:r>
              <a:rPr lang="ko-KR" altLang="en-US" dirty="0" smtClean="0"/>
              <a:t>는 </a:t>
            </a:r>
            <a:r>
              <a:rPr lang="en-US" altLang="ko-KR" dirty="0" smtClean="0">
                <a:solidFill>
                  <a:srgbClr val="0000FF"/>
                </a:solidFill>
              </a:rPr>
              <a:t>destination application(ipn:65.7)</a:t>
            </a:r>
            <a:r>
              <a:rPr lang="ko-KR" altLang="en-US" dirty="0" smtClean="0">
                <a:solidFill>
                  <a:srgbClr val="0000FF"/>
                </a:solidFill>
              </a:rPr>
              <a:t>을 깨운다</a:t>
            </a:r>
            <a:r>
              <a:rPr lang="en-US" altLang="ko-KR" dirty="0" smtClean="0">
                <a:solidFill>
                  <a:srgbClr val="0000FF"/>
                </a:solidFill>
              </a:rPr>
              <a:t>.</a:t>
            </a:r>
          </a:p>
          <a:p>
            <a:pPr lvl="1"/>
            <a:r>
              <a:rPr lang="ko-KR" altLang="en-US" dirty="0" smtClean="0"/>
              <a:t>이때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로부터 전송된 </a:t>
            </a:r>
            <a:r>
              <a:rPr lang="en-US" altLang="ko-KR" dirty="0" smtClean="0">
                <a:solidFill>
                  <a:srgbClr val="0000FF"/>
                </a:solidFill>
              </a:rPr>
              <a:t>User data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control part</a:t>
            </a:r>
            <a:r>
              <a:rPr lang="ko-KR" altLang="en-US" dirty="0" smtClean="0"/>
              <a:t>에 따라 </a:t>
            </a:r>
            <a:r>
              <a:rPr lang="en-US" altLang="ko-KR" dirty="0" smtClean="0"/>
              <a:t>ipn:65.7</a:t>
            </a:r>
            <a:r>
              <a:rPr lang="ko-KR" altLang="en-US" dirty="0" smtClean="0"/>
              <a:t>은 </a:t>
            </a:r>
            <a:r>
              <a:rPr lang="ko-KR" altLang="en-US" dirty="0" smtClean="0">
                <a:solidFill>
                  <a:srgbClr val="0000FF"/>
                </a:solidFill>
              </a:rPr>
              <a:t>새로운 </a:t>
            </a:r>
            <a:r>
              <a:rPr lang="en-US" altLang="ko-KR" dirty="0" smtClean="0">
                <a:solidFill>
                  <a:srgbClr val="0000FF"/>
                </a:solidFill>
              </a:rPr>
              <a:t>bundle</a:t>
            </a:r>
            <a:r>
              <a:rPr lang="ko-KR" altLang="en-US" dirty="0" smtClean="0">
                <a:solidFill>
                  <a:srgbClr val="0000FF"/>
                </a:solidFill>
              </a:rPr>
              <a:t>에 </a:t>
            </a:r>
            <a:r>
              <a:rPr lang="en-US" altLang="ko-KR" dirty="0" smtClean="0">
                <a:solidFill>
                  <a:srgbClr val="0000FF"/>
                </a:solidFill>
              </a:rPr>
              <a:t>application-protocol </a:t>
            </a:r>
            <a:r>
              <a:rPr lang="ko-KR" altLang="en-US" dirty="0" smtClean="0">
                <a:solidFill>
                  <a:srgbClr val="0000FF"/>
                </a:solidFill>
              </a:rPr>
              <a:t>응답을 생성하여 </a:t>
            </a:r>
            <a:r>
              <a:rPr lang="en-US" altLang="ko-KR" dirty="0" smtClean="0">
                <a:solidFill>
                  <a:srgbClr val="0000FF"/>
                </a:solidFill>
              </a:rPr>
              <a:t>Source</a:t>
            </a:r>
            <a:r>
              <a:rPr lang="ko-KR" altLang="en-US" dirty="0" smtClean="0">
                <a:solidFill>
                  <a:srgbClr val="0000FF"/>
                </a:solidFill>
              </a:rPr>
              <a:t>로 전송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963" y="5354235"/>
            <a:ext cx="6038462" cy="355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5257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https://github.com/WannaBeSuperteur/2020/tree/master/DQN</a:t>
            </a:r>
            <a:endParaRPr dirty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49856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References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atinLnBrk="1"/>
            <a:r>
              <a:rPr lang="en-US" altLang="ko-KR" b="0" u="sng" dirty="0">
                <a:hlinkClick r:id="rId2"/>
              </a:rPr>
              <a:t>http://ipnsig.org/wp-content/uploads/2015/09/DTN_Tutorial_v3.2.pdf</a:t>
            </a:r>
            <a:endParaRPr lang="ko-KR" altLang="ko-KR" b="0" dirty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31474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DTN:</a:t>
            </a:r>
            <a:br>
              <a:rPr lang="en-US" altLang="ko-KR" dirty="0" smtClean="0"/>
            </a:br>
            <a:r>
              <a:rPr lang="en-US" altLang="ko-KR" dirty="0" smtClean="0"/>
              <a:t>Delay- and Disruption-Tolerant Networks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dirty="0" smtClean="0"/>
              <a:t>DTN</a:t>
            </a:r>
            <a:r>
              <a:rPr lang="ko-KR" altLang="en-US" dirty="0" smtClean="0"/>
              <a:t>의 개념</a:t>
            </a:r>
            <a:endParaRPr lang="en-US" altLang="ko-KR" dirty="0" smtClean="0"/>
          </a:p>
          <a:p>
            <a:r>
              <a:rPr lang="en-US" altLang="ko-KR" dirty="0" smtClean="0"/>
              <a:t>DTN</a:t>
            </a:r>
            <a:r>
              <a:rPr lang="ko-KR" altLang="en-US" dirty="0" smtClean="0"/>
              <a:t>과 일반 인터넷 프로토콜의 차이점</a:t>
            </a:r>
            <a:endParaRPr lang="en-US" altLang="ko-KR" dirty="0"/>
          </a:p>
          <a:p>
            <a:r>
              <a:rPr lang="en-US" altLang="ko-KR" dirty="0" smtClean="0"/>
              <a:t>DTN</a:t>
            </a:r>
            <a:r>
              <a:rPr lang="ko-KR" altLang="en-US" dirty="0" smtClean="0"/>
              <a:t>의 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DTN</a:t>
            </a:r>
            <a:r>
              <a:rPr lang="ko-KR" altLang="en-US" dirty="0"/>
              <a:t> </a:t>
            </a:r>
            <a:r>
              <a:rPr lang="ko-KR" altLang="en-US" dirty="0" smtClean="0"/>
              <a:t>논문 </a:t>
            </a:r>
            <a:r>
              <a:rPr lang="en-US" altLang="ko-KR" dirty="0" smtClean="0"/>
              <a:t>(</a:t>
            </a:r>
            <a:r>
              <a:rPr lang="en-US" altLang="ko-KR" u="sng" dirty="0">
                <a:hlinkClick r:id="rId2"/>
              </a:rPr>
              <a:t>http://</a:t>
            </a:r>
            <a:r>
              <a:rPr lang="en-US" altLang="ko-KR" u="sng" dirty="0" smtClean="0">
                <a:hlinkClick r:id="rId2"/>
              </a:rPr>
              <a:t>ipnsig.org/wp-content/uploads/2015/09/DTN_Tutorial_v3.2.pdf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학습 및 개념 정리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Concept of DTN</a:t>
            </a:r>
            <a:endParaRPr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idx="1"/>
          </p:nvPr>
        </p:nvSpPr>
        <p:spPr>
          <a:xfrm>
            <a:off x="673100" y="4655127"/>
            <a:ext cx="11193318" cy="3761510"/>
          </a:xfrm>
        </p:spPr>
        <p:txBody>
          <a:bodyPr/>
          <a:lstStyle/>
          <a:p>
            <a:r>
              <a:rPr lang="ko-KR" altLang="en-US" dirty="0" smtClean="0"/>
              <a:t>평소에 우리는 인터넷을 통해 실시간으로 정보를 전송 및 수신할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컴퓨터 사용이 제한되어 있지 않기 때문에 </a:t>
            </a:r>
            <a:r>
              <a:rPr lang="ko-KR" altLang="en-US" dirty="0" smtClean="0">
                <a:solidFill>
                  <a:srgbClr val="0000FF"/>
                </a:solidFill>
              </a:rPr>
              <a:t>자료를 즉시 전송 및 수신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pSp>
        <p:nvGrpSpPr>
          <p:cNvPr id="5" name="그룹 4"/>
          <p:cNvGrpSpPr/>
          <p:nvPr/>
        </p:nvGrpSpPr>
        <p:grpSpPr>
          <a:xfrm>
            <a:off x="1163780" y="2064324"/>
            <a:ext cx="1891147" cy="1822350"/>
            <a:chOff x="1142999" y="1762988"/>
            <a:chExt cx="1309256" cy="1261627"/>
          </a:xfrm>
        </p:grpSpPr>
        <p:sp>
          <p:nvSpPr>
            <p:cNvPr id="9" name="자유형 8"/>
            <p:cNvSpPr/>
            <p:nvPr/>
          </p:nvSpPr>
          <p:spPr>
            <a:xfrm>
              <a:off x="1142999" y="1762988"/>
              <a:ext cx="1309256" cy="1261627"/>
            </a:xfrm>
            <a:custGeom>
              <a:avLst/>
              <a:gdLst>
                <a:gd name="connsiteX0" fmla="*/ 0 w 1309256"/>
                <a:gd name="connsiteY0" fmla="*/ 0 h 1261627"/>
                <a:gd name="connsiteX1" fmla="*/ 1309256 w 1309256"/>
                <a:gd name="connsiteY1" fmla="*/ 0 h 1261627"/>
                <a:gd name="connsiteX2" fmla="*/ 1309256 w 1309256"/>
                <a:gd name="connsiteY2" fmla="*/ 1030432 h 1261627"/>
                <a:gd name="connsiteX3" fmla="*/ 987226 w 1309256"/>
                <a:gd name="connsiteY3" fmla="*/ 1030432 h 1261627"/>
                <a:gd name="connsiteX4" fmla="*/ 1149062 w 1309256"/>
                <a:gd name="connsiteY4" fmla="*/ 1261627 h 1261627"/>
                <a:gd name="connsiteX5" fmla="*/ 130754 w 1309256"/>
                <a:gd name="connsiteY5" fmla="*/ 1261627 h 1261627"/>
                <a:gd name="connsiteX6" fmla="*/ 292590 w 1309256"/>
                <a:gd name="connsiteY6" fmla="*/ 1030432 h 1261627"/>
                <a:gd name="connsiteX7" fmla="*/ 0 w 1309256"/>
                <a:gd name="connsiteY7" fmla="*/ 1030432 h 126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9256" h="1261627">
                  <a:moveTo>
                    <a:pt x="0" y="0"/>
                  </a:moveTo>
                  <a:lnTo>
                    <a:pt x="1309256" y="0"/>
                  </a:lnTo>
                  <a:lnTo>
                    <a:pt x="1309256" y="1030432"/>
                  </a:lnTo>
                  <a:lnTo>
                    <a:pt x="987226" y="1030432"/>
                  </a:lnTo>
                  <a:lnTo>
                    <a:pt x="1149062" y="1261627"/>
                  </a:lnTo>
                  <a:lnTo>
                    <a:pt x="130754" y="1261627"/>
                  </a:lnTo>
                  <a:lnTo>
                    <a:pt x="292590" y="1030432"/>
                  </a:lnTo>
                  <a:lnTo>
                    <a:pt x="0" y="1030432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92802" y="1891142"/>
              <a:ext cx="1009650" cy="7741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237838" y="2064324"/>
            <a:ext cx="1891147" cy="1822350"/>
            <a:chOff x="1142999" y="1762988"/>
            <a:chExt cx="1309256" cy="1261627"/>
          </a:xfrm>
        </p:grpSpPr>
        <p:sp>
          <p:nvSpPr>
            <p:cNvPr id="12" name="자유형 11"/>
            <p:cNvSpPr/>
            <p:nvPr/>
          </p:nvSpPr>
          <p:spPr>
            <a:xfrm>
              <a:off x="1142999" y="1762988"/>
              <a:ext cx="1309256" cy="1261627"/>
            </a:xfrm>
            <a:custGeom>
              <a:avLst/>
              <a:gdLst>
                <a:gd name="connsiteX0" fmla="*/ 0 w 1309256"/>
                <a:gd name="connsiteY0" fmla="*/ 0 h 1261627"/>
                <a:gd name="connsiteX1" fmla="*/ 1309256 w 1309256"/>
                <a:gd name="connsiteY1" fmla="*/ 0 h 1261627"/>
                <a:gd name="connsiteX2" fmla="*/ 1309256 w 1309256"/>
                <a:gd name="connsiteY2" fmla="*/ 1030432 h 1261627"/>
                <a:gd name="connsiteX3" fmla="*/ 987226 w 1309256"/>
                <a:gd name="connsiteY3" fmla="*/ 1030432 h 1261627"/>
                <a:gd name="connsiteX4" fmla="*/ 1149062 w 1309256"/>
                <a:gd name="connsiteY4" fmla="*/ 1261627 h 1261627"/>
                <a:gd name="connsiteX5" fmla="*/ 130754 w 1309256"/>
                <a:gd name="connsiteY5" fmla="*/ 1261627 h 1261627"/>
                <a:gd name="connsiteX6" fmla="*/ 292590 w 1309256"/>
                <a:gd name="connsiteY6" fmla="*/ 1030432 h 1261627"/>
                <a:gd name="connsiteX7" fmla="*/ 0 w 1309256"/>
                <a:gd name="connsiteY7" fmla="*/ 1030432 h 126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9256" h="1261627">
                  <a:moveTo>
                    <a:pt x="0" y="0"/>
                  </a:moveTo>
                  <a:lnTo>
                    <a:pt x="1309256" y="0"/>
                  </a:lnTo>
                  <a:lnTo>
                    <a:pt x="1309256" y="1030432"/>
                  </a:lnTo>
                  <a:lnTo>
                    <a:pt x="987226" y="1030432"/>
                  </a:lnTo>
                  <a:lnTo>
                    <a:pt x="1149062" y="1261627"/>
                  </a:lnTo>
                  <a:lnTo>
                    <a:pt x="130754" y="1261627"/>
                  </a:lnTo>
                  <a:lnTo>
                    <a:pt x="292590" y="1030432"/>
                  </a:lnTo>
                  <a:lnTo>
                    <a:pt x="0" y="1030432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92802" y="1891142"/>
              <a:ext cx="1009650" cy="7741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311896" y="2064324"/>
            <a:ext cx="1891147" cy="1822350"/>
            <a:chOff x="1142999" y="1762988"/>
            <a:chExt cx="1309256" cy="1261627"/>
          </a:xfrm>
        </p:grpSpPr>
        <p:sp>
          <p:nvSpPr>
            <p:cNvPr id="15" name="자유형 14"/>
            <p:cNvSpPr/>
            <p:nvPr/>
          </p:nvSpPr>
          <p:spPr>
            <a:xfrm>
              <a:off x="1142999" y="1762988"/>
              <a:ext cx="1309256" cy="1261627"/>
            </a:xfrm>
            <a:custGeom>
              <a:avLst/>
              <a:gdLst>
                <a:gd name="connsiteX0" fmla="*/ 0 w 1309256"/>
                <a:gd name="connsiteY0" fmla="*/ 0 h 1261627"/>
                <a:gd name="connsiteX1" fmla="*/ 1309256 w 1309256"/>
                <a:gd name="connsiteY1" fmla="*/ 0 h 1261627"/>
                <a:gd name="connsiteX2" fmla="*/ 1309256 w 1309256"/>
                <a:gd name="connsiteY2" fmla="*/ 1030432 h 1261627"/>
                <a:gd name="connsiteX3" fmla="*/ 987226 w 1309256"/>
                <a:gd name="connsiteY3" fmla="*/ 1030432 h 1261627"/>
                <a:gd name="connsiteX4" fmla="*/ 1149062 w 1309256"/>
                <a:gd name="connsiteY4" fmla="*/ 1261627 h 1261627"/>
                <a:gd name="connsiteX5" fmla="*/ 130754 w 1309256"/>
                <a:gd name="connsiteY5" fmla="*/ 1261627 h 1261627"/>
                <a:gd name="connsiteX6" fmla="*/ 292590 w 1309256"/>
                <a:gd name="connsiteY6" fmla="*/ 1030432 h 1261627"/>
                <a:gd name="connsiteX7" fmla="*/ 0 w 1309256"/>
                <a:gd name="connsiteY7" fmla="*/ 1030432 h 126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9256" h="1261627">
                  <a:moveTo>
                    <a:pt x="0" y="0"/>
                  </a:moveTo>
                  <a:lnTo>
                    <a:pt x="1309256" y="0"/>
                  </a:lnTo>
                  <a:lnTo>
                    <a:pt x="1309256" y="1030432"/>
                  </a:lnTo>
                  <a:lnTo>
                    <a:pt x="987226" y="1030432"/>
                  </a:lnTo>
                  <a:lnTo>
                    <a:pt x="1149062" y="1261627"/>
                  </a:lnTo>
                  <a:lnTo>
                    <a:pt x="130754" y="1261627"/>
                  </a:lnTo>
                  <a:lnTo>
                    <a:pt x="292590" y="1030432"/>
                  </a:lnTo>
                  <a:lnTo>
                    <a:pt x="0" y="1030432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92802" y="1891142"/>
              <a:ext cx="1009650" cy="7741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3054927" y="2808524"/>
            <a:ext cx="2182911" cy="0"/>
          </a:xfrm>
          <a:prstGeom prst="line">
            <a:avLst/>
          </a:prstGeom>
          <a:noFill/>
          <a:ln w="101600" cap="rnd">
            <a:solidFill>
              <a:srgbClr val="0000FF"/>
            </a:solidFill>
            <a:prstDash val="sysDot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직선 연결선 18"/>
          <p:cNvCxnSpPr/>
          <p:nvPr/>
        </p:nvCxnSpPr>
        <p:spPr>
          <a:xfrm>
            <a:off x="7128985" y="2808524"/>
            <a:ext cx="2182911" cy="0"/>
          </a:xfrm>
          <a:prstGeom prst="line">
            <a:avLst/>
          </a:prstGeom>
          <a:noFill/>
          <a:ln w="101600" cap="rnd">
            <a:solidFill>
              <a:srgbClr val="0000FF"/>
            </a:solidFill>
            <a:prstDash val="sysDot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450043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4475449" y="1672462"/>
            <a:ext cx="3449782" cy="3449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4473809" y="2975499"/>
            <a:ext cx="3449782" cy="2153683"/>
          </a:xfrm>
          <a:custGeom>
            <a:avLst/>
            <a:gdLst>
              <a:gd name="connsiteX0" fmla="*/ 1763985 w 3449782"/>
              <a:gd name="connsiteY0" fmla="*/ 0 h 2153683"/>
              <a:gd name="connsiteX1" fmla="*/ 3389404 w 3449782"/>
              <a:gd name="connsiteY1" fmla="*/ 331740 h 2153683"/>
              <a:gd name="connsiteX2" fmla="*/ 3449782 w 3449782"/>
              <a:gd name="connsiteY2" fmla="*/ 361907 h 2153683"/>
              <a:gd name="connsiteX3" fmla="*/ 3449782 w 3449782"/>
              <a:gd name="connsiteY3" fmla="*/ 1578708 h 2153683"/>
              <a:gd name="connsiteX4" fmla="*/ 2874807 w 3449782"/>
              <a:gd name="connsiteY4" fmla="*/ 2153683 h 2153683"/>
              <a:gd name="connsiteX5" fmla="*/ 574975 w 3449782"/>
              <a:gd name="connsiteY5" fmla="*/ 2153683 h 2153683"/>
              <a:gd name="connsiteX6" fmla="*/ 0 w 3449782"/>
              <a:gd name="connsiteY6" fmla="*/ 1578708 h 2153683"/>
              <a:gd name="connsiteX7" fmla="*/ 0 w 3449782"/>
              <a:gd name="connsiteY7" fmla="*/ 400973 h 2153683"/>
              <a:gd name="connsiteX8" fmla="*/ 138567 w 3449782"/>
              <a:gd name="connsiteY8" fmla="*/ 331740 h 2153683"/>
              <a:gd name="connsiteX9" fmla="*/ 1763985 w 3449782"/>
              <a:gd name="connsiteY9" fmla="*/ 0 h 215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49782" h="2153683">
                <a:moveTo>
                  <a:pt x="1763985" y="0"/>
                </a:moveTo>
                <a:cubicBezTo>
                  <a:pt x="2366077" y="0"/>
                  <a:pt x="2925418" y="122297"/>
                  <a:pt x="3389404" y="331740"/>
                </a:cubicBezTo>
                <a:lnTo>
                  <a:pt x="3449782" y="361907"/>
                </a:lnTo>
                <a:lnTo>
                  <a:pt x="3449782" y="1578708"/>
                </a:lnTo>
                <a:cubicBezTo>
                  <a:pt x="3449782" y="1896258"/>
                  <a:pt x="3192357" y="2153683"/>
                  <a:pt x="2874807" y="2153683"/>
                </a:cubicBezTo>
                <a:lnTo>
                  <a:pt x="574975" y="2153683"/>
                </a:lnTo>
                <a:cubicBezTo>
                  <a:pt x="257425" y="2153683"/>
                  <a:pt x="0" y="1896258"/>
                  <a:pt x="0" y="1578708"/>
                </a:cubicBezTo>
                <a:lnTo>
                  <a:pt x="0" y="400973"/>
                </a:lnTo>
                <a:lnTo>
                  <a:pt x="138567" y="331740"/>
                </a:lnTo>
                <a:cubicBezTo>
                  <a:pt x="602552" y="122297"/>
                  <a:pt x="1161894" y="0"/>
                  <a:pt x="1763985" y="0"/>
                </a:cubicBezTo>
                <a:close/>
              </a:path>
            </a:pathLst>
          </a:cu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63550" y="1710263"/>
            <a:ext cx="3460173" cy="3460173"/>
          </a:xfrm>
          <a:prstGeom prst="roundRect">
            <a:avLst/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Concept of DTN</a:t>
            </a:r>
            <a:endParaRPr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idx="1"/>
          </p:nvPr>
        </p:nvSpPr>
        <p:spPr>
          <a:xfrm>
            <a:off x="673100" y="5652655"/>
            <a:ext cx="11193318" cy="2763982"/>
          </a:xfrm>
        </p:spPr>
        <p:txBody>
          <a:bodyPr/>
          <a:lstStyle/>
          <a:p>
            <a:r>
              <a:rPr lang="ko-KR" altLang="en-US" dirty="0" smtClean="0"/>
              <a:t>그렇다면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우주 공간이나 사막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수중과 같이 인터넷 통신이 어렵거나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배터리가 제한되어 있는 등 </a:t>
            </a:r>
            <a:r>
              <a:rPr lang="ko-KR" altLang="en-US" dirty="0" smtClean="0">
                <a:solidFill>
                  <a:srgbClr val="0000FF"/>
                </a:solidFill>
              </a:rPr>
              <a:t>인터넷 사용에 제한이 있는 환경</a:t>
            </a:r>
            <a:r>
              <a:rPr lang="ko-KR" altLang="en-US" dirty="0" smtClean="0"/>
              <a:t>이라면 어떨까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데이터를 </a:t>
            </a:r>
            <a:r>
              <a:rPr lang="ko-KR" altLang="en-US" dirty="0" smtClean="0">
                <a:solidFill>
                  <a:srgbClr val="0000FF"/>
                </a:solidFill>
              </a:rPr>
              <a:t>원할 때 바로바로 전송하기 어려울 것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pSp>
        <p:nvGrpSpPr>
          <p:cNvPr id="5" name="그룹 4"/>
          <p:cNvGrpSpPr/>
          <p:nvPr/>
        </p:nvGrpSpPr>
        <p:grpSpPr>
          <a:xfrm>
            <a:off x="1163780" y="2064324"/>
            <a:ext cx="1891147" cy="1822350"/>
            <a:chOff x="1142999" y="1762988"/>
            <a:chExt cx="1309256" cy="1261627"/>
          </a:xfrm>
        </p:grpSpPr>
        <p:sp>
          <p:nvSpPr>
            <p:cNvPr id="9" name="자유형 8"/>
            <p:cNvSpPr/>
            <p:nvPr/>
          </p:nvSpPr>
          <p:spPr>
            <a:xfrm>
              <a:off x="1142999" y="1762988"/>
              <a:ext cx="1309256" cy="1261627"/>
            </a:xfrm>
            <a:custGeom>
              <a:avLst/>
              <a:gdLst>
                <a:gd name="connsiteX0" fmla="*/ 0 w 1309256"/>
                <a:gd name="connsiteY0" fmla="*/ 0 h 1261627"/>
                <a:gd name="connsiteX1" fmla="*/ 1309256 w 1309256"/>
                <a:gd name="connsiteY1" fmla="*/ 0 h 1261627"/>
                <a:gd name="connsiteX2" fmla="*/ 1309256 w 1309256"/>
                <a:gd name="connsiteY2" fmla="*/ 1030432 h 1261627"/>
                <a:gd name="connsiteX3" fmla="*/ 987226 w 1309256"/>
                <a:gd name="connsiteY3" fmla="*/ 1030432 h 1261627"/>
                <a:gd name="connsiteX4" fmla="*/ 1149062 w 1309256"/>
                <a:gd name="connsiteY4" fmla="*/ 1261627 h 1261627"/>
                <a:gd name="connsiteX5" fmla="*/ 130754 w 1309256"/>
                <a:gd name="connsiteY5" fmla="*/ 1261627 h 1261627"/>
                <a:gd name="connsiteX6" fmla="*/ 292590 w 1309256"/>
                <a:gd name="connsiteY6" fmla="*/ 1030432 h 1261627"/>
                <a:gd name="connsiteX7" fmla="*/ 0 w 1309256"/>
                <a:gd name="connsiteY7" fmla="*/ 1030432 h 126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9256" h="1261627">
                  <a:moveTo>
                    <a:pt x="0" y="0"/>
                  </a:moveTo>
                  <a:lnTo>
                    <a:pt x="1309256" y="0"/>
                  </a:lnTo>
                  <a:lnTo>
                    <a:pt x="1309256" y="1030432"/>
                  </a:lnTo>
                  <a:lnTo>
                    <a:pt x="987226" y="1030432"/>
                  </a:lnTo>
                  <a:lnTo>
                    <a:pt x="1149062" y="1261627"/>
                  </a:lnTo>
                  <a:lnTo>
                    <a:pt x="130754" y="1261627"/>
                  </a:lnTo>
                  <a:lnTo>
                    <a:pt x="292590" y="1030432"/>
                  </a:lnTo>
                  <a:lnTo>
                    <a:pt x="0" y="1030432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92802" y="1891142"/>
              <a:ext cx="1009650" cy="7741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237838" y="2064324"/>
            <a:ext cx="1891147" cy="1822350"/>
            <a:chOff x="1142999" y="1762988"/>
            <a:chExt cx="1309256" cy="1261627"/>
          </a:xfrm>
        </p:grpSpPr>
        <p:sp>
          <p:nvSpPr>
            <p:cNvPr id="12" name="자유형 11"/>
            <p:cNvSpPr/>
            <p:nvPr/>
          </p:nvSpPr>
          <p:spPr>
            <a:xfrm>
              <a:off x="1142999" y="1762988"/>
              <a:ext cx="1309256" cy="1261627"/>
            </a:xfrm>
            <a:custGeom>
              <a:avLst/>
              <a:gdLst>
                <a:gd name="connsiteX0" fmla="*/ 0 w 1309256"/>
                <a:gd name="connsiteY0" fmla="*/ 0 h 1261627"/>
                <a:gd name="connsiteX1" fmla="*/ 1309256 w 1309256"/>
                <a:gd name="connsiteY1" fmla="*/ 0 h 1261627"/>
                <a:gd name="connsiteX2" fmla="*/ 1309256 w 1309256"/>
                <a:gd name="connsiteY2" fmla="*/ 1030432 h 1261627"/>
                <a:gd name="connsiteX3" fmla="*/ 987226 w 1309256"/>
                <a:gd name="connsiteY3" fmla="*/ 1030432 h 1261627"/>
                <a:gd name="connsiteX4" fmla="*/ 1149062 w 1309256"/>
                <a:gd name="connsiteY4" fmla="*/ 1261627 h 1261627"/>
                <a:gd name="connsiteX5" fmla="*/ 130754 w 1309256"/>
                <a:gd name="connsiteY5" fmla="*/ 1261627 h 1261627"/>
                <a:gd name="connsiteX6" fmla="*/ 292590 w 1309256"/>
                <a:gd name="connsiteY6" fmla="*/ 1030432 h 1261627"/>
                <a:gd name="connsiteX7" fmla="*/ 0 w 1309256"/>
                <a:gd name="connsiteY7" fmla="*/ 1030432 h 126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9256" h="1261627">
                  <a:moveTo>
                    <a:pt x="0" y="0"/>
                  </a:moveTo>
                  <a:lnTo>
                    <a:pt x="1309256" y="0"/>
                  </a:lnTo>
                  <a:lnTo>
                    <a:pt x="1309256" y="1030432"/>
                  </a:lnTo>
                  <a:lnTo>
                    <a:pt x="987226" y="1030432"/>
                  </a:lnTo>
                  <a:lnTo>
                    <a:pt x="1149062" y="1261627"/>
                  </a:lnTo>
                  <a:lnTo>
                    <a:pt x="130754" y="1261627"/>
                  </a:lnTo>
                  <a:lnTo>
                    <a:pt x="292590" y="1030432"/>
                  </a:lnTo>
                  <a:lnTo>
                    <a:pt x="0" y="1030432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92802" y="1891142"/>
              <a:ext cx="1009650" cy="7741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311896" y="2064324"/>
            <a:ext cx="1891147" cy="1822350"/>
            <a:chOff x="1142999" y="1762988"/>
            <a:chExt cx="1309256" cy="1261627"/>
          </a:xfrm>
        </p:grpSpPr>
        <p:sp>
          <p:nvSpPr>
            <p:cNvPr id="15" name="자유형 14"/>
            <p:cNvSpPr/>
            <p:nvPr/>
          </p:nvSpPr>
          <p:spPr>
            <a:xfrm>
              <a:off x="1142999" y="1762988"/>
              <a:ext cx="1309256" cy="1261627"/>
            </a:xfrm>
            <a:custGeom>
              <a:avLst/>
              <a:gdLst>
                <a:gd name="connsiteX0" fmla="*/ 0 w 1309256"/>
                <a:gd name="connsiteY0" fmla="*/ 0 h 1261627"/>
                <a:gd name="connsiteX1" fmla="*/ 1309256 w 1309256"/>
                <a:gd name="connsiteY1" fmla="*/ 0 h 1261627"/>
                <a:gd name="connsiteX2" fmla="*/ 1309256 w 1309256"/>
                <a:gd name="connsiteY2" fmla="*/ 1030432 h 1261627"/>
                <a:gd name="connsiteX3" fmla="*/ 987226 w 1309256"/>
                <a:gd name="connsiteY3" fmla="*/ 1030432 h 1261627"/>
                <a:gd name="connsiteX4" fmla="*/ 1149062 w 1309256"/>
                <a:gd name="connsiteY4" fmla="*/ 1261627 h 1261627"/>
                <a:gd name="connsiteX5" fmla="*/ 130754 w 1309256"/>
                <a:gd name="connsiteY5" fmla="*/ 1261627 h 1261627"/>
                <a:gd name="connsiteX6" fmla="*/ 292590 w 1309256"/>
                <a:gd name="connsiteY6" fmla="*/ 1030432 h 1261627"/>
                <a:gd name="connsiteX7" fmla="*/ 0 w 1309256"/>
                <a:gd name="connsiteY7" fmla="*/ 1030432 h 126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9256" h="1261627">
                  <a:moveTo>
                    <a:pt x="0" y="0"/>
                  </a:moveTo>
                  <a:lnTo>
                    <a:pt x="1309256" y="0"/>
                  </a:lnTo>
                  <a:lnTo>
                    <a:pt x="1309256" y="1030432"/>
                  </a:lnTo>
                  <a:lnTo>
                    <a:pt x="987226" y="1030432"/>
                  </a:lnTo>
                  <a:lnTo>
                    <a:pt x="1149062" y="1261627"/>
                  </a:lnTo>
                  <a:lnTo>
                    <a:pt x="130754" y="1261627"/>
                  </a:lnTo>
                  <a:lnTo>
                    <a:pt x="292590" y="1030432"/>
                  </a:lnTo>
                  <a:lnTo>
                    <a:pt x="0" y="1030432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92802" y="1891142"/>
              <a:ext cx="1009650" cy="7741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3054927" y="2808524"/>
            <a:ext cx="2182911" cy="0"/>
          </a:xfrm>
          <a:prstGeom prst="line">
            <a:avLst/>
          </a:prstGeom>
          <a:noFill/>
          <a:ln w="101600" cap="rnd">
            <a:solidFill>
              <a:srgbClr val="FF0000"/>
            </a:solidFill>
            <a:prstDash val="sysDot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직선 연결선 18"/>
          <p:cNvCxnSpPr/>
          <p:nvPr/>
        </p:nvCxnSpPr>
        <p:spPr>
          <a:xfrm>
            <a:off x="7128985" y="2808524"/>
            <a:ext cx="2182911" cy="0"/>
          </a:xfrm>
          <a:prstGeom prst="line">
            <a:avLst/>
          </a:prstGeom>
          <a:noFill/>
          <a:ln w="101600" cap="rnd">
            <a:solidFill>
              <a:srgbClr val="FF0000"/>
            </a:solidFill>
            <a:prstDash val="sysDot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타원 2"/>
          <p:cNvSpPr/>
          <p:nvPr/>
        </p:nvSpPr>
        <p:spPr>
          <a:xfrm>
            <a:off x="3054927" y="4208318"/>
            <a:ext cx="665018" cy="665018"/>
          </a:xfrm>
          <a:prstGeom prst="ellipse">
            <a:avLst/>
          </a:pr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3098589" y="4229704"/>
            <a:ext cx="619258" cy="643632"/>
          </a:xfrm>
          <a:custGeom>
            <a:avLst/>
            <a:gdLst>
              <a:gd name="connsiteX0" fmla="*/ 400893 w 619258"/>
              <a:gd name="connsiteY0" fmla="*/ 0 h 643632"/>
              <a:gd name="connsiteX1" fmla="*/ 416177 w 619258"/>
              <a:gd name="connsiteY1" fmla="*/ 4744 h 643632"/>
              <a:gd name="connsiteX2" fmla="*/ 619258 w 619258"/>
              <a:gd name="connsiteY2" fmla="*/ 311123 h 643632"/>
              <a:gd name="connsiteX3" fmla="*/ 286749 w 619258"/>
              <a:gd name="connsiteY3" fmla="*/ 643632 h 643632"/>
              <a:gd name="connsiteX4" fmla="*/ 11027 w 619258"/>
              <a:gd name="connsiteY4" fmla="*/ 497032 h 643632"/>
              <a:gd name="connsiteX5" fmla="*/ 0 w 619258"/>
              <a:gd name="connsiteY5" fmla="*/ 476716 h 643632"/>
              <a:gd name="connsiteX6" fmla="*/ 47132 w 619258"/>
              <a:gd name="connsiteY6" fmla="*/ 491347 h 643632"/>
              <a:gd name="connsiteX7" fmla="*/ 114144 w 619258"/>
              <a:gd name="connsiteY7" fmla="*/ 498102 h 643632"/>
              <a:gd name="connsiteX8" fmla="*/ 446653 w 619258"/>
              <a:gd name="connsiteY8" fmla="*/ 165593 h 643632"/>
              <a:gd name="connsiteX9" fmla="*/ 420523 w 619258"/>
              <a:gd name="connsiteY9" fmla="*/ 36166 h 6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9258" h="643632">
                <a:moveTo>
                  <a:pt x="400893" y="0"/>
                </a:moveTo>
                <a:lnTo>
                  <a:pt x="416177" y="4744"/>
                </a:lnTo>
                <a:cubicBezTo>
                  <a:pt x="535519" y="55222"/>
                  <a:pt x="619258" y="173393"/>
                  <a:pt x="619258" y="311123"/>
                </a:cubicBezTo>
                <a:cubicBezTo>
                  <a:pt x="619258" y="494763"/>
                  <a:pt x="470389" y="643632"/>
                  <a:pt x="286749" y="643632"/>
                </a:cubicBezTo>
                <a:cubicBezTo>
                  <a:pt x="171974" y="643632"/>
                  <a:pt x="70782" y="585480"/>
                  <a:pt x="11027" y="497032"/>
                </a:cubicBezTo>
                <a:lnTo>
                  <a:pt x="0" y="476716"/>
                </a:lnTo>
                <a:lnTo>
                  <a:pt x="47132" y="491347"/>
                </a:lnTo>
                <a:cubicBezTo>
                  <a:pt x="68778" y="495776"/>
                  <a:pt x="91189" y="498102"/>
                  <a:pt x="114144" y="498102"/>
                </a:cubicBezTo>
                <a:cubicBezTo>
                  <a:pt x="297784" y="498102"/>
                  <a:pt x="446653" y="349233"/>
                  <a:pt x="446653" y="165593"/>
                </a:cubicBezTo>
                <a:cubicBezTo>
                  <a:pt x="446653" y="119683"/>
                  <a:pt x="437349" y="75946"/>
                  <a:pt x="420523" y="36166"/>
                </a:cubicBezTo>
                <a:close/>
              </a:path>
            </a:pathLst>
          </a:custGeom>
          <a:solidFill>
            <a:srgbClr val="EA43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포인트가 5개인 별 3"/>
          <p:cNvSpPr/>
          <p:nvPr/>
        </p:nvSpPr>
        <p:spPr>
          <a:xfrm>
            <a:off x="2109353" y="4447309"/>
            <a:ext cx="311727" cy="31172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포인트가 5개인 별 23"/>
          <p:cNvSpPr/>
          <p:nvPr/>
        </p:nvSpPr>
        <p:spPr>
          <a:xfrm>
            <a:off x="2957947" y="3820385"/>
            <a:ext cx="311727" cy="31172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1125106" y="4213029"/>
            <a:ext cx="311727" cy="31172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포인트가 5개인 별 25"/>
          <p:cNvSpPr/>
          <p:nvPr/>
        </p:nvSpPr>
        <p:spPr>
          <a:xfrm>
            <a:off x="3387436" y="3051524"/>
            <a:ext cx="311727" cy="31172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포인트가 5개인 별 26"/>
          <p:cNvSpPr/>
          <p:nvPr/>
        </p:nvSpPr>
        <p:spPr>
          <a:xfrm>
            <a:off x="675407" y="2496797"/>
            <a:ext cx="311727" cy="31172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9175" y="3595058"/>
            <a:ext cx="665018" cy="6650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582837" y="3616444"/>
            <a:ext cx="619258" cy="643632"/>
          </a:xfrm>
          <a:custGeom>
            <a:avLst/>
            <a:gdLst>
              <a:gd name="connsiteX0" fmla="*/ 400893 w 619258"/>
              <a:gd name="connsiteY0" fmla="*/ 0 h 643632"/>
              <a:gd name="connsiteX1" fmla="*/ 416177 w 619258"/>
              <a:gd name="connsiteY1" fmla="*/ 4744 h 643632"/>
              <a:gd name="connsiteX2" fmla="*/ 619258 w 619258"/>
              <a:gd name="connsiteY2" fmla="*/ 311123 h 643632"/>
              <a:gd name="connsiteX3" fmla="*/ 286749 w 619258"/>
              <a:gd name="connsiteY3" fmla="*/ 643632 h 643632"/>
              <a:gd name="connsiteX4" fmla="*/ 11027 w 619258"/>
              <a:gd name="connsiteY4" fmla="*/ 497032 h 643632"/>
              <a:gd name="connsiteX5" fmla="*/ 0 w 619258"/>
              <a:gd name="connsiteY5" fmla="*/ 476716 h 643632"/>
              <a:gd name="connsiteX6" fmla="*/ 47132 w 619258"/>
              <a:gd name="connsiteY6" fmla="*/ 491347 h 643632"/>
              <a:gd name="connsiteX7" fmla="*/ 114144 w 619258"/>
              <a:gd name="connsiteY7" fmla="*/ 498102 h 643632"/>
              <a:gd name="connsiteX8" fmla="*/ 446653 w 619258"/>
              <a:gd name="connsiteY8" fmla="*/ 165593 h 643632"/>
              <a:gd name="connsiteX9" fmla="*/ 420523 w 619258"/>
              <a:gd name="connsiteY9" fmla="*/ 36166 h 6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9258" h="643632">
                <a:moveTo>
                  <a:pt x="400893" y="0"/>
                </a:moveTo>
                <a:lnTo>
                  <a:pt x="416177" y="4744"/>
                </a:lnTo>
                <a:cubicBezTo>
                  <a:pt x="535519" y="55222"/>
                  <a:pt x="619258" y="173393"/>
                  <a:pt x="619258" y="311123"/>
                </a:cubicBezTo>
                <a:cubicBezTo>
                  <a:pt x="619258" y="494763"/>
                  <a:pt x="470389" y="643632"/>
                  <a:pt x="286749" y="643632"/>
                </a:cubicBezTo>
                <a:cubicBezTo>
                  <a:pt x="171974" y="643632"/>
                  <a:pt x="70782" y="585480"/>
                  <a:pt x="11027" y="497032"/>
                </a:cubicBezTo>
                <a:lnTo>
                  <a:pt x="0" y="476716"/>
                </a:lnTo>
                <a:lnTo>
                  <a:pt x="47132" y="491347"/>
                </a:lnTo>
                <a:cubicBezTo>
                  <a:pt x="68778" y="495776"/>
                  <a:pt x="91189" y="498102"/>
                  <a:pt x="114144" y="498102"/>
                </a:cubicBezTo>
                <a:cubicBezTo>
                  <a:pt x="297784" y="498102"/>
                  <a:pt x="446653" y="349233"/>
                  <a:pt x="446653" y="165593"/>
                </a:cubicBezTo>
                <a:cubicBezTo>
                  <a:pt x="446653" y="119683"/>
                  <a:pt x="437349" y="75946"/>
                  <a:pt x="420523" y="36166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포인트가 5개인 별 29"/>
          <p:cNvSpPr/>
          <p:nvPr/>
        </p:nvSpPr>
        <p:spPr>
          <a:xfrm>
            <a:off x="3367803" y="2103530"/>
            <a:ext cx="311727" cy="31172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포인트가 5개인 별 30"/>
          <p:cNvSpPr/>
          <p:nvPr/>
        </p:nvSpPr>
        <p:spPr>
          <a:xfrm>
            <a:off x="1883734" y="1734808"/>
            <a:ext cx="311727" cy="31172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2981557" y="4298231"/>
            <a:ext cx="918213" cy="529393"/>
          </a:xfrm>
          <a:custGeom>
            <a:avLst/>
            <a:gdLst>
              <a:gd name="connsiteX0" fmla="*/ 83762 w 918213"/>
              <a:gd name="connsiteY0" fmla="*/ 284160 h 529393"/>
              <a:gd name="connsiteX1" fmla="*/ 31807 w 918213"/>
              <a:gd name="connsiteY1" fmla="*/ 512760 h 529393"/>
              <a:gd name="connsiteX2" fmla="*/ 509789 w 918213"/>
              <a:gd name="connsiteY2" fmla="*/ 460806 h 529393"/>
              <a:gd name="connsiteX3" fmla="*/ 915034 w 918213"/>
              <a:gd name="connsiteY3" fmla="*/ 55560 h 529393"/>
              <a:gd name="connsiteX4" fmla="*/ 665652 w 918213"/>
              <a:gd name="connsiteY4" fmla="*/ 13997 h 52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213" h="529393">
                <a:moveTo>
                  <a:pt x="83762" y="284160"/>
                </a:moveTo>
                <a:cubicBezTo>
                  <a:pt x="22282" y="383739"/>
                  <a:pt x="-39198" y="483319"/>
                  <a:pt x="31807" y="512760"/>
                </a:cubicBezTo>
                <a:cubicBezTo>
                  <a:pt x="102812" y="542201"/>
                  <a:pt x="362585" y="537006"/>
                  <a:pt x="509789" y="460806"/>
                </a:cubicBezTo>
                <a:cubicBezTo>
                  <a:pt x="656993" y="384606"/>
                  <a:pt x="889057" y="130028"/>
                  <a:pt x="915034" y="55560"/>
                </a:cubicBezTo>
                <a:cubicBezTo>
                  <a:pt x="941011" y="-18908"/>
                  <a:pt x="803331" y="-2456"/>
                  <a:pt x="665652" y="13997"/>
                </a:cubicBezTo>
              </a:path>
            </a:pathLst>
          </a:custGeom>
          <a:noFill/>
          <a:ln w="38100" cap="flat">
            <a:solidFill>
              <a:schemeClr val="accent5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849607" y="3791801"/>
            <a:ext cx="386591" cy="10543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5192565" y="4083629"/>
            <a:ext cx="221097" cy="249986"/>
          </a:xfrm>
          <a:custGeom>
            <a:avLst/>
            <a:gdLst>
              <a:gd name="connsiteX0" fmla="*/ 0 w 467591"/>
              <a:gd name="connsiteY0" fmla="*/ 301337 h 301337"/>
              <a:gd name="connsiteX1" fmla="*/ 457200 w 467591"/>
              <a:gd name="connsiteY1" fmla="*/ 301337 h 301337"/>
              <a:gd name="connsiteX2" fmla="*/ 467591 w 467591"/>
              <a:gd name="connsiteY2" fmla="*/ 0 h 30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591" h="301337">
                <a:moveTo>
                  <a:pt x="0" y="301337"/>
                </a:moveTo>
                <a:lnTo>
                  <a:pt x="457200" y="301337"/>
                </a:lnTo>
                <a:lnTo>
                  <a:pt x="467591" y="0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28600" cap="rnd">
            <a:solidFill>
              <a:schemeClr val="accent3"/>
            </a:solidFill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1" name="자유형 40"/>
          <p:cNvSpPr/>
          <p:nvPr/>
        </p:nvSpPr>
        <p:spPr>
          <a:xfrm flipH="1">
            <a:off x="4692158" y="4215247"/>
            <a:ext cx="154040" cy="264560"/>
          </a:xfrm>
          <a:custGeom>
            <a:avLst/>
            <a:gdLst>
              <a:gd name="connsiteX0" fmla="*/ 0 w 467591"/>
              <a:gd name="connsiteY0" fmla="*/ 301337 h 301337"/>
              <a:gd name="connsiteX1" fmla="*/ 457200 w 467591"/>
              <a:gd name="connsiteY1" fmla="*/ 301337 h 301337"/>
              <a:gd name="connsiteX2" fmla="*/ 467591 w 467591"/>
              <a:gd name="connsiteY2" fmla="*/ 0 h 30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591" h="301337">
                <a:moveTo>
                  <a:pt x="0" y="301337"/>
                </a:moveTo>
                <a:lnTo>
                  <a:pt x="457200" y="301337"/>
                </a:lnTo>
                <a:lnTo>
                  <a:pt x="467591" y="0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28600" cap="rnd">
            <a:solidFill>
              <a:schemeClr val="accent3"/>
            </a:solidFill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991978" y="2496797"/>
            <a:ext cx="581891" cy="7867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165160" y="2399813"/>
            <a:ext cx="246531" cy="159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068791" y="2944326"/>
            <a:ext cx="426028" cy="276382"/>
          </a:xfrm>
          <a:prstGeom prst="rect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694880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4684999" y="2070545"/>
            <a:ext cx="3449782" cy="34497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4683359" y="3373582"/>
            <a:ext cx="3449782" cy="2153683"/>
          </a:xfrm>
          <a:custGeom>
            <a:avLst/>
            <a:gdLst>
              <a:gd name="connsiteX0" fmla="*/ 1763985 w 3449782"/>
              <a:gd name="connsiteY0" fmla="*/ 0 h 2153683"/>
              <a:gd name="connsiteX1" fmla="*/ 3389404 w 3449782"/>
              <a:gd name="connsiteY1" fmla="*/ 331740 h 2153683"/>
              <a:gd name="connsiteX2" fmla="*/ 3449782 w 3449782"/>
              <a:gd name="connsiteY2" fmla="*/ 361907 h 2153683"/>
              <a:gd name="connsiteX3" fmla="*/ 3449782 w 3449782"/>
              <a:gd name="connsiteY3" fmla="*/ 1578708 h 2153683"/>
              <a:gd name="connsiteX4" fmla="*/ 2874807 w 3449782"/>
              <a:gd name="connsiteY4" fmla="*/ 2153683 h 2153683"/>
              <a:gd name="connsiteX5" fmla="*/ 574975 w 3449782"/>
              <a:gd name="connsiteY5" fmla="*/ 2153683 h 2153683"/>
              <a:gd name="connsiteX6" fmla="*/ 0 w 3449782"/>
              <a:gd name="connsiteY6" fmla="*/ 1578708 h 2153683"/>
              <a:gd name="connsiteX7" fmla="*/ 0 w 3449782"/>
              <a:gd name="connsiteY7" fmla="*/ 400973 h 2153683"/>
              <a:gd name="connsiteX8" fmla="*/ 138567 w 3449782"/>
              <a:gd name="connsiteY8" fmla="*/ 331740 h 2153683"/>
              <a:gd name="connsiteX9" fmla="*/ 1763985 w 3449782"/>
              <a:gd name="connsiteY9" fmla="*/ 0 h 215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49782" h="2153683">
                <a:moveTo>
                  <a:pt x="1763985" y="0"/>
                </a:moveTo>
                <a:cubicBezTo>
                  <a:pt x="2366077" y="0"/>
                  <a:pt x="2925418" y="122297"/>
                  <a:pt x="3389404" y="331740"/>
                </a:cubicBezTo>
                <a:lnTo>
                  <a:pt x="3449782" y="361907"/>
                </a:lnTo>
                <a:lnTo>
                  <a:pt x="3449782" y="1578708"/>
                </a:lnTo>
                <a:cubicBezTo>
                  <a:pt x="3449782" y="1896258"/>
                  <a:pt x="3192357" y="2153683"/>
                  <a:pt x="2874807" y="2153683"/>
                </a:cubicBezTo>
                <a:lnTo>
                  <a:pt x="574975" y="2153683"/>
                </a:lnTo>
                <a:cubicBezTo>
                  <a:pt x="257425" y="2153683"/>
                  <a:pt x="0" y="1896258"/>
                  <a:pt x="0" y="1578708"/>
                </a:cubicBezTo>
                <a:lnTo>
                  <a:pt x="0" y="400973"/>
                </a:lnTo>
                <a:lnTo>
                  <a:pt x="138567" y="331740"/>
                </a:lnTo>
                <a:cubicBezTo>
                  <a:pt x="602552" y="122297"/>
                  <a:pt x="1161894" y="0"/>
                  <a:pt x="1763985" y="0"/>
                </a:cubicBezTo>
                <a:close/>
              </a:path>
            </a:pathLst>
          </a:cu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73100" y="2108346"/>
            <a:ext cx="3460173" cy="3460173"/>
          </a:xfrm>
          <a:prstGeom prst="roundRect">
            <a:avLst/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Concept of DTN</a:t>
            </a:r>
            <a:endParaRPr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idx="1"/>
          </p:nvPr>
        </p:nvSpPr>
        <p:spPr>
          <a:xfrm>
            <a:off x="792387" y="6057952"/>
            <a:ext cx="11193318" cy="2047707"/>
          </a:xfrm>
        </p:spPr>
        <p:txBody>
          <a:bodyPr/>
          <a:lstStyle/>
          <a:p>
            <a:r>
              <a:rPr lang="en-US" altLang="ko-KR" dirty="0" smtClean="0"/>
              <a:t>DTN(Delay- and Disruption-Tolerant Network)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이렇게 </a:t>
            </a:r>
            <a:r>
              <a:rPr lang="ko-KR" altLang="en-US" dirty="0" smtClean="0">
                <a:solidFill>
                  <a:srgbClr val="0000FF"/>
                </a:solidFill>
              </a:rPr>
              <a:t>인터넷 통신이 어려운 환경에서 인터넷의 대안으로 제시되는 통신 프로토콜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pSp>
        <p:nvGrpSpPr>
          <p:cNvPr id="5" name="그룹 4"/>
          <p:cNvGrpSpPr/>
          <p:nvPr/>
        </p:nvGrpSpPr>
        <p:grpSpPr>
          <a:xfrm>
            <a:off x="1373330" y="2462407"/>
            <a:ext cx="1891147" cy="1822350"/>
            <a:chOff x="1142999" y="1762988"/>
            <a:chExt cx="1309256" cy="1261627"/>
          </a:xfrm>
        </p:grpSpPr>
        <p:sp>
          <p:nvSpPr>
            <p:cNvPr id="9" name="자유형 8"/>
            <p:cNvSpPr/>
            <p:nvPr/>
          </p:nvSpPr>
          <p:spPr>
            <a:xfrm>
              <a:off x="1142999" y="1762988"/>
              <a:ext cx="1309256" cy="1261627"/>
            </a:xfrm>
            <a:custGeom>
              <a:avLst/>
              <a:gdLst>
                <a:gd name="connsiteX0" fmla="*/ 0 w 1309256"/>
                <a:gd name="connsiteY0" fmla="*/ 0 h 1261627"/>
                <a:gd name="connsiteX1" fmla="*/ 1309256 w 1309256"/>
                <a:gd name="connsiteY1" fmla="*/ 0 h 1261627"/>
                <a:gd name="connsiteX2" fmla="*/ 1309256 w 1309256"/>
                <a:gd name="connsiteY2" fmla="*/ 1030432 h 1261627"/>
                <a:gd name="connsiteX3" fmla="*/ 987226 w 1309256"/>
                <a:gd name="connsiteY3" fmla="*/ 1030432 h 1261627"/>
                <a:gd name="connsiteX4" fmla="*/ 1149062 w 1309256"/>
                <a:gd name="connsiteY4" fmla="*/ 1261627 h 1261627"/>
                <a:gd name="connsiteX5" fmla="*/ 130754 w 1309256"/>
                <a:gd name="connsiteY5" fmla="*/ 1261627 h 1261627"/>
                <a:gd name="connsiteX6" fmla="*/ 292590 w 1309256"/>
                <a:gd name="connsiteY6" fmla="*/ 1030432 h 1261627"/>
                <a:gd name="connsiteX7" fmla="*/ 0 w 1309256"/>
                <a:gd name="connsiteY7" fmla="*/ 1030432 h 126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9256" h="1261627">
                  <a:moveTo>
                    <a:pt x="0" y="0"/>
                  </a:moveTo>
                  <a:lnTo>
                    <a:pt x="1309256" y="0"/>
                  </a:lnTo>
                  <a:lnTo>
                    <a:pt x="1309256" y="1030432"/>
                  </a:lnTo>
                  <a:lnTo>
                    <a:pt x="987226" y="1030432"/>
                  </a:lnTo>
                  <a:lnTo>
                    <a:pt x="1149062" y="1261627"/>
                  </a:lnTo>
                  <a:lnTo>
                    <a:pt x="130754" y="1261627"/>
                  </a:lnTo>
                  <a:lnTo>
                    <a:pt x="292590" y="1030432"/>
                  </a:lnTo>
                  <a:lnTo>
                    <a:pt x="0" y="1030432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92802" y="1891142"/>
              <a:ext cx="1009650" cy="7741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447388" y="2462407"/>
            <a:ext cx="1891147" cy="1822350"/>
            <a:chOff x="1142999" y="1762988"/>
            <a:chExt cx="1309256" cy="1261627"/>
          </a:xfrm>
        </p:grpSpPr>
        <p:sp>
          <p:nvSpPr>
            <p:cNvPr id="12" name="자유형 11"/>
            <p:cNvSpPr/>
            <p:nvPr/>
          </p:nvSpPr>
          <p:spPr>
            <a:xfrm>
              <a:off x="1142999" y="1762988"/>
              <a:ext cx="1309256" cy="1261627"/>
            </a:xfrm>
            <a:custGeom>
              <a:avLst/>
              <a:gdLst>
                <a:gd name="connsiteX0" fmla="*/ 0 w 1309256"/>
                <a:gd name="connsiteY0" fmla="*/ 0 h 1261627"/>
                <a:gd name="connsiteX1" fmla="*/ 1309256 w 1309256"/>
                <a:gd name="connsiteY1" fmla="*/ 0 h 1261627"/>
                <a:gd name="connsiteX2" fmla="*/ 1309256 w 1309256"/>
                <a:gd name="connsiteY2" fmla="*/ 1030432 h 1261627"/>
                <a:gd name="connsiteX3" fmla="*/ 987226 w 1309256"/>
                <a:gd name="connsiteY3" fmla="*/ 1030432 h 1261627"/>
                <a:gd name="connsiteX4" fmla="*/ 1149062 w 1309256"/>
                <a:gd name="connsiteY4" fmla="*/ 1261627 h 1261627"/>
                <a:gd name="connsiteX5" fmla="*/ 130754 w 1309256"/>
                <a:gd name="connsiteY5" fmla="*/ 1261627 h 1261627"/>
                <a:gd name="connsiteX6" fmla="*/ 292590 w 1309256"/>
                <a:gd name="connsiteY6" fmla="*/ 1030432 h 1261627"/>
                <a:gd name="connsiteX7" fmla="*/ 0 w 1309256"/>
                <a:gd name="connsiteY7" fmla="*/ 1030432 h 126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9256" h="1261627">
                  <a:moveTo>
                    <a:pt x="0" y="0"/>
                  </a:moveTo>
                  <a:lnTo>
                    <a:pt x="1309256" y="0"/>
                  </a:lnTo>
                  <a:lnTo>
                    <a:pt x="1309256" y="1030432"/>
                  </a:lnTo>
                  <a:lnTo>
                    <a:pt x="987226" y="1030432"/>
                  </a:lnTo>
                  <a:lnTo>
                    <a:pt x="1149062" y="1261627"/>
                  </a:lnTo>
                  <a:lnTo>
                    <a:pt x="130754" y="1261627"/>
                  </a:lnTo>
                  <a:lnTo>
                    <a:pt x="292590" y="1030432"/>
                  </a:lnTo>
                  <a:lnTo>
                    <a:pt x="0" y="1030432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92802" y="1891142"/>
              <a:ext cx="1009650" cy="7741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521446" y="2462407"/>
            <a:ext cx="1891147" cy="1822350"/>
            <a:chOff x="1142999" y="1762988"/>
            <a:chExt cx="1309256" cy="1261627"/>
          </a:xfrm>
        </p:grpSpPr>
        <p:sp>
          <p:nvSpPr>
            <p:cNvPr id="15" name="자유형 14"/>
            <p:cNvSpPr/>
            <p:nvPr/>
          </p:nvSpPr>
          <p:spPr>
            <a:xfrm>
              <a:off x="1142999" y="1762988"/>
              <a:ext cx="1309256" cy="1261627"/>
            </a:xfrm>
            <a:custGeom>
              <a:avLst/>
              <a:gdLst>
                <a:gd name="connsiteX0" fmla="*/ 0 w 1309256"/>
                <a:gd name="connsiteY0" fmla="*/ 0 h 1261627"/>
                <a:gd name="connsiteX1" fmla="*/ 1309256 w 1309256"/>
                <a:gd name="connsiteY1" fmla="*/ 0 h 1261627"/>
                <a:gd name="connsiteX2" fmla="*/ 1309256 w 1309256"/>
                <a:gd name="connsiteY2" fmla="*/ 1030432 h 1261627"/>
                <a:gd name="connsiteX3" fmla="*/ 987226 w 1309256"/>
                <a:gd name="connsiteY3" fmla="*/ 1030432 h 1261627"/>
                <a:gd name="connsiteX4" fmla="*/ 1149062 w 1309256"/>
                <a:gd name="connsiteY4" fmla="*/ 1261627 h 1261627"/>
                <a:gd name="connsiteX5" fmla="*/ 130754 w 1309256"/>
                <a:gd name="connsiteY5" fmla="*/ 1261627 h 1261627"/>
                <a:gd name="connsiteX6" fmla="*/ 292590 w 1309256"/>
                <a:gd name="connsiteY6" fmla="*/ 1030432 h 1261627"/>
                <a:gd name="connsiteX7" fmla="*/ 0 w 1309256"/>
                <a:gd name="connsiteY7" fmla="*/ 1030432 h 126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9256" h="1261627">
                  <a:moveTo>
                    <a:pt x="0" y="0"/>
                  </a:moveTo>
                  <a:lnTo>
                    <a:pt x="1309256" y="0"/>
                  </a:lnTo>
                  <a:lnTo>
                    <a:pt x="1309256" y="1030432"/>
                  </a:lnTo>
                  <a:lnTo>
                    <a:pt x="987226" y="1030432"/>
                  </a:lnTo>
                  <a:lnTo>
                    <a:pt x="1149062" y="1261627"/>
                  </a:lnTo>
                  <a:lnTo>
                    <a:pt x="130754" y="1261627"/>
                  </a:lnTo>
                  <a:lnTo>
                    <a:pt x="292590" y="1030432"/>
                  </a:lnTo>
                  <a:lnTo>
                    <a:pt x="0" y="1030432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92802" y="1891142"/>
              <a:ext cx="1009650" cy="7741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3264477" y="3206607"/>
            <a:ext cx="2182911" cy="0"/>
          </a:xfrm>
          <a:prstGeom prst="line">
            <a:avLst/>
          </a:prstGeom>
          <a:noFill/>
          <a:ln w="101600" cap="rnd">
            <a:gradFill>
              <a:gsLst>
                <a:gs pos="0">
                  <a:srgbClr val="FF0000"/>
                </a:gs>
                <a:gs pos="20000">
                  <a:srgbClr val="0000FF"/>
                </a:gs>
                <a:gs pos="100000">
                  <a:srgbClr val="0000FF"/>
                </a:gs>
                <a:gs pos="80000">
                  <a:srgbClr val="FF0000"/>
                </a:gs>
                <a:gs pos="60000">
                  <a:srgbClr val="0000FF"/>
                </a:gs>
                <a:gs pos="40000">
                  <a:srgbClr val="FF0000"/>
                </a:gs>
              </a:gsLst>
              <a:lin ang="0" scaled="0"/>
            </a:gradFill>
            <a:prstDash val="sysDot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직선 연결선 18"/>
          <p:cNvCxnSpPr/>
          <p:nvPr/>
        </p:nvCxnSpPr>
        <p:spPr>
          <a:xfrm>
            <a:off x="7338535" y="3206607"/>
            <a:ext cx="2182911" cy="0"/>
          </a:xfrm>
          <a:prstGeom prst="line">
            <a:avLst/>
          </a:prstGeom>
          <a:noFill/>
          <a:ln w="101600" cap="rnd">
            <a:gradFill>
              <a:gsLst>
                <a:gs pos="0">
                  <a:srgbClr val="FF0000"/>
                </a:gs>
                <a:gs pos="20000">
                  <a:srgbClr val="0000FF"/>
                </a:gs>
                <a:gs pos="100000">
                  <a:srgbClr val="0000FF"/>
                </a:gs>
                <a:gs pos="80000">
                  <a:srgbClr val="FF0000"/>
                </a:gs>
                <a:gs pos="60000">
                  <a:srgbClr val="0000FF"/>
                </a:gs>
                <a:gs pos="40000">
                  <a:srgbClr val="FF0000"/>
                </a:gs>
              </a:gsLst>
              <a:lin ang="0" scaled="0"/>
            </a:gradFill>
            <a:prstDash val="sysDot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타원 2"/>
          <p:cNvSpPr/>
          <p:nvPr/>
        </p:nvSpPr>
        <p:spPr>
          <a:xfrm>
            <a:off x="3264477" y="4606401"/>
            <a:ext cx="665018" cy="665018"/>
          </a:xfrm>
          <a:prstGeom prst="ellipse">
            <a:avLst/>
          </a:pr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3308139" y="4627787"/>
            <a:ext cx="619258" cy="643632"/>
          </a:xfrm>
          <a:custGeom>
            <a:avLst/>
            <a:gdLst>
              <a:gd name="connsiteX0" fmla="*/ 400893 w 619258"/>
              <a:gd name="connsiteY0" fmla="*/ 0 h 643632"/>
              <a:gd name="connsiteX1" fmla="*/ 416177 w 619258"/>
              <a:gd name="connsiteY1" fmla="*/ 4744 h 643632"/>
              <a:gd name="connsiteX2" fmla="*/ 619258 w 619258"/>
              <a:gd name="connsiteY2" fmla="*/ 311123 h 643632"/>
              <a:gd name="connsiteX3" fmla="*/ 286749 w 619258"/>
              <a:gd name="connsiteY3" fmla="*/ 643632 h 643632"/>
              <a:gd name="connsiteX4" fmla="*/ 11027 w 619258"/>
              <a:gd name="connsiteY4" fmla="*/ 497032 h 643632"/>
              <a:gd name="connsiteX5" fmla="*/ 0 w 619258"/>
              <a:gd name="connsiteY5" fmla="*/ 476716 h 643632"/>
              <a:gd name="connsiteX6" fmla="*/ 47132 w 619258"/>
              <a:gd name="connsiteY6" fmla="*/ 491347 h 643632"/>
              <a:gd name="connsiteX7" fmla="*/ 114144 w 619258"/>
              <a:gd name="connsiteY7" fmla="*/ 498102 h 643632"/>
              <a:gd name="connsiteX8" fmla="*/ 446653 w 619258"/>
              <a:gd name="connsiteY8" fmla="*/ 165593 h 643632"/>
              <a:gd name="connsiteX9" fmla="*/ 420523 w 619258"/>
              <a:gd name="connsiteY9" fmla="*/ 36166 h 6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9258" h="643632">
                <a:moveTo>
                  <a:pt x="400893" y="0"/>
                </a:moveTo>
                <a:lnTo>
                  <a:pt x="416177" y="4744"/>
                </a:lnTo>
                <a:cubicBezTo>
                  <a:pt x="535519" y="55222"/>
                  <a:pt x="619258" y="173393"/>
                  <a:pt x="619258" y="311123"/>
                </a:cubicBezTo>
                <a:cubicBezTo>
                  <a:pt x="619258" y="494763"/>
                  <a:pt x="470389" y="643632"/>
                  <a:pt x="286749" y="643632"/>
                </a:cubicBezTo>
                <a:cubicBezTo>
                  <a:pt x="171974" y="643632"/>
                  <a:pt x="70782" y="585480"/>
                  <a:pt x="11027" y="497032"/>
                </a:cubicBezTo>
                <a:lnTo>
                  <a:pt x="0" y="476716"/>
                </a:lnTo>
                <a:lnTo>
                  <a:pt x="47132" y="491347"/>
                </a:lnTo>
                <a:cubicBezTo>
                  <a:pt x="68778" y="495776"/>
                  <a:pt x="91189" y="498102"/>
                  <a:pt x="114144" y="498102"/>
                </a:cubicBezTo>
                <a:cubicBezTo>
                  <a:pt x="297784" y="498102"/>
                  <a:pt x="446653" y="349233"/>
                  <a:pt x="446653" y="165593"/>
                </a:cubicBezTo>
                <a:cubicBezTo>
                  <a:pt x="446653" y="119683"/>
                  <a:pt x="437349" y="75946"/>
                  <a:pt x="420523" y="36166"/>
                </a:cubicBezTo>
                <a:close/>
              </a:path>
            </a:pathLst>
          </a:custGeom>
          <a:solidFill>
            <a:srgbClr val="EA43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포인트가 5개인 별 3"/>
          <p:cNvSpPr/>
          <p:nvPr/>
        </p:nvSpPr>
        <p:spPr>
          <a:xfrm>
            <a:off x="2318903" y="4845392"/>
            <a:ext cx="311727" cy="31172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포인트가 5개인 별 23"/>
          <p:cNvSpPr/>
          <p:nvPr/>
        </p:nvSpPr>
        <p:spPr>
          <a:xfrm>
            <a:off x="3167497" y="4218468"/>
            <a:ext cx="311727" cy="31172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1334656" y="4611112"/>
            <a:ext cx="311727" cy="31172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포인트가 5개인 별 25"/>
          <p:cNvSpPr/>
          <p:nvPr/>
        </p:nvSpPr>
        <p:spPr>
          <a:xfrm>
            <a:off x="3596986" y="3449607"/>
            <a:ext cx="311727" cy="31172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포인트가 5개인 별 26"/>
          <p:cNvSpPr/>
          <p:nvPr/>
        </p:nvSpPr>
        <p:spPr>
          <a:xfrm>
            <a:off x="884957" y="2894880"/>
            <a:ext cx="311727" cy="31172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48725" y="3993141"/>
            <a:ext cx="665018" cy="6650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792387" y="4014527"/>
            <a:ext cx="619258" cy="643632"/>
          </a:xfrm>
          <a:custGeom>
            <a:avLst/>
            <a:gdLst>
              <a:gd name="connsiteX0" fmla="*/ 400893 w 619258"/>
              <a:gd name="connsiteY0" fmla="*/ 0 h 643632"/>
              <a:gd name="connsiteX1" fmla="*/ 416177 w 619258"/>
              <a:gd name="connsiteY1" fmla="*/ 4744 h 643632"/>
              <a:gd name="connsiteX2" fmla="*/ 619258 w 619258"/>
              <a:gd name="connsiteY2" fmla="*/ 311123 h 643632"/>
              <a:gd name="connsiteX3" fmla="*/ 286749 w 619258"/>
              <a:gd name="connsiteY3" fmla="*/ 643632 h 643632"/>
              <a:gd name="connsiteX4" fmla="*/ 11027 w 619258"/>
              <a:gd name="connsiteY4" fmla="*/ 497032 h 643632"/>
              <a:gd name="connsiteX5" fmla="*/ 0 w 619258"/>
              <a:gd name="connsiteY5" fmla="*/ 476716 h 643632"/>
              <a:gd name="connsiteX6" fmla="*/ 47132 w 619258"/>
              <a:gd name="connsiteY6" fmla="*/ 491347 h 643632"/>
              <a:gd name="connsiteX7" fmla="*/ 114144 w 619258"/>
              <a:gd name="connsiteY7" fmla="*/ 498102 h 643632"/>
              <a:gd name="connsiteX8" fmla="*/ 446653 w 619258"/>
              <a:gd name="connsiteY8" fmla="*/ 165593 h 643632"/>
              <a:gd name="connsiteX9" fmla="*/ 420523 w 619258"/>
              <a:gd name="connsiteY9" fmla="*/ 36166 h 6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9258" h="643632">
                <a:moveTo>
                  <a:pt x="400893" y="0"/>
                </a:moveTo>
                <a:lnTo>
                  <a:pt x="416177" y="4744"/>
                </a:lnTo>
                <a:cubicBezTo>
                  <a:pt x="535519" y="55222"/>
                  <a:pt x="619258" y="173393"/>
                  <a:pt x="619258" y="311123"/>
                </a:cubicBezTo>
                <a:cubicBezTo>
                  <a:pt x="619258" y="494763"/>
                  <a:pt x="470389" y="643632"/>
                  <a:pt x="286749" y="643632"/>
                </a:cubicBezTo>
                <a:cubicBezTo>
                  <a:pt x="171974" y="643632"/>
                  <a:pt x="70782" y="585480"/>
                  <a:pt x="11027" y="497032"/>
                </a:cubicBezTo>
                <a:lnTo>
                  <a:pt x="0" y="476716"/>
                </a:lnTo>
                <a:lnTo>
                  <a:pt x="47132" y="491347"/>
                </a:lnTo>
                <a:cubicBezTo>
                  <a:pt x="68778" y="495776"/>
                  <a:pt x="91189" y="498102"/>
                  <a:pt x="114144" y="498102"/>
                </a:cubicBezTo>
                <a:cubicBezTo>
                  <a:pt x="297784" y="498102"/>
                  <a:pt x="446653" y="349233"/>
                  <a:pt x="446653" y="165593"/>
                </a:cubicBezTo>
                <a:cubicBezTo>
                  <a:pt x="446653" y="119683"/>
                  <a:pt x="437349" y="75946"/>
                  <a:pt x="420523" y="36166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포인트가 5개인 별 29"/>
          <p:cNvSpPr/>
          <p:nvPr/>
        </p:nvSpPr>
        <p:spPr>
          <a:xfrm>
            <a:off x="3577353" y="2501613"/>
            <a:ext cx="311727" cy="31172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포인트가 5개인 별 30"/>
          <p:cNvSpPr/>
          <p:nvPr/>
        </p:nvSpPr>
        <p:spPr>
          <a:xfrm>
            <a:off x="2093284" y="2132891"/>
            <a:ext cx="311727" cy="311727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3191107" y="4696314"/>
            <a:ext cx="918213" cy="529393"/>
          </a:xfrm>
          <a:custGeom>
            <a:avLst/>
            <a:gdLst>
              <a:gd name="connsiteX0" fmla="*/ 83762 w 918213"/>
              <a:gd name="connsiteY0" fmla="*/ 284160 h 529393"/>
              <a:gd name="connsiteX1" fmla="*/ 31807 w 918213"/>
              <a:gd name="connsiteY1" fmla="*/ 512760 h 529393"/>
              <a:gd name="connsiteX2" fmla="*/ 509789 w 918213"/>
              <a:gd name="connsiteY2" fmla="*/ 460806 h 529393"/>
              <a:gd name="connsiteX3" fmla="*/ 915034 w 918213"/>
              <a:gd name="connsiteY3" fmla="*/ 55560 h 529393"/>
              <a:gd name="connsiteX4" fmla="*/ 665652 w 918213"/>
              <a:gd name="connsiteY4" fmla="*/ 13997 h 52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213" h="529393">
                <a:moveTo>
                  <a:pt x="83762" y="284160"/>
                </a:moveTo>
                <a:cubicBezTo>
                  <a:pt x="22282" y="383739"/>
                  <a:pt x="-39198" y="483319"/>
                  <a:pt x="31807" y="512760"/>
                </a:cubicBezTo>
                <a:cubicBezTo>
                  <a:pt x="102812" y="542201"/>
                  <a:pt x="362585" y="537006"/>
                  <a:pt x="509789" y="460806"/>
                </a:cubicBezTo>
                <a:cubicBezTo>
                  <a:pt x="656993" y="384606"/>
                  <a:pt x="889057" y="130028"/>
                  <a:pt x="915034" y="55560"/>
                </a:cubicBezTo>
                <a:cubicBezTo>
                  <a:pt x="941011" y="-18908"/>
                  <a:pt x="803331" y="-2456"/>
                  <a:pt x="665652" y="13997"/>
                </a:cubicBezTo>
              </a:path>
            </a:pathLst>
          </a:custGeom>
          <a:noFill/>
          <a:ln w="38100" cap="flat">
            <a:solidFill>
              <a:schemeClr val="accent5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059157" y="4189884"/>
            <a:ext cx="386591" cy="105439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5402115" y="4481712"/>
            <a:ext cx="221097" cy="249986"/>
          </a:xfrm>
          <a:custGeom>
            <a:avLst/>
            <a:gdLst>
              <a:gd name="connsiteX0" fmla="*/ 0 w 467591"/>
              <a:gd name="connsiteY0" fmla="*/ 301337 h 301337"/>
              <a:gd name="connsiteX1" fmla="*/ 457200 w 467591"/>
              <a:gd name="connsiteY1" fmla="*/ 301337 h 301337"/>
              <a:gd name="connsiteX2" fmla="*/ 467591 w 467591"/>
              <a:gd name="connsiteY2" fmla="*/ 0 h 30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591" h="301337">
                <a:moveTo>
                  <a:pt x="0" y="301337"/>
                </a:moveTo>
                <a:lnTo>
                  <a:pt x="457200" y="301337"/>
                </a:lnTo>
                <a:lnTo>
                  <a:pt x="467591" y="0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28600" cap="rnd">
            <a:solidFill>
              <a:schemeClr val="accent3"/>
            </a:solidFill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1" name="자유형 40"/>
          <p:cNvSpPr/>
          <p:nvPr/>
        </p:nvSpPr>
        <p:spPr>
          <a:xfrm flipH="1">
            <a:off x="4901708" y="4613330"/>
            <a:ext cx="154040" cy="264560"/>
          </a:xfrm>
          <a:custGeom>
            <a:avLst/>
            <a:gdLst>
              <a:gd name="connsiteX0" fmla="*/ 0 w 467591"/>
              <a:gd name="connsiteY0" fmla="*/ 301337 h 301337"/>
              <a:gd name="connsiteX1" fmla="*/ 457200 w 467591"/>
              <a:gd name="connsiteY1" fmla="*/ 301337 h 301337"/>
              <a:gd name="connsiteX2" fmla="*/ 467591 w 467591"/>
              <a:gd name="connsiteY2" fmla="*/ 0 h 30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591" h="301337">
                <a:moveTo>
                  <a:pt x="0" y="301337"/>
                </a:moveTo>
                <a:lnTo>
                  <a:pt x="457200" y="301337"/>
                </a:lnTo>
                <a:lnTo>
                  <a:pt x="467591" y="0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28600" cap="rnd">
            <a:solidFill>
              <a:schemeClr val="accent3"/>
            </a:solidFill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201528" y="2894880"/>
            <a:ext cx="581891" cy="7867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374710" y="2797896"/>
            <a:ext cx="246531" cy="1593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278341" y="3342409"/>
            <a:ext cx="426028" cy="276382"/>
          </a:xfrm>
          <a:prstGeom prst="rect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943717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996042" y="3829177"/>
            <a:ext cx="2155886" cy="21558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3995017" y="4643489"/>
            <a:ext cx="2155886" cy="1345910"/>
          </a:xfrm>
          <a:custGeom>
            <a:avLst/>
            <a:gdLst>
              <a:gd name="connsiteX0" fmla="*/ 1763985 w 3449782"/>
              <a:gd name="connsiteY0" fmla="*/ 0 h 2153683"/>
              <a:gd name="connsiteX1" fmla="*/ 3389404 w 3449782"/>
              <a:gd name="connsiteY1" fmla="*/ 331740 h 2153683"/>
              <a:gd name="connsiteX2" fmla="*/ 3449782 w 3449782"/>
              <a:gd name="connsiteY2" fmla="*/ 361907 h 2153683"/>
              <a:gd name="connsiteX3" fmla="*/ 3449782 w 3449782"/>
              <a:gd name="connsiteY3" fmla="*/ 1578708 h 2153683"/>
              <a:gd name="connsiteX4" fmla="*/ 2874807 w 3449782"/>
              <a:gd name="connsiteY4" fmla="*/ 2153683 h 2153683"/>
              <a:gd name="connsiteX5" fmla="*/ 574975 w 3449782"/>
              <a:gd name="connsiteY5" fmla="*/ 2153683 h 2153683"/>
              <a:gd name="connsiteX6" fmla="*/ 0 w 3449782"/>
              <a:gd name="connsiteY6" fmla="*/ 1578708 h 2153683"/>
              <a:gd name="connsiteX7" fmla="*/ 0 w 3449782"/>
              <a:gd name="connsiteY7" fmla="*/ 400973 h 2153683"/>
              <a:gd name="connsiteX8" fmla="*/ 138567 w 3449782"/>
              <a:gd name="connsiteY8" fmla="*/ 331740 h 2153683"/>
              <a:gd name="connsiteX9" fmla="*/ 1763985 w 3449782"/>
              <a:gd name="connsiteY9" fmla="*/ 0 h 215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49782" h="2153683">
                <a:moveTo>
                  <a:pt x="1763985" y="0"/>
                </a:moveTo>
                <a:cubicBezTo>
                  <a:pt x="2366077" y="0"/>
                  <a:pt x="2925418" y="122297"/>
                  <a:pt x="3389404" y="331740"/>
                </a:cubicBezTo>
                <a:lnTo>
                  <a:pt x="3449782" y="361907"/>
                </a:lnTo>
                <a:lnTo>
                  <a:pt x="3449782" y="1578708"/>
                </a:lnTo>
                <a:cubicBezTo>
                  <a:pt x="3449782" y="1896258"/>
                  <a:pt x="3192357" y="2153683"/>
                  <a:pt x="2874807" y="2153683"/>
                </a:cubicBezTo>
                <a:lnTo>
                  <a:pt x="574975" y="2153683"/>
                </a:lnTo>
                <a:cubicBezTo>
                  <a:pt x="257425" y="2153683"/>
                  <a:pt x="0" y="1896258"/>
                  <a:pt x="0" y="1578708"/>
                </a:cubicBezTo>
                <a:lnTo>
                  <a:pt x="0" y="400973"/>
                </a:lnTo>
                <a:lnTo>
                  <a:pt x="138567" y="331740"/>
                </a:lnTo>
                <a:cubicBezTo>
                  <a:pt x="602552" y="122297"/>
                  <a:pt x="1161894" y="0"/>
                  <a:pt x="1763985" y="0"/>
                </a:cubicBezTo>
                <a:close/>
              </a:path>
            </a:pathLst>
          </a:cu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77075" y="3813838"/>
            <a:ext cx="2162380" cy="2162380"/>
          </a:xfrm>
          <a:prstGeom prst="roundRect">
            <a:avLst/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14673" y="4035103"/>
            <a:ext cx="1181842" cy="1138849"/>
            <a:chOff x="1142999" y="1762988"/>
            <a:chExt cx="1309256" cy="1261627"/>
          </a:xfrm>
        </p:grpSpPr>
        <p:sp>
          <p:nvSpPr>
            <p:cNvPr id="9" name="자유형 8"/>
            <p:cNvSpPr/>
            <p:nvPr/>
          </p:nvSpPr>
          <p:spPr>
            <a:xfrm>
              <a:off x="1142999" y="1762988"/>
              <a:ext cx="1309256" cy="1261627"/>
            </a:xfrm>
            <a:custGeom>
              <a:avLst/>
              <a:gdLst>
                <a:gd name="connsiteX0" fmla="*/ 0 w 1309256"/>
                <a:gd name="connsiteY0" fmla="*/ 0 h 1261627"/>
                <a:gd name="connsiteX1" fmla="*/ 1309256 w 1309256"/>
                <a:gd name="connsiteY1" fmla="*/ 0 h 1261627"/>
                <a:gd name="connsiteX2" fmla="*/ 1309256 w 1309256"/>
                <a:gd name="connsiteY2" fmla="*/ 1030432 h 1261627"/>
                <a:gd name="connsiteX3" fmla="*/ 987226 w 1309256"/>
                <a:gd name="connsiteY3" fmla="*/ 1030432 h 1261627"/>
                <a:gd name="connsiteX4" fmla="*/ 1149062 w 1309256"/>
                <a:gd name="connsiteY4" fmla="*/ 1261627 h 1261627"/>
                <a:gd name="connsiteX5" fmla="*/ 130754 w 1309256"/>
                <a:gd name="connsiteY5" fmla="*/ 1261627 h 1261627"/>
                <a:gd name="connsiteX6" fmla="*/ 292590 w 1309256"/>
                <a:gd name="connsiteY6" fmla="*/ 1030432 h 1261627"/>
                <a:gd name="connsiteX7" fmla="*/ 0 w 1309256"/>
                <a:gd name="connsiteY7" fmla="*/ 1030432 h 126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9256" h="1261627">
                  <a:moveTo>
                    <a:pt x="0" y="0"/>
                  </a:moveTo>
                  <a:lnTo>
                    <a:pt x="1309256" y="0"/>
                  </a:lnTo>
                  <a:lnTo>
                    <a:pt x="1309256" y="1030432"/>
                  </a:lnTo>
                  <a:lnTo>
                    <a:pt x="987226" y="1030432"/>
                  </a:lnTo>
                  <a:lnTo>
                    <a:pt x="1149062" y="1261627"/>
                  </a:lnTo>
                  <a:lnTo>
                    <a:pt x="130754" y="1261627"/>
                  </a:lnTo>
                  <a:lnTo>
                    <a:pt x="292590" y="1030432"/>
                  </a:lnTo>
                  <a:lnTo>
                    <a:pt x="0" y="1030432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92802" y="1891142"/>
              <a:ext cx="1009650" cy="7741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472485" y="4074065"/>
            <a:ext cx="1181842" cy="1138849"/>
            <a:chOff x="1142999" y="1762988"/>
            <a:chExt cx="1309256" cy="1261627"/>
          </a:xfrm>
        </p:grpSpPr>
        <p:sp>
          <p:nvSpPr>
            <p:cNvPr id="12" name="자유형 11"/>
            <p:cNvSpPr/>
            <p:nvPr/>
          </p:nvSpPr>
          <p:spPr>
            <a:xfrm>
              <a:off x="1142999" y="1762988"/>
              <a:ext cx="1309256" cy="1261627"/>
            </a:xfrm>
            <a:custGeom>
              <a:avLst/>
              <a:gdLst>
                <a:gd name="connsiteX0" fmla="*/ 0 w 1309256"/>
                <a:gd name="connsiteY0" fmla="*/ 0 h 1261627"/>
                <a:gd name="connsiteX1" fmla="*/ 1309256 w 1309256"/>
                <a:gd name="connsiteY1" fmla="*/ 0 h 1261627"/>
                <a:gd name="connsiteX2" fmla="*/ 1309256 w 1309256"/>
                <a:gd name="connsiteY2" fmla="*/ 1030432 h 1261627"/>
                <a:gd name="connsiteX3" fmla="*/ 987226 w 1309256"/>
                <a:gd name="connsiteY3" fmla="*/ 1030432 h 1261627"/>
                <a:gd name="connsiteX4" fmla="*/ 1149062 w 1309256"/>
                <a:gd name="connsiteY4" fmla="*/ 1261627 h 1261627"/>
                <a:gd name="connsiteX5" fmla="*/ 130754 w 1309256"/>
                <a:gd name="connsiteY5" fmla="*/ 1261627 h 1261627"/>
                <a:gd name="connsiteX6" fmla="*/ 292590 w 1309256"/>
                <a:gd name="connsiteY6" fmla="*/ 1030432 h 1261627"/>
                <a:gd name="connsiteX7" fmla="*/ 0 w 1309256"/>
                <a:gd name="connsiteY7" fmla="*/ 1030432 h 126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9256" h="1261627">
                  <a:moveTo>
                    <a:pt x="0" y="0"/>
                  </a:moveTo>
                  <a:lnTo>
                    <a:pt x="1309256" y="0"/>
                  </a:lnTo>
                  <a:lnTo>
                    <a:pt x="1309256" y="1030432"/>
                  </a:lnTo>
                  <a:lnTo>
                    <a:pt x="987226" y="1030432"/>
                  </a:lnTo>
                  <a:lnTo>
                    <a:pt x="1149062" y="1261627"/>
                  </a:lnTo>
                  <a:lnTo>
                    <a:pt x="130754" y="1261627"/>
                  </a:lnTo>
                  <a:lnTo>
                    <a:pt x="292590" y="1030432"/>
                  </a:lnTo>
                  <a:lnTo>
                    <a:pt x="0" y="1030432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92802" y="1891142"/>
              <a:ext cx="1009650" cy="7741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2296515" y="4500179"/>
            <a:ext cx="2232728" cy="0"/>
          </a:xfrm>
          <a:prstGeom prst="line">
            <a:avLst/>
          </a:prstGeom>
          <a:noFill/>
          <a:ln w="101600" cap="rnd">
            <a:solidFill>
              <a:srgbClr val="0000FF"/>
            </a:solidFill>
            <a:prstDash val="sysDot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타원 2"/>
          <p:cNvSpPr/>
          <p:nvPr/>
        </p:nvSpPr>
        <p:spPr>
          <a:xfrm>
            <a:off x="2296515" y="5374958"/>
            <a:ext cx="415592" cy="415592"/>
          </a:xfrm>
          <a:prstGeom prst="ellipse">
            <a:avLst/>
          </a:pr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2323801" y="5388322"/>
            <a:ext cx="386995" cy="402228"/>
          </a:xfrm>
          <a:custGeom>
            <a:avLst/>
            <a:gdLst>
              <a:gd name="connsiteX0" fmla="*/ 400893 w 619258"/>
              <a:gd name="connsiteY0" fmla="*/ 0 h 643632"/>
              <a:gd name="connsiteX1" fmla="*/ 416177 w 619258"/>
              <a:gd name="connsiteY1" fmla="*/ 4744 h 643632"/>
              <a:gd name="connsiteX2" fmla="*/ 619258 w 619258"/>
              <a:gd name="connsiteY2" fmla="*/ 311123 h 643632"/>
              <a:gd name="connsiteX3" fmla="*/ 286749 w 619258"/>
              <a:gd name="connsiteY3" fmla="*/ 643632 h 643632"/>
              <a:gd name="connsiteX4" fmla="*/ 11027 w 619258"/>
              <a:gd name="connsiteY4" fmla="*/ 497032 h 643632"/>
              <a:gd name="connsiteX5" fmla="*/ 0 w 619258"/>
              <a:gd name="connsiteY5" fmla="*/ 476716 h 643632"/>
              <a:gd name="connsiteX6" fmla="*/ 47132 w 619258"/>
              <a:gd name="connsiteY6" fmla="*/ 491347 h 643632"/>
              <a:gd name="connsiteX7" fmla="*/ 114144 w 619258"/>
              <a:gd name="connsiteY7" fmla="*/ 498102 h 643632"/>
              <a:gd name="connsiteX8" fmla="*/ 446653 w 619258"/>
              <a:gd name="connsiteY8" fmla="*/ 165593 h 643632"/>
              <a:gd name="connsiteX9" fmla="*/ 420523 w 619258"/>
              <a:gd name="connsiteY9" fmla="*/ 36166 h 6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9258" h="643632">
                <a:moveTo>
                  <a:pt x="400893" y="0"/>
                </a:moveTo>
                <a:lnTo>
                  <a:pt x="416177" y="4744"/>
                </a:lnTo>
                <a:cubicBezTo>
                  <a:pt x="535519" y="55222"/>
                  <a:pt x="619258" y="173393"/>
                  <a:pt x="619258" y="311123"/>
                </a:cubicBezTo>
                <a:cubicBezTo>
                  <a:pt x="619258" y="494763"/>
                  <a:pt x="470389" y="643632"/>
                  <a:pt x="286749" y="643632"/>
                </a:cubicBezTo>
                <a:cubicBezTo>
                  <a:pt x="171974" y="643632"/>
                  <a:pt x="70782" y="585480"/>
                  <a:pt x="11027" y="497032"/>
                </a:cubicBezTo>
                <a:lnTo>
                  <a:pt x="0" y="476716"/>
                </a:lnTo>
                <a:lnTo>
                  <a:pt x="47132" y="491347"/>
                </a:lnTo>
                <a:cubicBezTo>
                  <a:pt x="68778" y="495776"/>
                  <a:pt x="91189" y="498102"/>
                  <a:pt x="114144" y="498102"/>
                </a:cubicBezTo>
                <a:cubicBezTo>
                  <a:pt x="297784" y="498102"/>
                  <a:pt x="446653" y="349233"/>
                  <a:pt x="446653" y="165593"/>
                </a:cubicBezTo>
                <a:cubicBezTo>
                  <a:pt x="446653" y="119683"/>
                  <a:pt x="437349" y="75946"/>
                  <a:pt x="420523" y="36166"/>
                </a:cubicBezTo>
                <a:close/>
              </a:path>
            </a:pathLst>
          </a:custGeom>
          <a:solidFill>
            <a:srgbClr val="EA43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포인트가 5개인 별 3"/>
          <p:cNvSpPr/>
          <p:nvPr/>
        </p:nvSpPr>
        <p:spPr>
          <a:xfrm>
            <a:off x="1705593" y="5524311"/>
            <a:ext cx="194809" cy="19480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포인트가 5개인 별 23"/>
          <p:cNvSpPr/>
          <p:nvPr/>
        </p:nvSpPr>
        <p:spPr>
          <a:xfrm>
            <a:off x="2235910" y="5132525"/>
            <a:ext cx="194809" cy="19480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1090504" y="5377902"/>
            <a:ext cx="194809" cy="19480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포인트가 5개인 별 25"/>
          <p:cNvSpPr/>
          <p:nvPr/>
        </p:nvSpPr>
        <p:spPr>
          <a:xfrm>
            <a:off x="2504312" y="4652038"/>
            <a:ext cx="194809" cy="19480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포인트가 5개인 별 26"/>
          <p:cNvSpPr/>
          <p:nvPr/>
        </p:nvSpPr>
        <p:spPr>
          <a:xfrm>
            <a:off x="809472" y="4305370"/>
            <a:ext cx="194809" cy="19480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24336" y="4991711"/>
            <a:ext cx="415592" cy="41559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751622" y="5005075"/>
            <a:ext cx="386995" cy="402228"/>
          </a:xfrm>
          <a:custGeom>
            <a:avLst/>
            <a:gdLst>
              <a:gd name="connsiteX0" fmla="*/ 400893 w 619258"/>
              <a:gd name="connsiteY0" fmla="*/ 0 h 643632"/>
              <a:gd name="connsiteX1" fmla="*/ 416177 w 619258"/>
              <a:gd name="connsiteY1" fmla="*/ 4744 h 643632"/>
              <a:gd name="connsiteX2" fmla="*/ 619258 w 619258"/>
              <a:gd name="connsiteY2" fmla="*/ 311123 h 643632"/>
              <a:gd name="connsiteX3" fmla="*/ 286749 w 619258"/>
              <a:gd name="connsiteY3" fmla="*/ 643632 h 643632"/>
              <a:gd name="connsiteX4" fmla="*/ 11027 w 619258"/>
              <a:gd name="connsiteY4" fmla="*/ 497032 h 643632"/>
              <a:gd name="connsiteX5" fmla="*/ 0 w 619258"/>
              <a:gd name="connsiteY5" fmla="*/ 476716 h 643632"/>
              <a:gd name="connsiteX6" fmla="*/ 47132 w 619258"/>
              <a:gd name="connsiteY6" fmla="*/ 491347 h 643632"/>
              <a:gd name="connsiteX7" fmla="*/ 114144 w 619258"/>
              <a:gd name="connsiteY7" fmla="*/ 498102 h 643632"/>
              <a:gd name="connsiteX8" fmla="*/ 446653 w 619258"/>
              <a:gd name="connsiteY8" fmla="*/ 165593 h 643632"/>
              <a:gd name="connsiteX9" fmla="*/ 420523 w 619258"/>
              <a:gd name="connsiteY9" fmla="*/ 36166 h 6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9258" h="643632">
                <a:moveTo>
                  <a:pt x="400893" y="0"/>
                </a:moveTo>
                <a:lnTo>
                  <a:pt x="416177" y="4744"/>
                </a:lnTo>
                <a:cubicBezTo>
                  <a:pt x="535519" y="55222"/>
                  <a:pt x="619258" y="173393"/>
                  <a:pt x="619258" y="311123"/>
                </a:cubicBezTo>
                <a:cubicBezTo>
                  <a:pt x="619258" y="494763"/>
                  <a:pt x="470389" y="643632"/>
                  <a:pt x="286749" y="643632"/>
                </a:cubicBezTo>
                <a:cubicBezTo>
                  <a:pt x="171974" y="643632"/>
                  <a:pt x="70782" y="585480"/>
                  <a:pt x="11027" y="497032"/>
                </a:cubicBezTo>
                <a:lnTo>
                  <a:pt x="0" y="476716"/>
                </a:lnTo>
                <a:lnTo>
                  <a:pt x="47132" y="491347"/>
                </a:lnTo>
                <a:cubicBezTo>
                  <a:pt x="68778" y="495776"/>
                  <a:pt x="91189" y="498102"/>
                  <a:pt x="114144" y="498102"/>
                </a:cubicBezTo>
                <a:cubicBezTo>
                  <a:pt x="297784" y="498102"/>
                  <a:pt x="446653" y="349233"/>
                  <a:pt x="446653" y="165593"/>
                </a:cubicBezTo>
                <a:cubicBezTo>
                  <a:pt x="446653" y="119683"/>
                  <a:pt x="437349" y="75946"/>
                  <a:pt x="420523" y="36166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포인트가 5개인 별 29"/>
          <p:cNvSpPr/>
          <p:nvPr/>
        </p:nvSpPr>
        <p:spPr>
          <a:xfrm>
            <a:off x="2492042" y="4059604"/>
            <a:ext cx="194809" cy="19480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포인트가 5개인 별 30"/>
          <p:cNvSpPr/>
          <p:nvPr/>
        </p:nvSpPr>
        <p:spPr>
          <a:xfrm>
            <a:off x="1564596" y="3829177"/>
            <a:ext cx="194809" cy="19480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2250663" y="5431147"/>
            <a:ext cx="573823" cy="330836"/>
          </a:xfrm>
          <a:custGeom>
            <a:avLst/>
            <a:gdLst>
              <a:gd name="connsiteX0" fmla="*/ 83762 w 918213"/>
              <a:gd name="connsiteY0" fmla="*/ 284160 h 529393"/>
              <a:gd name="connsiteX1" fmla="*/ 31807 w 918213"/>
              <a:gd name="connsiteY1" fmla="*/ 512760 h 529393"/>
              <a:gd name="connsiteX2" fmla="*/ 509789 w 918213"/>
              <a:gd name="connsiteY2" fmla="*/ 460806 h 529393"/>
              <a:gd name="connsiteX3" fmla="*/ 915034 w 918213"/>
              <a:gd name="connsiteY3" fmla="*/ 55560 h 529393"/>
              <a:gd name="connsiteX4" fmla="*/ 665652 w 918213"/>
              <a:gd name="connsiteY4" fmla="*/ 13997 h 52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213" h="529393">
                <a:moveTo>
                  <a:pt x="83762" y="284160"/>
                </a:moveTo>
                <a:cubicBezTo>
                  <a:pt x="22282" y="383739"/>
                  <a:pt x="-39198" y="483319"/>
                  <a:pt x="31807" y="512760"/>
                </a:cubicBezTo>
                <a:cubicBezTo>
                  <a:pt x="102812" y="542201"/>
                  <a:pt x="362585" y="537006"/>
                  <a:pt x="509789" y="460806"/>
                </a:cubicBezTo>
                <a:cubicBezTo>
                  <a:pt x="656993" y="384606"/>
                  <a:pt x="889057" y="130028"/>
                  <a:pt x="915034" y="55560"/>
                </a:cubicBezTo>
                <a:cubicBezTo>
                  <a:pt x="941011" y="-18908"/>
                  <a:pt x="803331" y="-2456"/>
                  <a:pt x="665652" y="13997"/>
                </a:cubicBezTo>
              </a:path>
            </a:pathLst>
          </a:custGeom>
          <a:noFill/>
          <a:ln w="38100" cap="flat">
            <a:solidFill>
              <a:schemeClr val="accent5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229866" y="5153623"/>
            <a:ext cx="241594" cy="65892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4444190" y="5335996"/>
            <a:ext cx="138171" cy="156225"/>
          </a:xfrm>
          <a:custGeom>
            <a:avLst/>
            <a:gdLst>
              <a:gd name="connsiteX0" fmla="*/ 0 w 467591"/>
              <a:gd name="connsiteY0" fmla="*/ 301337 h 301337"/>
              <a:gd name="connsiteX1" fmla="*/ 457200 w 467591"/>
              <a:gd name="connsiteY1" fmla="*/ 301337 h 301337"/>
              <a:gd name="connsiteX2" fmla="*/ 467591 w 467591"/>
              <a:gd name="connsiteY2" fmla="*/ 0 h 30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591" h="301337">
                <a:moveTo>
                  <a:pt x="0" y="301337"/>
                </a:moveTo>
                <a:lnTo>
                  <a:pt x="457200" y="301337"/>
                </a:lnTo>
                <a:lnTo>
                  <a:pt x="467591" y="0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28600" cap="rnd">
            <a:solidFill>
              <a:schemeClr val="accent3"/>
            </a:solidFill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1" name="자유형 40"/>
          <p:cNvSpPr/>
          <p:nvPr/>
        </p:nvSpPr>
        <p:spPr>
          <a:xfrm flipH="1">
            <a:off x="4131475" y="5418246"/>
            <a:ext cx="96265" cy="165333"/>
          </a:xfrm>
          <a:custGeom>
            <a:avLst/>
            <a:gdLst>
              <a:gd name="connsiteX0" fmla="*/ 0 w 467591"/>
              <a:gd name="connsiteY0" fmla="*/ 301337 h 301337"/>
              <a:gd name="connsiteX1" fmla="*/ 457200 w 467591"/>
              <a:gd name="connsiteY1" fmla="*/ 301337 h 301337"/>
              <a:gd name="connsiteX2" fmla="*/ 467591 w 467591"/>
              <a:gd name="connsiteY2" fmla="*/ 0 h 30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591" h="301337">
                <a:moveTo>
                  <a:pt x="0" y="301337"/>
                </a:moveTo>
                <a:lnTo>
                  <a:pt x="457200" y="301337"/>
                </a:lnTo>
                <a:lnTo>
                  <a:pt x="467591" y="0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28600" cap="rnd">
            <a:solidFill>
              <a:schemeClr val="accent3"/>
            </a:solidFill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174088" y="3838022"/>
            <a:ext cx="2155886" cy="21558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6" name="자유형 45"/>
          <p:cNvSpPr/>
          <p:nvPr/>
        </p:nvSpPr>
        <p:spPr>
          <a:xfrm>
            <a:off x="10173063" y="4652334"/>
            <a:ext cx="2155886" cy="1345910"/>
          </a:xfrm>
          <a:custGeom>
            <a:avLst/>
            <a:gdLst>
              <a:gd name="connsiteX0" fmla="*/ 1763985 w 3449782"/>
              <a:gd name="connsiteY0" fmla="*/ 0 h 2153683"/>
              <a:gd name="connsiteX1" fmla="*/ 3389404 w 3449782"/>
              <a:gd name="connsiteY1" fmla="*/ 331740 h 2153683"/>
              <a:gd name="connsiteX2" fmla="*/ 3449782 w 3449782"/>
              <a:gd name="connsiteY2" fmla="*/ 361907 h 2153683"/>
              <a:gd name="connsiteX3" fmla="*/ 3449782 w 3449782"/>
              <a:gd name="connsiteY3" fmla="*/ 1578708 h 2153683"/>
              <a:gd name="connsiteX4" fmla="*/ 2874807 w 3449782"/>
              <a:gd name="connsiteY4" fmla="*/ 2153683 h 2153683"/>
              <a:gd name="connsiteX5" fmla="*/ 574975 w 3449782"/>
              <a:gd name="connsiteY5" fmla="*/ 2153683 h 2153683"/>
              <a:gd name="connsiteX6" fmla="*/ 0 w 3449782"/>
              <a:gd name="connsiteY6" fmla="*/ 1578708 h 2153683"/>
              <a:gd name="connsiteX7" fmla="*/ 0 w 3449782"/>
              <a:gd name="connsiteY7" fmla="*/ 400973 h 2153683"/>
              <a:gd name="connsiteX8" fmla="*/ 138567 w 3449782"/>
              <a:gd name="connsiteY8" fmla="*/ 331740 h 2153683"/>
              <a:gd name="connsiteX9" fmla="*/ 1763985 w 3449782"/>
              <a:gd name="connsiteY9" fmla="*/ 0 h 215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49782" h="2153683">
                <a:moveTo>
                  <a:pt x="1763985" y="0"/>
                </a:moveTo>
                <a:cubicBezTo>
                  <a:pt x="2366077" y="0"/>
                  <a:pt x="2925418" y="122297"/>
                  <a:pt x="3389404" y="331740"/>
                </a:cubicBezTo>
                <a:lnTo>
                  <a:pt x="3449782" y="361907"/>
                </a:lnTo>
                <a:lnTo>
                  <a:pt x="3449782" y="1578708"/>
                </a:lnTo>
                <a:cubicBezTo>
                  <a:pt x="3449782" y="1896258"/>
                  <a:pt x="3192357" y="2153683"/>
                  <a:pt x="2874807" y="2153683"/>
                </a:cubicBezTo>
                <a:lnTo>
                  <a:pt x="574975" y="2153683"/>
                </a:lnTo>
                <a:cubicBezTo>
                  <a:pt x="257425" y="2153683"/>
                  <a:pt x="0" y="1896258"/>
                  <a:pt x="0" y="1578708"/>
                </a:cubicBezTo>
                <a:lnTo>
                  <a:pt x="0" y="400973"/>
                </a:lnTo>
                <a:lnTo>
                  <a:pt x="138567" y="331740"/>
                </a:lnTo>
                <a:cubicBezTo>
                  <a:pt x="602552" y="122297"/>
                  <a:pt x="1161894" y="0"/>
                  <a:pt x="1763985" y="0"/>
                </a:cubicBezTo>
                <a:close/>
              </a:path>
            </a:pathLst>
          </a:cu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855121" y="3822683"/>
            <a:ext cx="2162380" cy="2162380"/>
          </a:xfrm>
          <a:prstGeom prst="roundRect">
            <a:avLst/>
          </a:prstGeom>
          <a:solidFill>
            <a:srgbClr val="00206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7292719" y="4043948"/>
            <a:ext cx="1181842" cy="1138849"/>
            <a:chOff x="1142999" y="1762988"/>
            <a:chExt cx="1309256" cy="1261627"/>
          </a:xfrm>
        </p:grpSpPr>
        <p:sp>
          <p:nvSpPr>
            <p:cNvPr id="68" name="자유형 67"/>
            <p:cNvSpPr/>
            <p:nvPr/>
          </p:nvSpPr>
          <p:spPr>
            <a:xfrm>
              <a:off x="1142999" y="1762988"/>
              <a:ext cx="1309256" cy="1261627"/>
            </a:xfrm>
            <a:custGeom>
              <a:avLst/>
              <a:gdLst>
                <a:gd name="connsiteX0" fmla="*/ 0 w 1309256"/>
                <a:gd name="connsiteY0" fmla="*/ 0 h 1261627"/>
                <a:gd name="connsiteX1" fmla="*/ 1309256 w 1309256"/>
                <a:gd name="connsiteY1" fmla="*/ 0 h 1261627"/>
                <a:gd name="connsiteX2" fmla="*/ 1309256 w 1309256"/>
                <a:gd name="connsiteY2" fmla="*/ 1030432 h 1261627"/>
                <a:gd name="connsiteX3" fmla="*/ 987226 w 1309256"/>
                <a:gd name="connsiteY3" fmla="*/ 1030432 h 1261627"/>
                <a:gd name="connsiteX4" fmla="*/ 1149062 w 1309256"/>
                <a:gd name="connsiteY4" fmla="*/ 1261627 h 1261627"/>
                <a:gd name="connsiteX5" fmla="*/ 130754 w 1309256"/>
                <a:gd name="connsiteY5" fmla="*/ 1261627 h 1261627"/>
                <a:gd name="connsiteX6" fmla="*/ 292590 w 1309256"/>
                <a:gd name="connsiteY6" fmla="*/ 1030432 h 1261627"/>
                <a:gd name="connsiteX7" fmla="*/ 0 w 1309256"/>
                <a:gd name="connsiteY7" fmla="*/ 1030432 h 126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9256" h="1261627">
                  <a:moveTo>
                    <a:pt x="0" y="0"/>
                  </a:moveTo>
                  <a:lnTo>
                    <a:pt x="1309256" y="0"/>
                  </a:lnTo>
                  <a:lnTo>
                    <a:pt x="1309256" y="1030432"/>
                  </a:lnTo>
                  <a:lnTo>
                    <a:pt x="987226" y="1030432"/>
                  </a:lnTo>
                  <a:lnTo>
                    <a:pt x="1149062" y="1261627"/>
                  </a:lnTo>
                  <a:lnTo>
                    <a:pt x="130754" y="1261627"/>
                  </a:lnTo>
                  <a:lnTo>
                    <a:pt x="292590" y="1030432"/>
                  </a:lnTo>
                  <a:lnTo>
                    <a:pt x="0" y="1030432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292802" y="1891142"/>
              <a:ext cx="1009650" cy="7741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0650531" y="4082910"/>
            <a:ext cx="1181842" cy="1138849"/>
            <a:chOff x="1142999" y="1762988"/>
            <a:chExt cx="1309256" cy="1261627"/>
          </a:xfrm>
        </p:grpSpPr>
        <p:sp>
          <p:nvSpPr>
            <p:cNvPr id="66" name="자유형 65"/>
            <p:cNvSpPr/>
            <p:nvPr/>
          </p:nvSpPr>
          <p:spPr>
            <a:xfrm>
              <a:off x="1142999" y="1762988"/>
              <a:ext cx="1309256" cy="1261627"/>
            </a:xfrm>
            <a:custGeom>
              <a:avLst/>
              <a:gdLst>
                <a:gd name="connsiteX0" fmla="*/ 0 w 1309256"/>
                <a:gd name="connsiteY0" fmla="*/ 0 h 1261627"/>
                <a:gd name="connsiteX1" fmla="*/ 1309256 w 1309256"/>
                <a:gd name="connsiteY1" fmla="*/ 0 h 1261627"/>
                <a:gd name="connsiteX2" fmla="*/ 1309256 w 1309256"/>
                <a:gd name="connsiteY2" fmla="*/ 1030432 h 1261627"/>
                <a:gd name="connsiteX3" fmla="*/ 987226 w 1309256"/>
                <a:gd name="connsiteY3" fmla="*/ 1030432 h 1261627"/>
                <a:gd name="connsiteX4" fmla="*/ 1149062 w 1309256"/>
                <a:gd name="connsiteY4" fmla="*/ 1261627 h 1261627"/>
                <a:gd name="connsiteX5" fmla="*/ 130754 w 1309256"/>
                <a:gd name="connsiteY5" fmla="*/ 1261627 h 1261627"/>
                <a:gd name="connsiteX6" fmla="*/ 292590 w 1309256"/>
                <a:gd name="connsiteY6" fmla="*/ 1030432 h 1261627"/>
                <a:gd name="connsiteX7" fmla="*/ 0 w 1309256"/>
                <a:gd name="connsiteY7" fmla="*/ 1030432 h 126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9256" h="1261627">
                  <a:moveTo>
                    <a:pt x="0" y="0"/>
                  </a:moveTo>
                  <a:lnTo>
                    <a:pt x="1309256" y="0"/>
                  </a:lnTo>
                  <a:lnTo>
                    <a:pt x="1309256" y="1030432"/>
                  </a:lnTo>
                  <a:lnTo>
                    <a:pt x="987226" y="1030432"/>
                  </a:lnTo>
                  <a:lnTo>
                    <a:pt x="1149062" y="1261627"/>
                  </a:lnTo>
                  <a:lnTo>
                    <a:pt x="130754" y="1261627"/>
                  </a:lnTo>
                  <a:lnTo>
                    <a:pt x="292590" y="1030432"/>
                  </a:lnTo>
                  <a:lnTo>
                    <a:pt x="0" y="1030432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292802" y="1891142"/>
              <a:ext cx="1009650" cy="7741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cxnSp>
        <p:nvCxnSpPr>
          <p:cNvPr id="50" name="직선 연결선 49"/>
          <p:cNvCxnSpPr/>
          <p:nvPr/>
        </p:nvCxnSpPr>
        <p:spPr>
          <a:xfrm>
            <a:off x="8474561" y="4509024"/>
            <a:ext cx="2232728" cy="0"/>
          </a:xfrm>
          <a:prstGeom prst="line">
            <a:avLst/>
          </a:prstGeom>
          <a:noFill/>
          <a:ln w="101600" cap="rnd">
            <a:solidFill>
              <a:srgbClr val="0000FF"/>
            </a:solidFill>
            <a:prstDash val="sysDot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타원 50"/>
          <p:cNvSpPr/>
          <p:nvPr/>
        </p:nvSpPr>
        <p:spPr>
          <a:xfrm>
            <a:off x="8474561" y="5383803"/>
            <a:ext cx="415592" cy="415592"/>
          </a:xfrm>
          <a:prstGeom prst="ellipse">
            <a:avLst/>
          </a:prstGeom>
          <a:solidFill>
            <a:srgbClr val="FF8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2" name="자유형 51"/>
          <p:cNvSpPr/>
          <p:nvPr/>
        </p:nvSpPr>
        <p:spPr>
          <a:xfrm>
            <a:off x="8501847" y="5397167"/>
            <a:ext cx="386995" cy="402228"/>
          </a:xfrm>
          <a:custGeom>
            <a:avLst/>
            <a:gdLst>
              <a:gd name="connsiteX0" fmla="*/ 400893 w 619258"/>
              <a:gd name="connsiteY0" fmla="*/ 0 h 643632"/>
              <a:gd name="connsiteX1" fmla="*/ 416177 w 619258"/>
              <a:gd name="connsiteY1" fmla="*/ 4744 h 643632"/>
              <a:gd name="connsiteX2" fmla="*/ 619258 w 619258"/>
              <a:gd name="connsiteY2" fmla="*/ 311123 h 643632"/>
              <a:gd name="connsiteX3" fmla="*/ 286749 w 619258"/>
              <a:gd name="connsiteY3" fmla="*/ 643632 h 643632"/>
              <a:gd name="connsiteX4" fmla="*/ 11027 w 619258"/>
              <a:gd name="connsiteY4" fmla="*/ 497032 h 643632"/>
              <a:gd name="connsiteX5" fmla="*/ 0 w 619258"/>
              <a:gd name="connsiteY5" fmla="*/ 476716 h 643632"/>
              <a:gd name="connsiteX6" fmla="*/ 47132 w 619258"/>
              <a:gd name="connsiteY6" fmla="*/ 491347 h 643632"/>
              <a:gd name="connsiteX7" fmla="*/ 114144 w 619258"/>
              <a:gd name="connsiteY7" fmla="*/ 498102 h 643632"/>
              <a:gd name="connsiteX8" fmla="*/ 446653 w 619258"/>
              <a:gd name="connsiteY8" fmla="*/ 165593 h 643632"/>
              <a:gd name="connsiteX9" fmla="*/ 420523 w 619258"/>
              <a:gd name="connsiteY9" fmla="*/ 36166 h 6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9258" h="643632">
                <a:moveTo>
                  <a:pt x="400893" y="0"/>
                </a:moveTo>
                <a:lnTo>
                  <a:pt x="416177" y="4744"/>
                </a:lnTo>
                <a:cubicBezTo>
                  <a:pt x="535519" y="55222"/>
                  <a:pt x="619258" y="173393"/>
                  <a:pt x="619258" y="311123"/>
                </a:cubicBezTo>
                <a:cubicBezTo>
                  <a:pt x="619258" y="494763"/>
                  <a:pt x="470389" y="643632"/>
                  <a:pt x="286749" y="643632"/>
                </a:cubicBezTo>
                <a:cubicBezTo>
                  <a:pt x="171974" y="643632"/>
                  <a:pt x="70782" y="585480"/>
                  <a:pt x="11027" y="497032"/>
                </a:cubicBezTo>
                <a:lnTo>
                  <a:pt x="0" y="476716"/>
                </a:lnTo>
                <a:lnTo>
                  <a:pt x="47132" y="491347"/>
                </a:lnTo>
                <a:cubicBezTo>
                  <a:pt x="68778" y="495776"/>
                  <a:pt x="91189" y="498102"/>
                  <a:pt x="114144" y="498102"/>
                </a:cubicBezTo>
                <a:cubicBezTo>
                  <a:pt x="297784" y="498102"/>
                  <a:pt x="446653" y="349233"/>
                  <a:pt x="446653" y="165593"/>
                </a:cubicBezTo>
                <a:cubicBezTo>
                  <a:pt x="446653" y="119683"/>
                  <a:pt x="437349" y="75946"/>
                  <a:pt x="420523" y="36166"/>
                </a:cubicBezTo>
                <a:close/>
              </a:path>
            </a:pathLst>
          </a:custGeom>
          <a:solidFill>
            <a:srgbClr val="EA43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3" name="포인트가 5개인 별 52"/>
          <p:cNvSpPr/>
          <p:nvPr/>
        </p:nvSpPr>
        <p:spPr>
          <a:xfrm>
            <a:off x="7883639" y="5533156"/>
            <a:ext cx="194809" cy="19480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4" name="포인트가 5개인 별 53"/>
          <p:cNvSpPr/>
          <p:nvPr/>
        </p:nvSpPr>
        <p:spPr>
          <a:xfrm>
            <a:off x="8413956" y="5141370"/>
            <a:ext cx="194809" cy="19480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5" name="포인트가 5개인 별 54"/>
          <p:cNvSpPr/>
          <p:nvPr/>
        </p:nvSpPr>
        <p:spPr>
          <a:xfrm>
            <a:off x="7268550" y="5386747"/>
            <a:ext cx="194809" cy="19480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6" name="포인트가 5개인 별 55"/>
          <p:cNvSpPr/>
          <p:nvPr/>
        </p:nvSpPr>
        <p:spPr>
          <a:xfrm>
            <a:off x="8682358" y="4660883"/>
            <a:ext cx="194809" cy="19480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7" name="포인트가 5개인 별 56"/>
          <p:cNvSpPr/>
          <p:nvPr/>
        </p:nvSpPr>
        <p:spPr>
          <a:xfrm>
            <a:off x="6987518" y="4314215"/>
            <a:ext cx="194809" cy="19480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902382" y="5000556"/>
            <a:ext cx="415592" cy="41559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9" name="자유형 58"/>
          <p:cNvSpPr/>
          <p:nvPr/>
        </p:nvSpPr>
        <p:spPr>
          <a:xfrm>
            <a:off x="6929668" y="5013920"/>
            <a:ext cx="386995" cy="402228"/>
          </a:xfrm>
          <a:custGeom>
            <a:avLst/>
            <a:gdLst>
              <a:gd name="connsiteX0" fmla="*/ 400893 w 619258"/>
              <a:gd name="connsiteY0" fmla="*/ 0 h 643632"/>
              <a:gd name="connsiteX1" fmla="*/ 416177 w 619258"/>
              <a:gd name="connsiteY1" fmla="*/ 4744 h 643632"/>
              <a:gd name="connsiteX2" fmla="*/ 619258 w 619258"/>
              <a:gd name="connsiteY2" fmla="*/ 311123 h 643632"/>
              <a:gd name="connsiteX3" fmla="*/ 286749 w 619258"/>
              <a:gd name="connsiteY3" fmla="*/ 643632 h 643632"/>
              <a:gd name="connsiteX4" fmla="*/ 11027 w 619258"/>
              <a:gd name="connsiteY4" fmla="*/ 497032 h 643632"/>
              <a:gd name="connsiteX5" fmla="*/ 0 w 619258"/>
              <a:gd name="connsiteY5" fmla="*/ 476716 h 643632"/>
              <a:gd name="connsiteX6" fmla="*/ 47132 w 619258"/>
              <a:gd name="connsiteY6" fmla="*/ 491347 h 643632"/>
              <a:gd name="connsiteX7" fmla="*/ 114144 w 619258"/>
              <a:gd name="connsiteY7" fmla="*/ 498102 h 643632"/>
              <a:gd name="connsiteX8" fmla="*/ 446653 w 619258"/>
              <a:gd name="connsiteY8" fmla="*/ 165593 h 643632"/>
              <a:gd name="connsiteX9" fmla="*/ 420523 w 619258"/>
              <a:gd name="connsiteY9" fmla="*/ 36166 h 6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9258" h="643632">
                <a:moveTo>
                  <a:pt x="400893" y="0"/>
                </a:moveTo>
                <a:lnTo>
                  <a:pt x="416177" y="4744"/>
                </a:lnTo>
                <a:cubicBezTo>
                  <a:pt x="535519" y="55222"/>
                  <a:pt x="619258" y="173393"/>
                  <a:pt x="619258" y="311123"/>
                </a:cubicBezTo>
                <a:cubicBezTo>
                  <a:pt x="619258" y="494763"/>
                  <a:pt x="470389" y="643632"/>
                  <a:pt x="286749" y="643632"/>
                </a:cubicBezTo>
                <a:cubicBezTo>
                  <a:pt x="171974" y="643632"/>
                  <a:pt x="70782" y="585480"/>
                  <a:pt x="11027" y="497032"/>
                </a:cubicBezTo>
                <a:lnTo>
                  <a:pt x="0" y="476716"/>
                </a:lnTo>
                <a:lnTo>
                  <a:pt x="47132" y="491347"/>
                </a:lnTo>
                <a:cubicBezTo>
                  <a:pt x="68778" y="495776"/>
                  <a:pt x="91189" y="498102"/>
                  <a:pt x="114144" y="498102"/>
                </a:cubicBezTo>
                <a:cubicBezTo>
                  <a:pt x="297784" y="498102"/>
                  <a:pt x="446653" y="349233"/>
                  <a:pt x="446653" y="165593"/>
                </a:cubicBezTo>
                <a:cubicBezTo>
                  <a:pt x="446653" y="119683"/>
                  <a:pt x="437349" y="75946"/>
                  <a:pt x="420523" y="36166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0" name="포인트가 5개인 별 59"/>
          <p:cNvSpPr/>
          <p:nvPr/>
        </p:nvSpPr>
        <p:spPr>
          <a:xfrm>
            <a:off x="8670088" y="4068449"/>
            <a:ext cx="194809" cy="19480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1" name="포인트가 5개인 별 60"/>
          <p:cNvSpPr/>
          <p:nvPr/>
        </p:nvSpPr>
        <p:spPr>
          <a:xfrm>
            <a:off x="7742642" y="3838022"/>
            <a:ext cx="194809" cy="194809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2" name="자유형 61"/>
          <p:cNvSpPr/>
          <p:nvPr/>
        </p:nvSpPr>
        <p:spPr>
          <a:xfrm>
            <a:off x="8428709" y="5439992"/>
            <a:ext cx="573823" cy="330836"/>
          </a:xfrm>
          <a:custGeom>
            <a:avLst/>
            <a:gdLst>
              <a:gd name="connsiteX0" fmla="*/ 83762 w 918213"/>
              <a:gd name="connsiteY0" fmla="*/ 284160 h 529393"/>
              <a:gd name="connsiteX1" fmla="*/ 31807 w 918213"/>
              <a:gd name="connsiteY1" fmla="*/ 512760 h 529393"/>
              <a:gd name="connsiteX2" fmla="*/ 509789 w 918213"/>
              <a:gd name="connsiteY2" fmla="*/ 460806 h 529393"/>
              <a:gd name="connsiteX3" fmla="*/ 915034 w 918213"/>
              <a:gd name="connsiteY3" fmla="*/ 55560 h 529393"/>
              <a:gd name="connsiteX4" fmla="*/ 665652 w 918213"/>
              <a:gd name="connsiteY4" fmla="*/ 13997 h 52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213" h="529393">
                <a:moveTo>
                  <a:pt x="83762" y="284160"/>
                </a:moveTo>
                <a:cubicBezTo>
                  <a:pt x="22282" y="383739"/>
                  <a:pt x="-39198" y="483319"/>
                  <a:pt x="31807" y="512760"/>
                </a:cubicBezTo>
                <a:cubicBezTo>
                  <a:pt x="102812" y="542201"/>
                  <a:pt x="362585" y="537006"/>
                  <a:pt x="509789" y="460806"/>
                </a:cubicBezTo>
                <a:cubicBezTo>
                  <a:pt x="656993" y="384606"/>
                  <a:pt x="889057" y="130028"/>
                  <a:pt x="915034" y="55560"/>
                </a:cubicBezTo>
                <a:cubicBezTo>
                  <a:pt x="941011" y="-18908"/>
                  <a:pt x="803331" y="-2456"/>
                  <a:pt x="665652" y="13997"/>
                </a:cubicBezTo>
              </a:path>
            </a:pathLst>
          </a:custGeom>
          <a:noFill/>
          <a:ln w="38100" cap="flat">
            <a:solidFill>
              <a:schemeClr val="accent5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407912" y="5162468"/>
            <a:ext cx="241594" cy="65892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10622236" y="5344841"/>
            <a:ext cx="138171" cy="156225"/>
          </a:xfrm>
          <a:custGeom>
            <a:avLst/>
            <a:gdLst>
              <a:gd name="connsiteX0" fmla="*/ 0 w 467591"/>
              <a:gd name="connsiteY0" fmla="*/ 301337 h 301337"/>
              <a:gd name="connsiteX1" fmla="*/ 457200 w 467591"/>
              <a:gd name="connsiteY1" fmla="*/ 301337 h 301337"/>
              <a:gd name="connsiteX2" fmla="*/ 467591 w 467591"/>
              <a:gd name="connsiteY2" fmla="*/ 0 h 30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591" h="301337">
                <a:moveTo>
                  <a:pt x="0" y="301337"/>
                </a:moveTo>
                <a:lnTo>
                  <a:pt x="457200" y="301337"/>
                </a:lnTo>
                <a:lnTo>
                  <a:pt x="467591" y="0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28600" cap="rnd">
            <a:solidFill>
              <a:schemeClr val="accent3"/>
            </a:solidFill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5" name="자유형 64"/>
          <p:cNvSpPr/>
          <p:nvPr/>
        </p:nvSpPr>
        <p:spPr>
          <a:xfrm flipH="1">
            <a:off x="10309521" y="5427091"/>
            <a:ext cx="96265" cy="165333"/>
          </a:xfrm>
          <a:custGeom>
            <a:avLst/>
            <a:gdLst>
              <a:gd name="connsiteX0" fmla="*/ 0 w 467591"/>
              <a:gd name="connsiteY0" fmla="*/ 301337 h 301337"/>
              <a:gd name="connsiteX1" fmla="*/ 457200 w 467591"/>
              <a:gd name="connsiteY1" fmla="*/ 301337 h 301337"/>
              <a:gd name="connsiteX2" fmla="*/ 467591 w 467591"/>
              <a:gd name="connsiteY2" fmla="*/ 0 h 30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591" h="301337">
                <a:moveTo>
                  <a:pt x="0" y="301337"/>
                </a:moveTo>
                <a:lnTo>
                  <a:pt x="457200" y="301337"/>
                </a:lnTo>
                <a:lnTo>
                  <a:pt x="467591" y="0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28600" cap="rnd">
            <a:solidFill>
              <a:schemeClr val="accent3"/>
            </a:solidFill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Concept of DTN</a:t>
            </a:r>
            <a:endParaRPr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idx="1"/>
          </p:nvPr>
        </p:nvSpPr>
        <p:spPr>
          <a:xfrm>
            <a:off x="748725" y="6601470"/>
            <a:ext cx="11705941" cy="1974861"/>
          </a:xfrm>
        </p:spPr>
        <p:txBody>
          <a:bodyPr/>
          <a:lstStyle/>
          <a:p>
            <a:r>
              <a:rPr lang="ko-KR" altLang="en-US" dirty="0" smtClean="0"/>
              <a:t>간단히 이야기하자면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통신이 </a:t>
            </a:r>
            <a:r>
              <a:rPr lang="ko-KR" altLang="en-US" dirty="0" smtClean="0">
                <a:solidFill>
                  <a:srgbClr val="0000FF"/>
                </a:solidFill>
              </a:rPr>
              <a:t>원활하지 않을 때 전송해야 하는 데이터의 </a:t>
            </a:r>
            <a:r>
              <a:rPr lang="en-US" altLang="ko-KR" dirty="0" smtClean="0">
                <a:solidFill>
                  <a:srgbClr val="0000FF"/>
                </a:solidFill>
              </a:rPr>
              <a:t>custody</a:t>
            </a:r>
            <a:r>
              <a:rPr lang="ko-KR" altLang="en-US" dirty="0" smtClean="0">
                <a:solidFill>
                  <a:srgbClr val="0000FF"/>
                </a:solidFill>
              </a:rPr>
              <a:t>를 보관</a:t>
            </a:r>
            <a:r>
              <a:rPr lang="ko-KR" altLang="en-US" dirty="0" smtClean="0"/>
              <a:t>하고 있다가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통신 연결이 되면 전송한다</a:t>
            </a:r>
            <a:r>
              <a:rPr lang="en-US" altLang="ko-KR" dirty="0" smtClean="0"/>
              <a:t>.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2" name="타원형 설명선 31"/>
          <p:cNvSpPr/>
          <p:nvPr/>
        </p:nvSpPr>
        <p:spPr>
          <a:xfrm>
            <a:off x="1031121" y="1838771"/>
            <a:ext cx="3322396" cy="2311596"/>
          </a:xfrm>
          <a:prstGeom prst="wedgeEllipseCallout">
            <a:avLst>
              <a:gd name="adj1" fmla="val -26463"/>
              <a:gd name="adj2" fmla="val 6295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0" name="타원형 설명선 69"/>
          <p:cNvSpPr/>
          <p:nvPr/>
        </p:nvSpPr>
        <p:spPr>
          <a:xfrm>
            <a:off x="8608765" y="1721057"/>
            <a:ext cx="3322396" cy="2311596"/>
          </a:xfrm>
          <a:prstGeom prst="wedgeEllipseCallout">
            <a:avLst>
              <a:gd name="adj1" fmla="val -15517"/>
              <a:gd name="adj2" fmla="val 7239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4" name="모서리가 접힌 도형 33"/>
          <p:cNvSpPr/>
          <p:nvPr/>
        </p:nvSpPr>
        <p:spPr>
          <a:xfrm>
            <a:off x="1473606" y="2488072"/>
            <a:ext cx="2538965" cy="1080000"/>
          </a:xfrm>
          <a:prstGeom prst="foldedCorner">
            <a:avLst>
              <a:gd name="adj" fmla="val 36216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CUSTODY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1" name="모서리가 접힌 도형 70"/>
          <p:cNvSpPr/>
          <p:nvPr/>
        </p:nvSpPr>
        <p:spPr>
          <a:xfrm>
            <a:off x="9040038" y="2367055"/>
            <a:ext cx="2538965" cy="1080000"/>
          </a:xfrm>
          <a:prstGeom prst="foldedCorner">
            <a:avLst>
              <a:gd name="adj" fmla="val 36216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DATA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0596574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Difference between Internet and DTN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4" name="텍스트 개체 틀 13"/>
          <p:cNvSpPr>
            <a:spLocks noGrp="1"/>
          </p:cNvSpPr>
          <p:nvPr>
            <p:ph type="body" idx="1"/>
          </p:nvPr>
        </p:nvSpPr>
        <p:spPr>
          <a:xfrm>
            <a:off x="463550" y="1853046"/>
            <a:ext cx="4554682" cy="6698673"/>
          </a:xfrm>
        </p:spPr>
        <p:txBody>
          <a:bodyPr/>
          <a:lstStyle/>
          <a:p>
            <a:r>
              <a:rPr lang="en-US" altLang="ko-KR" dirty="0" smtClean="0"/>
              <a:t>DTN </a:t>
            </a:r>
            <a:r>
              <a:rPr lang="ko-KR" altLang="en-US" dirty="0" smtClean="0"/>
              <a:t>프로토콜의 경우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Destination</a:t>
            </a:r>
            <a:r>
              <a:rPr lang="ko-KR" altLang="en-US" dirty="0" smtClean="0"/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Application </a:t>
            </a:r>
            <a:r>
              <a:rPr lang="ko-KR" altLang="en-US" dirty="0" smtClean="0">
                <a:solidFill>
                  <a:srgbClr val="0000FF"/>
                </a:solidFill>
              </a:rPr>
              <a:t>계층과 </a:t>
            </a:r>
            <a:r>
              <a:rPr lang="en-US" altLang="ko-KR" dirty="0" smtClean="0">
                <a:solidFill>
                  <a:srgbClr val="0000FF"/>
                </a:solidFill>
              </a:rPr>
              <a:t>TCP/IP </a:t>
            </a:r>
            <a:r>
              <a:rPr lang="ko-KR" altLang="en-US" dirty="0" smtClean="0">
                <a:solidFill>
                  <a:srgbClr val="0000FF"/>
                </a:solidFill>
              </a:rPr>
              <a:t>계층 사이에 </a:t>
            </a:r>
            <a:r>
              <a:rPr lang="en-US" altLang="ko-KR" dirty="0" smtClean="0">
                <a:solidFill>
                  <a:srgbClr val="0000FF"/>
                </a:solidFill>
              </a:rPr>
              <a:t>Bundle </a:t>
            </a:r>
            <a:r>
              <a:rPr lang="ko-KR" altLang="en-US" dirty="0" smtClean="0">
                <a:solidFill>
                  <a:srgbClr val="0000FF"/>
                </a:solidFill>
              </a:rPr>
              <a:t>계층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DTN </a:t>
            </a:r>
            <a:r>
              <a:rPr lang="ko-KR" altLang="en-US" dirty="0" smtClean="0"/>
              <a:t>프로토콜의 </a:t>
            </a:r>
            <a:r>
              <a:rPr lang="en-US" altLang="ko-KR" dirty="0" smtClean="0"/>
              <a:t>Forwarding Node</a:t>
            </a:r>
            <a:r>
              <a:rPr lang="ko-KR" altLang="en-US" dirty="0" smtClean="0"/>
              <a:t>의 경우 </a:t>
            </a:r>
            <a:r>
              <a:rPr lang="ko-KR" altLang="en-US" dirty="0" smtClean="0">
                <a:solidFill>
                  <a:srgbClr val="0000FF"/>
                </a:solidFill>
              </a:rPr>
              <a:t>위쪽에 </a:t>
            </a:r>
            <a:r>
              <a:rPr lang="en-US" altLang="ko-KR" dirty="0" smtClean="0">
                <a:solidFill>
                  <a:srgbClr val="0000FF"/>
                </a:solidFill>
              </a:rPr>
              <a:t>TCP, Bundle </a:t>
            </a:r>
            <a:r>
              <a:rPr lang="ko-KR" altLang="en-US" dirty="0" smtClean="0">
                <a:solidFill>
                  <a:srgbClr val="0000FF"/>
                </a:solidFill>
              </a:rPr>
              <a:t>계층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2" name="그림 71"/>
          <p:cNvPicPr/>
          <p:nvPr/>
        </p:nvPicPr>
        <p:blipFill>
          <a:blip r:embed="rId2"/>
          <a:stretch>
            <a:fillRect/>
          </a:stretch>
        </p:blipFill>
        <p:spPr>
          <a:xfrm>
            <a:off x="5246832" y="1853046"/>
            <a:ext cx="7641359" cy="680258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340927" y="5496791"/>
            <a:ext cx="7547264" cy="706582"/>
          </a:xfrm>
          <a:prstGeom prst="rect">
            <a:avLst/>
          </a:prstGeom>
          <a:solidFill>
            <a:srgbClr val="FFFF00">
              <a:alpha val="50196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2954983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Difference between Internet and DTN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4" name="텍스트 개체 틀 13"/>
          <p:cNvSpPr>
            <a:spLocks noGrp="1"/>
          </p:cNvSpPr>
          <p:nvPr>
            <p:ph type="body" idx="1"/>
          </p:nvPr>
        </p:nvSpPr>
        <p:spPr>
          <a:xfrm>
            <a:off x="463549" y="1853046"/>
            <a:ext cx="11943195" cy="2406133"/>
          </a:xfrm>
        </p:spPr>
        <p:txBody>
          <a:bodyPr/>
          <a:lstStyle/>
          <a:p>
            <a:r>
              <a:rPr lang="en-US" altLang="ko-KR" dirty="0" smtClean="0"/>
              <a:t>DTN </a:t>
            </a:r>
            <a:r>
              <a:rPr lang="ko-KR" altLang="en-US" dirty="0" smtClean="0"/>
              <a:t>프로토콜에서 </a:t>
            </a:r>
            <a:r>
              <a:rPr lang="en-US" altLang="ko-KR" dirty="0" smtClean="0"/>
              <a:t>Bundle</a:t>
            </a:r>
            <a:r>
              <a:rPr lang="ko-KR" altLang="en-US" dirty="0" smtClean="0"/>
              <a:t>은 </a:t>
            </a:r>
            <a:r>
              <a:rPr lang="ko-KR" altLang="en-US" dirty="0" smtClean="0">
                <a:solidFill>
                  <a:srgbClr val="0000FF"/>
                </a:solidFill>
              </a:rPr>
              <a:t>통신 연결이 안 될 때 전송해야 하는 데이터의 </a:t>
            </a:r>
            <a:r>
              <a:rPr lang="en-US" altLang="ko-KR" dirty="0" smtClean="0">
                <a:solidFill>
                  <a:srgbClr val="0000FF"/>
                </a:solidFill>
              </a:rPr>
              <a:t>custody</a:t>
            </a:r>
            <a:r>
              <a:rPr lang="ko-KR" altLang="en-US" dirty="0" smtClean="0">
                <a:solidFill>
                  <a:srgbClr val="0000FF"/>
                </a:solidFill>
              </a:rPr>
              <a:t>를 보관</a:t>
            </a:r>
            <a:r>
              <a:rPr lang="ko-KR" altLang="en-US" dirty="0" smtClean="0"/>
              <a:t>하고 있다가 </a:t>
            </a:r>
            <a:r>
              <a:rPr lang="ko-KR" altLang="en-US" dirty="0" smtClean="0">
                <a:solidFill>
                  <a:srgbClr val="0000FF"/>
                </a:solidFill>
              </a:rPr>
              <a:t>통신 연결이 되면 다음 </a:t>
            </a:r>
            <a:r>
              <a:rPr lang="en-US" altLang="ko-KR" dirty="0" smtClean="0">
                <a:solidFill>
                  <a:srgbClr val="0000FF"/>
                </a:solidFill>
              </a:rPr>
              <a:t>node</a:t>
            </a:r>
            <a:r>
              <a:rPr lang="ko-KR" altLang="en-US" dirty="0" smtClean="0">
                <a:solidFill>
                  <a:srgbClr val="0000FF"/>
                </a:solidFill>
              </a:rPr>
              <a:t>로 전송</a:t>
            </a:r>
            <a:r>
              <a:rPr lang="en-US" altLang="ko-KR" dirty="0" smtClean="0">
                <a:solidFill>
                  <a:srgbClr val="0000FF"/>
                </a:solidFill>
              </a:rPr>
              <a:t>(forwarding)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33" y="4734609"/>
            <a:ext cx="10347325" cy="316420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202991" y="6593349"/>
            <a:ext cx="2201779" cy="1080000"/>
          </a:xfrm>
          <a:prstGeom prst="ellipse">
            <a:avLst/>
          </a:prstGeom>
          <a:noFill/>
          <a:ln w="5715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0328" y="7775589"/>
            <a:ext cx="202138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Custody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보관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" name="구부러진 연결선 5"/>
          <p:cNvCxnSpPr>
            <a:stCxn id="3" idx="5"/>
          </p:cNvCxnSpPr>
          <p:nvPr/>
        </p:nvCxnSpPr>
        <p:spPr>
          <a:xfrm rot="5400000" flipH="1" flipV="1">
            <a:off x="4309233" y="6265831"/>
            <a:ext cx="22450" cy="2476262"/>
          </a:xfrm>
          <a:prstGeom prst="curvedConnector4">
            <a:avLst>
              <a:gd name="adj1" fmla="val -5037719"/>
              <a:gd name="adj2" fmla="val 60398"/>
            </a:avLst>
          </a:prstGeom>
          <a:noFill/>
          <a:ln w="50800" cap="flat">
            <a:solidFill>
              <a:srgbClr val="0000FF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4654224" y="7492737"/>
            <a:ext cx="366126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연결이 되면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0000FF"/>
                </a:solidFill>
              </a:rPr>
              <a:t>다음 </a:t>
            </a:r>
            <a:r>
              <a:rPr lang="en-US" altLang="ko-KR" dirty="0" smtClean="0">
                <a:solidFill>
                  <a:srgbClr val="0000FF"/>
                </a:solidFill>
              </a:rPr>
              <a:t>Node</a:t>
            </a:r>
            <a:r>
              <a:rPr lang="ko-KR" altLang="en-US" dirty="0" smtClean="0">
                <a:solidFill>
                  <a:srgbClr val="0000FF"/>
                </a:solidFill>
              </a:rPr>
              <a:t>로 </a:t>
            </a:r>
            <a:r>
              <a:rPr lang="en-US" altLang="ko-KR" dirty="0" smtClean="0">
                <a:solidFill>
                  <a:srgbClr val="0000FF"/>
                </a:solidFill>
              </a:rPr>
              <a:t>forwarding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2127378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601</Words>
  <Application>Microsoft Office PowerPoint</Application>
  <PresentationFormat>사용자 지정</PresentationFormat>
  <Paragraphs>82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DTN: Delay- and Disruption-Tolerant Networks</vt:lpstr>
      <vt:lpstr>Current Status</vt:lpstr>
      <vt:lpstr>Concept of DTN</vt:lpstr>
      <vt:lpstr>Concept of DTN</vt:lpstr>
      <vt:lpstr>Concept of DTN</vt:lpstr>
      <vt:lpstr>Concept of DTN</vt:lpstr>
      <vt:lpstr>Difference between Internet and DTN</vt:lpstr>
      <vt:lpstr>Difference between Internet and DTN</vt:lpstr>
      <vt:lpstr>DTN example</vt:lpstr>
      <vt:lpstr>DTN example</vt:lpstr>
      <vt:lpstr>DTN example</vt:lpstr>
      <vt:lpstr>DTN example</vt:lpstr>
      <vt:lpstr>DTN example</vt:lpstr>
      <vt:lpstr>DTN example</vt:lpstr>
      <vt:lpstr>DTN example</vt:lpstr>
      <vt:lpstr>DTN example</vt:lpstr>
      <vt:lpstr>Github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김 홍식</cp:lastModifiedBy>
  <cp:revision>267</cp:revision>
  <dcterms:modified xsi:type="dcterms:W3CDTF">2020-01-28T07:24:57Z</dcterms:modified>
</cp:coreProperties>
</file>