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6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0" r:id="rId15"/>
    <p:sldId id="288" r:id="rId16"/>
    <p:sldId id="289" r:id="rId17"/>
    <p:sldId id="278" r:id="rId18"/>
    <p:sldId id="27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DQN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4.7886v4.pdf" TargetMode="External"/><Relationship Id="rId2" Type="http://schemas.openxmlformats.org/officeDocument/2006/relationships/hyperlink" Target="https://arxiv.org/pdf/1508.06366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4.7886v4.pdf" TargetMode="External"/><Relationship Id="rId2" Type="http://schemas.openxmlformats.org/officeDocument/2006/relationships/hyperlink" Target="https://arxiv.org/pdf/1508.06366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20.01.29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Problem 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2712674" y="2466296"/>
                <a:ext cx="7293150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6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Lemma 3.1: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3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ko-KR" altLang="en-US" sz="36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  <m:r>
                        <a:rPr lang="en-US" altLang="ko-KR" sz="3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𝒄𝒐𝒏𝒄𝒂𝒗𝒆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altLang="ko-KR" sz="36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74" y="2466296"/>
                <a:ext cx="7293150" cy="1754326"/>
              </a:xfrm>
              <a:prstGeom prst="rect">
                <a:avLst/>
              </a:prstGeom>
              <a:blipFill>
                <a:blip r:embed="rId2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 1"/>
          <p:cNvSpPr/>
          <p:nvPr/>
        </p:nvSpPr>
        <p:spPr>
          <a:xfrm>
            <a:off x="4622800" y="5367860"/>
            <a:ext cx="3695700" cy="1883839"/>
          </a:xfrm>
          <a:custGeom>
            <a:avLst/>
            <a:gdLst>
              <a:gd name="connsiteX0" fmla="*/ 0 w 4406900"/>
              <a:gd name="connsiteY0" fmla="*/ 2133612 h 2159012"/>
              <a:gd name="connsiteX1" fmla="*/ 2209800 w 4406900"/>
              <a:gd name="connsiteY1" fmla="*/ 12 h 2159012"/>
              <a:gd name="connsiteX2" fmla="*/ 4406900 w 4406900"/>
              <a:gd name="connsiteY2" fmla="*/ 2159012 h 215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900" h="2159012">
                <a:moveTo>
                  <a:pt x="0" y="2133612"/>
                </a:moveTo>
                <a:cubicBezTo>
                  <a:pt x="737658" y="1064695"/>
                  <a:pt x="1475317" y="-4221"/>
                  <a:pt x="2209800" y="12"/>
                </a:cubicBezTo>
                <a:cubicBezTo>
                  <a:pt x="2944283" y="4245"/>
                  <a:pt x="3675591" y="1081628"/>
                  <a:pt x="4406900" y="2159012"/>
                </a:cubicBez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156200" y="4622800"/>
            <a:ext cx="25400" cy="33909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749800" y="7467600"/>
            <a:ext cx="4152900" cy="254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7567351" y="5585767"/>
                <a:ext cx="130766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ko-KR" altLang="en-US" sz="3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  <m:r>
                        <a:rPr lang="en-US" altLang="ko-KR" sz="3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351" y="5585767"/>
                <a:ext cx="13076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2342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Problem 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938058" y="2466296"/>
                <a:ext cx="8842421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6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Lemma 3.2: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𝑮𝒊𝒗𝒆𝒏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𝒕𝒉𝒆𝒓𝒆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𝒆𝒙𝒊𝒔𝒕𝒔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𝒖𝒏𝒊𝒒𝒖𝒆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3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𝒔𝒐𝒍𝒖𝒕𝒊𝒐𝒏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ko-KR" sz="36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func>
                        <m:funcPr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58" y="2466296"/>
                <a:ext cx="8842421" cy="2308324"/>
              </a:xfrm>
              <a:prstGeom prst="rect">
                <a:avLst/>
              </a:prstGeom>
              <a:blipFill>
                <a:blip r:embed="rId2"/>
                <a:stretch>
                  <a:fillRect t="-4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3094990" y="5377814"/>
            <a:ext cx="6849110" cy="32063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7627045" y="5941367"/>
                <a:ext cx="383444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3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3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US" altLang="ko-KR" sz="3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3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ko-KR" sz="3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3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3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45" y="5941367"/>
                <a:ext cx="38344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 2"/>
          <p:cNvSpPr/>
          <p:nvPr/>
        </p:nvSpPr>
        <p:spPr>
          <a:xfrm>
            <a:off x="3695700" y="7637488"/>
            <a:ext cx="2367821" cy="681011"/>
          </a:xfrm>
          <a:custGeom>
            <a:avLst/>
            <a:gdLst>
              <a:gd name="connsiteX0" fmla="*/ 0 w 2413000"/>
              <a:gd name="connsiteY0" fmla="*/ 0 h 736600"/>
              <a:gd name="connsiteX1" fmla="*/ 2413000 w 2413000"/>
              <a:gd name="connsiteY1" fmla="*/ 0 h 736600"/>
              <a:gd name="connsiteX2" fmla="*/ 2400300 w 2413000"/>
              <a:gd name="connsiteY2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0" h="736600">
                <a:moveTo>
                  <a:pt x="0" y="0"/>
                </a:moveTo>
                <a:lnTo>
                  <a:pt x="2413000" y="0"/>
                </a:lnTo>
                <a:lnTo>
                  <a:pt x="2400300" y="736600"/>
                </a:lnTo>
              </a:path>
            </a:pathLst>
          </a:custGeom>
          <a:noFill/>
          <a:ln w="127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31972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Problem 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31403" y="2466296"/>
                <a:ext cx="11655755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6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Proposition 3.1.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𝑶𝒑𝒕𝒊𝒎𝒂𝒍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𝒂𝒍𝒍𝒐𝒄𝒂𝒕𝒊𝒐𝒏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𝒔𝒐𝒍𝒖𝒕𝒊𝒐𝒏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𝒑𝒓𝒐𝒃𝒍𝒆𝒎</m:t>
                      </m:r>
                    </m:oMath>
                  </m:oMathPara>
                </a14:m>
                <a:endParaRPr lang="en-US" altLang="ko-KR" sz="36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𝒅𝒆𝒏𝒐𝒕𝒆𝒅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  <m:sup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</m:oMath>
                  </m:oMathPara>
                </a14:m>
                <a:endParaRPr lang="ko-KR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03" y="2466296"/>
                <a:ext cx="11655755" cy="1754326"/>
              </a:xfrm>
              <a:prstGeom prst="rect">
                <a:avLst/>
              </a:prstGeom>
              <a:blipFill>
                <a:blip r:embed="rId2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071040" y="4746419"/>
                <a:ext cx="6576480" cy="2589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6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sz="36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ko-KR" altLang="en-US" sz="3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en-US" sz="3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36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ko-KR" altLang="en-US" sz="3600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ko-KR" altLang="en-US" sz="3600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ko-KR" altLang="en-US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ko-KR" altLang="en-US" sz="3600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sz="3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36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ko-KR" altLang="en-US" sz="3600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ko-KR" altLang="en-US" sz="3600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3600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ko-KR" altLang="en-US" sz="3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3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36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𝜸</m:t>
                                      </m:r>
                                    </m:e>
                                    <m:sub>
                                      <m:r>
                                        <a:rPr lang="ko-KR" altLang="en-US" sz="36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ko-KR" altLang="en-US" sz="3600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sz="3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36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ko-KR" altLang="en-US" sz="3600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ko-KR" altLang="en-US" sz="3600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3600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ko-KR" altLang="en-US" sz="36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40" y="4746419"/>
                <a:ext cx="6576480" cy="2589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495387" y="7861707"/>
                <a:ext cx="57277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𝒓𝒆𝒇𝒆𝒓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𝒑𝒓𝒆𝒗𝒊𝒐𝒖𝒔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𝒔𝒍𝒊𝒅𝒆</m:t>
                      </m:r>
                    </m:oMath>
                  </m:oMathPara>
                </a14:m>
                <a:endParaRPr lang="en-US" altLang="ko-KR" sz="3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387" y="7861707"/>
                <a:ext cx="57277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8902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Problem II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5104" y="4909847"/>
                <a:ext cx="730007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: </a:t>
                </a:r>
                <a:r>
                  <a:rPr lang="ko-KR" altLang="en-US" dirty="0" smtClean="0"/>
                  <a:t>모든 사용자에게 적용되는 </a:t>
                </a:r>
                <a:r>
                  <a:rPr lang="en-US" altLang="ko-KR" dirty="0" smtClean="0"/>
                  <a:t>common throughput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104" y="4909847"/>
                <a:ext cx="7300076" cy="471924"/>
              </a:xfrm>
              <a:prstGeom prst="rect">
                <a:avLst/>
              </a:prstGeom>
              <a:blipFill>
                <a:blip r:embed="rId2"/>
                <a:stretch>
                  <a:fillRect l="-167" t="-7692" r="-1337" b="-282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1952819" y="5698478"/>
                <a:ext cx="9244647" cy="486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dirty="0" smtClean="0"/>
                  <a:t>: feasible set of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dirty="0" smtClean="0"/>
                  <a:t> specified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i="1" smtClean="0">
                            <a:solidFill>
                              <a:srgbClr val="FF0000"/>
                            </a:solidFill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</a:rPr>
                          <m:t>𝟎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≤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𝟏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≥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𝟎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,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𝒊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𝟎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,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𝟏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,…,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𝑲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19" y="5698478"/>
                <a:ext cx="9244647" cy="486543"/>
              </a:xfrm>
              <a:prstGeom prst="rect">
                <a:avLst/>
              </a:prstGeom>
              <a:blipFill>
                <a:blip r:embed="rId3"/>
                <a:stretch>
                  <a:fillRect t="-6250" b="-2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711749" y="6557460"/>
            <a:ext cx="7726794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사용자에게 공통으로 적용되는 </a:t>
            </a:r>
            <a:r>
              <a:rPr lang="en-US" altLang="ko-KR" dirty="0" smtClean="0"/>
              <a:t>throughput</a:t>
            </a:r>
            <a:r>
              <a:rPr lang="ko-KR" altLang="en-US" dirty="0" smtClean="0"/>
              <a:t>인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을 최대화하여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Doubly near-far problem</a:t>
            </a:r>
            <a:r>
              <a:rPr lang="ko-KR" altLang="en-US" dirty="0" smtClean="0">
                <a:solidFill>
                  <a:srgbClr val="0000FF"/>
                </a:solidFill>
              </a:rPr>
              <a:t>을 해결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477027" y="2921183"/>
                <a:ext cx="8196218" cy="89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36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acc>
                                <m:accPr>
                                  <m:chr m:val="̅"/>
                                  <m:ctrlP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̅"/>
                              <m:ctrlP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</m:func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ko-KR" alt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ko-KR" alt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ko-KR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27" y="2921183"/>
                <a:ext cx="8196218" cy="89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2439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Problem II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18772" y="2460352"/>
                <a:ext cx="6147517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𝑺𝑶𝑳𝑽𝑰𝑵𝑮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𝑨𝑳𝑮𝑶𝑹𝑰𝑻𝑯𝑴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0" lang="ko-KR" altLang="en-US" sz="36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772" y="2460352"/>
                <a:ext cx="6147517" cy="656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67964" y="3414077"/>
            <a:ext cx="7049135" cy="48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4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Weighted Sum-Throughput Maximization Problem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30598" y="5557547"/>
                <a:ext cx="4889095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: </a:t>
                </a:r>
                <a:r>
                  <a:rPr kumimoji="0" lang="ko-KR" alt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각 사용자에게 적용되는 가중치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98" y="5557547"/>
                <a:ext cx="4889095" cy="471924"/>
              </a:xfrm>
              <a:prstGeom prst="rect">
                <a:avLst/>
              </a:prstGeom>
              <a:blipFill>
                <a:blip r:embed="rId2"/>
                <a:stretch>
                  <a:fillRect l="-873" t="-9091" r="-2244" b="-28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3429883" y="6361491"/>
            <a:ext cx="6290505" cy="83099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 문제는 </a:t>
            </a:r>
            <a:r>
              <a:rPr lang="en-US" altLang="ko-KR" dirty="0" smtClean="0"/>
              <a:t>convex(</a:t>
            </a:r>
            <a:r>
              <a:rPr lang="ko-KR" altLang="en-US" dirty="0" smtClean="0"/>
              <a:t>아래로 볼록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하므로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Convex optimization</a:t>
            </a:r>
            <a:r>
              <a:rPr lang="ko-KR" altLang="en-US" dirty="0" smtClean="0"/>
              <a:t>을 이용하여 해결한다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785206" y="3568883"/>
                <a:ext cx="5579861" cy="1660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3600" i="1" smtClean="0">
                              <a:solidFill>
                                <a:srgbClr val="FF0000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36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sz="3600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𝒊</m:t>
                              </m:r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=</m:t>
                              </m:r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ko-KR" sz="3600" i="1" smtClean="0">
                                      <a:solidFill>
                                        <a:srgbClr val="0000F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solidFill>
                                        <a:srgbClr val="0000FF"/>
                                      </a:solidFill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solidFill>
                                        <a:srgbClr val="0000FF"/>
                                      </a:solidFill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3600" i="1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solidFill>
                                        <a:srgbClr val="FF0000"/>
                                      </a:solidFill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solidFill>
                                        <a:srgbClr val="FF0000"/>
                                      </a:solidFill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(</m:t>
                              </m:r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𝝉</m:t>
                              </m:r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𝑠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𝑡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. 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𝝉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∈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</a:rPr>
                        <m:t>𝑫</m:t>
                      </m:r>
                    </m:oMath>
                  </m:oMathPara>
                </a14:m>
                <a:endParaRPr lang="ko-KR" altLang="ko-KR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206" y="3568883"/>
                <a:ext cx="5579861" cy="1660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8008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Weighted Sum-Throughput Maximization Problem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313997" y="2466296"/>
                <a:ext cx="1040220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6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Proposition 4.1.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𝑮𝒊𝒗𝒆𝒏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𝒐𝒑𝒕𝒊𝒎𝒂𝒍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𝒂𝒍𝒍𝒐𝒄𝒂𝒕𝒊𝒐𝒏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𝒔𝒐𝒍𝒖𝒕𝒊𝒐𝒏</m:t>
                      </m:r>
                    </m:oMath>
                  </m:oMathPara>
                </a14:m>
                <a:endParaRPr lang="en-US" altLang="ko-KR" sz="36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𝒑𝒓𝒐𝒃𝒍𝒆𝒎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  <m:sup>
                              <m:r>
                                <a:rPr lang="en-US" altLang="ko-KR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</m:oMath>
                  </m:oMathPara>
                </a14:m>
                <a:endParaRPr lang="ko-KR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97" y="2466296"/>
                <a:ext cx="10402207" cy="1754326"/>
              </a:xfrm>
              <a:prstGeom prst="rect">
                <a:avLst/>
              </a:prstGeom>
              <a:blipFill>
                <a:blip r:embed="rId2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2584450" y="4494436"/>
                <a:ext cx="7861300" cy="1345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ko-KR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ko-KR" altLang="en-US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𝜸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ko-KR" altLang="en-US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ko-KR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ko-KR" altLang="en-US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𝜸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50" y="4494436"/>
                <a:ext cx="7861300" cy="134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4031" y="5979825"/>
                <a:ext cx="1296213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𝒔𝒐𝒍𝒖𝒕𝒊𝒐𝒏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𝒇𝒐𝒍𝒍𝒐𝒘𝒊𝒏𝒈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𝒆𝒒𝒖𝒂𝒕𝒊𝒐𝒏𝒔</m:t>
                      </m:r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ko-KR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" y="5979825"/>
                <a:ext cx="1296213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971550" y="6869961"/>
                <a:ext cx="11087100" cy="1138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ko-KR" altLang="en-US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ko-KR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ko-KR" alt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ko-KR" altLang="en-US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ko-KR" altLang="en-US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ko-KR" alt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ko-KR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ko-KR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R" alt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ko-KR" alt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ko-KR" alt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𝒄𝒐𝒏𝒔𝒕𝒂𝒏𝒕</m:t>
                      </m:r>
                      <m:r>
                        <a:rPr lang="en-US" altLang="ko-KR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6869961"/>
                <a:ext cx="11087100" cy="1138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508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https://github.com/WannaBeSuperteur/2020/tree/master/DQN</a:t>
            </a:r>
            <a:endParaRPr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References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b="0" u="sng" dirty="0">
                <a:hlinkClick r:id="rId2"/>
              </a:rPr>
              <a:t>https://</a:t>
            </a:r>
            <a:r>
              <a:rPr lang="en-US" altLang="ko-KR" b="0" u="sng" dirty="0" smtClean="0">
                <a:hlinkClick r:id="rId2"/>
              </a:rPr>
              <a:t>arxiv.org/pdf/1508.06366.pdf</a:t>
            </a:r>
            <a:endParaRPr lang="en-US" altLang="ko-KR" b="0" u="sng" dirty="0" smtClean="0"/>
          </a:p>
          <a:p>
            <a:pPr latinLnBrk="1"/>
            <a:r>
              <a:rPr lang="en-US" altLang="ko-KR" b="0" u="sng" dirty="0">
                <a:hlinkClick r:id="rId3"/>
              </a:rPr>
              <a:t>https://arxiv.org/pdf/1304.7886v4.pdf</a:t>
            </a:r>
            <a:endParaRPr lang="ko-KR" altLang="ko-KR" b="0"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1474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br>
              <a:rPr lang="en-US" altLang="ko-KR" dirty="0" smtClean="0"/>
            </a:br>
            <a:r>
              <a:rPr lang="en-US" altLang="ko-KR" dirty="0" smtClean="0"/>
              <a:t>Wireless Powered Communication Networks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en-US" altLang="ko-KR" dirty="0" smtClean="0"/>
          </a:p>
          <a:p>
            <a:r>
              <a:rPr lang="en-US" altLang="ko-KR" dirty="0" smtClean="0"/>
              <a:t>AP and HAP </a:t>
            </a:r>
            <a:r>
              <a:rPr lang="ko-KR" altLang="en-US" dirty="0" smtClean="0"/>
              <a:t>메커니즘과 </a:t>
            </a:r>
            <a:r>
              <a:rPr lang="en-US" altLang="ko-KR" dirty="0" smtClean="0"/>
              <a:t>HAP </a:t>
            </a:r>
            <a:r>
              <a:rPr lang="ko-KR" altLang="en-US" dirty="0" smtClean="0"/>
              <a:t>메커니즘의 문제점</a:t>
            </a:r>
            <a:endParaRPr lang="en-US" altLang="ko-KR" dirty="0" smtClean="0"/>
          </a:p>
          <a:p>
            <a:r>
              <a:rPr lang="en-US" altLang="ko-KR" dirty="0" smtClean="0"/>
              <a:t>Sum-Throughput Maximization Problem I</a:t>
            </a:r>
          </a:p>
          <a:p>
            <a:r>
              <a:rPr lang="en-US" altLang="ko-KR" dirty="0"/>
              <a:t>Sum-Throughput Maximization Problem </a:t>
            </a:r>
            <a:r>
              <a:rPr lang="en-US" altLang="ko-KR" dirty="0" smtClean="0"/>
              <a:t>II</a:t>
            </a:r>
          </a:p>
          <a:p>
            <a:r>
              <a:rPr lang="en-US" altLang="ko-KR" dirty="0" smtClean="0"/>
              <a:t>Weighted Sum-Throughput Maximization Problem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WPCN </a:t>
            </a:r>
            <a:r>
              <a:rPr lang="ko-KR" altLang="en-US" dirty="0" smtClean="0"/>
              <a:t>논문</a:t>
            </a:r>
            <a:r>
              <a:rPr lang="en-US" altLang="ko-KR" dirty="0" smtClean="0"/>
              <a:t>(</a:t>
            </a:r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arxiv.org/pdf/1508.06366.pdf</a:t>
            </a:r>
            <a:r>
              <a:rPr lang="en-US" altLang="ko-KR" u="sng" dirty="0" smtClean="0"/>
              <a:t>, </a:t>
            </a:r>
            <a:r>
              <a:rPr lang="en-US" altLang="ko-KR" u="sng" dirty="0">
                <a:hlinkClick r:id="rId3"/>
              </a:rPr>
              <a:t>https://arxiv.org/pdf/1304.7886v4.pdf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학습 </a:t>
            </a:r>
            <a:r>
              <a:rPr lang="ko-KR" altLang="en-US" dirty="0" smtClean="0"/>
              <a:t>및 개념 정리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Terms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77418"/>
              </p:ext>
            </p:extLst>
          </p:nvPr>
        </p:nvGraphicFramePr>
        <p:xfrm>
          <a:off x="806257" y="1602381"/>
          <a:ext cx="11288760" cy="66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043">
                  <a:extLst>
                    <a:ext uri="{9D8B030D-6E8A-4147-A177-3AD203B41FA5}">
                      <a16:colId xmlns:a16="http://schemas.microsoft.com/office/drawing/2014/main" val="1214800056"/>
                    </a:ext>
                  </a:extLst>
                </a:gridCol>
                <a:gridCol w="4788797">
                  <a:extLst>
                    <a:ext uri="{9D8B030D-6E8A-4147-A177-3AD203B41FA5}">
                      <a16:colId xmlns:a16="http://schemas.microsoft.com/office/drawing/2014/main" val="2598877808"/>
                    </a:ext>
                  </a:extLst>
                </a:gridCol>
                <a:gridCol w="3762920">
                  <a:extLst>
                    <a:ext uri="{9D8B030D-6E8A-4147-A177-3AD203B41FA5}">
                      <a16:colId xmlns:a16="http://schemas.microsoft.com/office/drawing/2014/main" val="68289877"/>
                    </a:ext>
                  </a:extLst>
                </a:gridCol>
              </a:tblGrid>
              <a:tr h="132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(energy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node)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Downlink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를 통해서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wireless energy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를 전송한다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79415"/>
                  </a:ext>
                </a:extLst>
              </a:tr>
              <a:tr h="132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WD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(wireless device)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Harvest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된 에너지를 이용하여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uplink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를 통해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access point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에 정보를 전송한다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504"/>
                  </a:ext>
                </a:extLst>
              </a:tr>
              <a:tr h="132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AP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(access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point)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484280"/>
                  </a:ext>
                </a:extLst>
              </a:tr>
              <a:tr h="132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HAP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(hybrid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access point)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Energy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node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access point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17657"/>
                  </a:ext>
                </a:extLst>
              </a:tr>
              <a:tr h="1329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단위 시간당 데이터 </a:t>
                      </a:r>
                      <a:r>
                        <a:rPr lang="ko-KR" altLang="en-US" sz="2400" dirty="0" err="1" smtClean="0">
                          <a:solidFill>
                            <a:schemeClr val="tx1"/>
                          </a:solidFill>
                        </a:rPr>
                        <a:t>전송량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여기서는 이것을 최대화하는 것이 문제이다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632590"/>
                  </a:ext>
                </a:extLst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52" y="1643945"/>
            <a:ext cx="732263" cy="1161668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285" y="3044988"/>
            <a:ext cx="1052596" cy="1102381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27" y="4386744"/>
            <a:ext cx="767311" cy="1110774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202" y="5736892"/>
            <a:ext cx="528763" cy="9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4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AP and HAP mechanism and </a:t>
            </a:r>
            <a:r>
              <a:rPr lang="en-US" dirty="0" smtClean="0"/>
              <a:t>problems of HAP mechanism</a:t>
            </a:r>
            <a:endParaRPr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63550" y="2393373"/>
            <a:ext cx="12204700" cy="838200"/>
          </a:xfrm>
        </p:spPr>
        <p:txBody>
          <a:bodyPr/>
          <a:lstStyle/>
          <a:p>
            <a:r>
              <a:rPr lang="en-US" altLang="ko-KR" dirty="0" smtClean="0"/>
              <a:t>AP mechanism </a:t>
            </a:r>
            <a:r>
              <a:rPr lang="en-US" altLang="ko-KR" dirty="0" smtClean="0">
                <a:solidFill>
                  <a:srgbClr val="FF0000"/>
                </a:solidFill>
              </a:rPr>
              <a:t>(Separated)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37" y="3858491"/>
            <a:ext cx="7262090" cy="41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57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AP and HAP mechanism and problems of HAP mechanism</a:t>
            </a:r>
            <a:endParaRPr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63550" y="2393373"/>
            <a:ext cx="12204700" cy="838200"/>
          </a:xfrm>
        </p:spPr>
        <p:txBody>
          <a:bodyPr/>
          <a:lstStyle/>
          <a:p>
            <a:r>
              <a:rPr lang="en-US" altLang="ko-KR" dirty="0" smtClean="0"/>
              <a:t>HAP mechanism </a:t>
            </a:r>
            <a:r>
              <a:rPr lang="en-US" altLang="ko-KR" dirty="0" smtClean="0">
                <a:solidFill>
                  <a:srgbClr val="FF0000"/>
                </a:solidFill>
              </a:rPr>
              <a:t>(Co-located)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23" y="3756627"/>
            <a:ext cx="8027122" cy="44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38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AP and HAP mechanism and problems of HAP mechanism</a:t>
            </a:r>
            <a:endParaRPr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63550" y="2393373"/>
            <a:ext cx="12204700" cy="3622963"/>
          </a:xfrm>
        </p:spPr>
        <p:txBody>
          <a:bodyPr/>
          <a:lstStyle/>
          <a:p>
            <a:r>
              <a:rPr lang="en-US" altLang="ko-KR" dirty="0" smtClean="0"/>
              <a:t>Problems of HAP mechanism (1): Doubly Near Far</a:t>
            </a:r>
          </a:p>
          <a:p>
            <a:pPr lvl="1"/>
            <a:r>
              <a:rPr lang="ko-KR" altLang="en-US" b="0" dirty="0" smtClean="0">
                <a:solidFill>
                  <a:schemeClr val="tx1"/>
                </a:solidFill>
              </a:rPr>
              <a:t>여러 개의 노드 중 </a:t>
            </a:r>
            <a:r>
              <a:rPr lang="en-US" altLang="ko-KR" b="0" dirty="0" smtClean="0">
                <a:solidFill>
                  <a:schemeClr val="tx1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</a:rPr>
              <a:t>가까운</a:t>
            </a:r>
            <a:r>
              <a:rPr lang="ko-KR" altLang="en-US" b="0" dirty="0" smtClean="0">
                <a:solidFill>
                  <a:schemeClr val="tx1"/>
                </a:solidFill>
              </a:rPr>
              <a:t> 것은 </a:t>
            </a:r>
            <a:r>
              <a:rPr lang="ko-KR" altLang="en-US" dirty="0" smtClean="0">
                <a:solidFill>
                  <a:srgbClr val="0000FF"/>
                </a:solidFill>
              </a:rPr>
              <a:t>전력을 많이 공급받으면서 </a:t>
            </a:r>
            <a:r>
              <a:rPr lang="ko-KR" altLang="en-US" b="0" dirty="0" smtClean="0">
                <a:solidFill>
                  <a:schemeClr val="tx1"/>
                </a:solidFill>
              </a:rPr>
              <a:t>정보를 다시 </a:t>
            </a:r>
            <a:r>
              <a:rPr lang="en-US" altLang="ko-KR" b="0" dirty="0" smtClean="0">
                <a:solidFill>
                  <a:schemeClr val="tx1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으로 전송하는 데 </a:t>
            </a:r>
            <a:r>
              <a:rPr lang="ko-KR" altLang="en-US" dirty="0" smtClean="0">
                <a:solidFill>
                  <a:srgbClr val="0000FF"/>
                </a:solidFill>
              </a:rPr>
              <a:t>에너지가 적게</a:t>
            </a:r>
            <a:r>
              <a:rPr lang="ko-KR" altLang="en-US" b="0" dirty="0" smtClean="0">
                <a:solidFill>
                  <a:schemeClr val="tx1"/>
                </a:solidFill>
              </a:rPr>
              <a:t> 든다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chemeClr val="tx1"/>
                </a:solidFill>
              </a:rPr>
              <a:t>그러나 </a:t>
            </a:r>
            <a:r>
              <a:rPr lang="en-US" altLang="ko-KR" b="0" dirty="0" smtClean="0">
                <a:solidFill>
                  <a:schemeClr val="tx1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</a:rPr>
              <a:t>먼</a:t>
            </a:r>
            <a:r>
              <a:rPr lang="ko-KR" altLang="en-US" b="0" dirty="0" smtClean="0">
                <a:solidFill>
                  <a:schemeClr val="tx1"/>
                </a:solidFill>
              </a:rPr>
              <a:t> 노드는 </a:t>
            </a:r>
            <a:r>
              <a:rPr lang="ko-KR" altLang="en-US" dirty="0" smtClean="0">
                <a:solidFill>
                  <a:srgbClr val="FF0000"/>
                </a:solidFill>
              </a:rPr>
              <a:t>전력을 적게 공급받으면서 </a:t>
            </a:r>
            <a:r>
              <a:rPr lang="ko-KR" altLang="en-US" b="0" dirty="0" smtClean="0">
                <a:solidFill>
                  <a:schemeClr val="tx1"/>
                </a:solidFill>
              </a:rPr>
              <a:t>정보를 다시 </a:t>
            </a:r>
            <a:r>
              <a:rPr lang="en-US" altLang="ko-KR" b="0" dirty="0" smtClean="0">
                <a:solidFill>
                  <a:schemeClr val="tx1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으로 전송하는 데 </a:t>
            </a:r>
            <a:r>
              <a:rPr lang="ko-KR" altLang="en-US" dirty="0" smtClean="0">
                <a:solidFill>
                  <a:srgbClr val="FF0000"/>
                </a:solidFill>
              </a:rPr>
              <a:t>에너지가 많이 </a:t>
            </a:r>
            <a:r>
              <a:rPr lang="ko-KR" altLang="en-US" b="0" dirty="0" smtClean="0">
                <a:solidFill>
                  <a:schemeClr val="tx1"/>
                </a:solidFill>
              </a:rPr>
              <a:t>든다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chemeClr val="tx1"/>
                </a:solidFill>
              </a:rPr>
              <a:t>즉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사용자 간 불공평</a:t>
            </a:r>
            <a:r>
              <a:rPr lang="ko-KR" altLang="en-US" b="0" dirty="0" smtClean="0">
                <a:solidFill>
                  <a:schemeClr val="tx1"/>
                </a:solidFill>
              </a:rPr>
              <a:t>이 생긴다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44072" y="5902036"/>
            <a:ext cx="6757323" cy="2954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9136" y="7863435"/>
            <a:ext cx="7357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^o^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1791" y="6217227"/>
            <a:ext cx="849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ㅠ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ㅠ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905009" y="7743077"/>
            <a:ext cx="654623" cy="6546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673149" y="7966481"/>
            <a:ext cx="176645" cy="1766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617" y="7225067"/>
            <a:ext cx="412292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공급되는 에너지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정보 전송에 사용되는 에너지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75857" y="5855817"/>
            <a:ext cx="411063" cy="4110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761383" y="5902036"/>
            <a:ext cx="318626" cy="31862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08207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AP and HAP mechanism and problems of HAP mechanism</a:t>
            </a:r>
            <a:endParaRPr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63550" y="2393373"/>
            <a:ext cx="12204700" cy="5628409"/>
          </a:xfrm>
        </p:spPr>
        <p:txBody>
          <a:bodyPr/>
          <a:lstStyle/>
          <a:p>
            <a:r>
              <a:rPr lang="en-US" altLang="ko-KR" dirty="0" smtClean="0"/>
              <a:t>Problems of HAP mechanism (2): </a:t>
            </a:r>
            <a:r>
              <a:rPr lang="en-US" altLang="ko-KR" dirty="0" err="1" smtClean="0"/>
              <a:t>Throughtput</a:t>
            </a:r>
            <a:r>
              <a:rPr lang="en-US" altLang="ko-KR" dirty="0" smtClean="0"/>
              <a:t> Maximization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사용자들의 단위 시간당 데이터 </a:t>
            </a:r>
            <a:r>
              <a:rPr lang="ko-KR" altLang="en-US" dirty="0" err="1" smtClean="0">
                <a:solidFill>
                  <a:srgbClr val="0000FF"/>
                </a:solidFill>
              </a:rPr>
              <a:t>전송량</a:t>
            </a:r>
            <a:r>
              <a:rPr lang="en-US" altLang="ko-KR" dirty="0" smtClean="0">
                <a:solidFill>
                  <a:srgbClr val="0000FF"/>
                </a:solidFill>
              </a:rPr>
              <a:t>(throughput)</a:t>
            </a:r>
            <a:r>
              <a:rPr lang="ko-KR" altLang="en-US" dirty="0" smtClean="0">
                <a:solidFill>
                  <a:srgbClr val="0000FF"/>
                </a:solidFill>
              </a:rPr>
              <a:t>의 합을 최대화</a:t>
            </a:r>
            <a:r>
              <a:rPr lang="ko-KR" altLang="en-US" b="0" dirty="0" smtClean="0">
                <a:solidFill>
                  <a:schemeClr val="tx1"/>
                </a:solidFill>
              </a:rPr>
              <a:t>하는 문제이다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Sum-Throughput Maximization Problem</a:t>
            </a:r>
            <a:r>
              <a:rPr lang="ko-KR" altLang="en-US" b="0" dirty="0" smtClean="0">
                <a:solidFill>
                  <a:schemeClr val="tx1"/>
                </a:solidFill>
              </a:rPr>
              <a:t>이라고 부르며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</a:rPr>
              <a:t>세부적으로는 다음과 같은 것들이 있다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altLang="ko-KR" dirty="0"/>
              <a:t>Sum-Throughput Maximization Problem </a:t>
            </a:r>
            <a:r>
              <a:rPr lang="en-US" altLang="ko-KR" dirty="0" smtClean="0"/>
              <a:t>I</a:t>
            </a:r>
          </a:p>
          <a:p>
            <a:pPr lvl="2"/>
            <a:r>
              <a:rPr lang="en-US" altLang="ko-KR" dirty="0"/>
              <a:t>Sum-Throughput Maximization Problem </a:t>
            </a:r>
            <a:r>
              <a:rPr lang="en-US" altLang="ko-KR" dirty="0" smtClean="0"/>
              <a:t>II</a:t>
            </a:r>
          </a:p>
          <a:p>
            <a:pPr lvl="2"/>
            <a:r>
              <a:rPr lang="en-US" altLang="ko-KR" dirty="0" smtClean="0"/>
              <a:t>Weighted Sum-Throughput </a:t>
            </a:r>
            <a:r>
              <a:rPr lang="en-US" altLang="ko-KR" dirty="0"/>
              <a:t>Maximization </a:t>
            </a:r>
            <a:r>
              <a:rPr lang="en-US" altLang="ko-KR" dirty="0" smtClean="0"/>
              <a:t>Problem</a:t>
            </a:r>
            <a:endParaRPr lang="en-US" altLang="ko-KR" dirty="0"/>
          </a:p>
          <a:p>
            <a:pPr lvl="1"/>
            <a:endParaRPr lang="en-US" altLang="ko-KR" b="0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0247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938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Problem 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43384" y="9144000"/>
            <a:ext cx="355601" cy="28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644231" y="2720296"/>
                <a:ext cx="9836411" cy="1661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36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"/>
                              <m:ctrlPr>
                                <a:rPr lang="ko-KR" alt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ko-KR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𝒔𝒖𝒎</m:t>
                                  </m:r>
                                </m:sub>
                              </m:sSub>
                              <m:r>
                                <a:rPr lang="ko-KR" altLang="en-US" sz="36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func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sz="36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≤1, </m:t>
                      </m:r>
                      <m:sSub>
                        <m:sSubPr>
                          <m:ctrlPr>
                            <a:rPr lang="ko-KR" alt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3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ko-KR" altLang="en-US" sz="36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31" y="2720296"/>
                <a:ext cx="9836411" cy="1661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31148" y="4909847"/>
                <a:ext cx="688797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: </a:t>
                </a:r>
                <a:r>
                  <a:rPr lang="en-US" altLang="ko-KR" dirty="0" smtClean="0"/>
                  <a:t>HAP</a:t>
                </a:r>
                <a:r>
                  <a:rPr lang="ko-KR" altLang="en-US" dirty="0" smtClean="0"/>
                  <a:t>과 각 사용자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에게 할당된 시간의 비율 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8" y="4909847"/>
                <a:ext cx="6887976" cy="471924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857131" y="5698478"/>
                <a:ext cx="7436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ko-KR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ko-KR" altLang="en-US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사용자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달성 가능한 </a:t>
                </a:r>
                <a:r>
                  <a:rPr lang="en-US" altLang="ko-KR" dirty="0" smtClean="0"/>
                  <a:t>uplink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throughput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31" y="5698478"/>
                <a:ext cx="7436011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3104763" y="6557460"/>
                <a:ext cx="6940746" cy="94461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ko-KR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"/>
                            <m:ctrlPr>
                              <a:rPr lang="ko-KR" alt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</m:sub>
                            </m:sSub>
                            <m:r>
                              <a:rPr lang="ko-KR" altLang="en-US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에 따른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각 사용자의 달성 가능한</a:t>
                </a:r>
                <a:endParaRPr lang="en-US" altLang="ko-KR" dirty="0" smtClean="0"/>
              </a:p>
              <a:p>
                <a:r>
                  <a:rPr lang="en-US" altLang="ko-KR" dirty="0" smtClean="0"/>
                  <a:t>uplink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throughput</a:t>
                </a:r>
                <a:r>
                  <a:rPr lang="ko-KR" altLang="en-US" dirty="0" smtClean="0"/>
                  <a:t>의 합의 최댓값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63" y="6557460"/>
                <a:ext cx="6940746" cy="944618"/>
              </a:xfrm>
              <a:prstGeom prst="rect">
                <a:avLst/>
              </a:prstGeom>
              <a:blipFill>
                <a:blip r:embed="rId5"/>
                <a:stretch>
                  <a:fillRect t="-63226" r="-790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02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422</Words>
  <Application>Microsoft Office PowerPoint</Application>
  <PresentationFormat>사용자 지정</PresentationFormat>
  <Paragraphs>114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Wireless Powered Communication Networks</vt:lpstr>
      <vt:lpstr>Current Status</vt:lpstr>
      <vt:lpstr>Terms</vt:lpstr>
      <vt:lpstr>AP and HAP mechanism and problems of HAP mechanism</vt:lpstr>
      <vt:lpstr>AP and HAP mechanism and problems of HAP mechanism</vt:lpstr>
      <vt:lpstr>AP and HAP mechanism and problems of HAP mechanism</vt:lpstr>
      <vt:lpstr>AP and HAP mechanism and problems of HAP mechanism</vt:lpstr>
      <vt:lpstr>Sum-Throughput Maximization Problem I</vt:lpstr>
      <vt:lpstr>Sum-Throughput Maximization Problem I</vt:lpstr>
      <vt:lpstr>Sum-Throughput Maximization Problem I</vt:lpstr>
      <vt:lpstr>Sum-Throughput Maximization Problem I</vt:lpstr>
      <vt:lpstr>Sum-Throughput Maximization Problem II</vt:lpstr>
      <vt:lpstr>Sum-Throughput Maximization Problem II</vt:lpstr>
      <vt:lpstr>Weighted Sum-Throughput Maximization Problem</vt:lpstr>
      <vt:lpstr>Weighted Sum-Throughput Maximization Problem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269</cp:revision>
  <dcterms:modified xsi:type="dcterms:W3CDTF">2020-01-28T08:37:06Z</dcterms:modified>
</cp:coreProperties>
</file>