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6" r:id="rId13"/>
    <p:sldId id="288" r:id="rId14"/>
    <p:sldId id="289" r:id="rId15"/>
    <p:sldId id="290" r:id="rId16"/>
    <p:sldId id="291" r:id="rId17"/>
    <p:sldId id="292" r:id="rId18"/>
    <p:sldId id="278" r:id="rId19"/>
    <p:sldId id="277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A4300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vinfall.com/seipage/papers/p27-fall.pdf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vinfall.com/seipage/papers/p27-fall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vinfall.com/seipage/papers/p27-fall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uty_cycl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20.02.05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9751261" cy="1231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Characteristics of End System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346447" cy="690813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Challenged Network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End System</a:t>
            </a:r>
            <a:r>
              <a:rPr lang="ko-KR" altLang="en-US" dirty="0" smtClean="0">
                <a:solidFill>
                  <a:schemeClr val="tx1"/>
                </a:solidFill>
              </a:rPr>
              <a:t>의 특징은 다음과 </a:t>
            </a:r>
            <a:r>
              <a:rPr lang="ko-KR" altLang="en-US" dirty="0" smtClean="0">
                <a:solidFill>
                  <a:schemeClr val="tx1"/>
                </a:solidFill>
              </a:rPr>
              <a:t>같음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Limited Longevity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Low Duty Cycle Operation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Limited Resources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890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9751261" cy="1231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Characteristics of End System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6269121" cy="6908132"/>
          </a:xfrm>
        </p:spPr>
        <p:txBody>
          <a:bodyPr/>
          <a:lstStyle/>
          <a:p>
            <a:r>
              <a:rPr lang="en-US" altLang="ko-KR" dirty="0" smtClean="0"/>
              <a:t>Limited Longevity</a:t>
            </a:r>
          </a:p>
          <a:p>
            <a:pPr lvl="1"/>
            <a:r>
              <a:rPr lang="en-US" altLang="ko-KR" dirty="0" smtClean="0"/>
              <a:t>End node</a:t>
            </a:r>
            <a:r>
              <a:rPr lang="ko-KR" altLang="en-US" dirty="0" smtClean="0"/>
              <a:t>가 </a:t>
            </a:r>
            <a:r>
              <a:rPr lang="ko-KR" altLang="en-US" dirty="0" smtClean="0">
                <a:solidFill>
                  <a:srgbClr val="0000FF"/>
                </a:solidFill>
              </a:rPr>
              <a:t>어려운 환경</a:t>
            </a:r>
            <a:r>
              <a:rPr lang="en-US" altLang="ko-KR" dirty="0" smtClean="0">
                <a:solidFill>
                  <a:srgbClr val="0000FF"/>
                </a:solidFill>
              </a:rPr>
              <a:t>(hostile environment)</a:t>
            </a:r>
            <a:r>
              <a:rPr lang="ko-KR" altLang="en-US" dirty="0" smtClean="0"/>
              <a:t>에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환경적 위험 또는 전력 소모 때문에 오랫동안 유지될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Disconnection </a:t>
            </a:r>
            <a:r>
              <a:rPr lang="ko-KR" altLang="en-US" dirty="0" smtClean="0"/>
              <a:t>상태가 유지되면 </a:t>
            </a:r>
            <a:r>
              <a:rPr lang="en-US" altLang="ko-KR" dirty="0" smtClean="0">
                <a:solidFill>
                  <a:srgbClr val="0000FF"/>
                </a:solidFill>
              </a:rPr>
              <a:t>round-trip, one-way delivery time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Time-to-live </a:t>
            </a:r>
            <a:r>
              <a:rPr lang="ko-KR" altLang="en-US" dirty="0" smtClean="0">
                <a:solidFill>
                  <a:srgbClr val="0000FF"/>
                </a:solidFill>
              </a:rPr>
              <a:t>초과</a:t>
            </a:r>
            <a:r>
              <a:rPr lang="ko-KR" altLang="en-US" dirty="0" smtClean="0"/>
              <a:t>와 같은 문제가 </a:t>
            </a:r>
            <a:r>
              <a:rPr lang="ko-KR" altLang="en-US" dirty="0" smtClean="0"/>
              <a:t>발생함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이때는 </a:t>
            </a:r>
            <a:r>
              <a:rPr lang="ko-KR" altLang="en-US" dirty="0" smtClean="0">
                <a:solidFill>
                  <a:srgbClr val="0000FF"/>
                </a:solidFill>
              </a:rPr>
              <a:t>일반적인 </a:t>
            </a:r>
            <a:r>
              <a:rPr lang="en-US" altLang="ko-KR" dirty="0" smtClean="0">
                <a:solidFill>
                  <a:srgbClr val="0000FF"/>
                </a:solidFill>
              </a:rPr>
              <a:t>end-to-end acknowledgment scheme</a:t>
            </a:r>
            <a:r>
              <a:rPr lang="ko-KR" altLang="en-US" dirty="0" smtClean="0">
                <a:solidFill>
                  <a:srgbClr val="0000FF"/>
                </a:solidFill>
              </a:rPr>
              <a:t>을 통해 </a:t>
            </a:r>
            <a:r>
              <a:rPr lang="en-US" altLang="ko-KR" dirty="0" smtClean="0">
                <a:solidFill>
                  <a:srgbClr val="0000FF"/>
                </a:solidFill>
              </a:rPr>
              <a:t>delivery verify</a:t>
            </a:r>
            <a:r>
              <a:rPr lang="ko-KR" altLang="en-US" dirty="0" smtClean="0">
                <a:solidFill>
                  <a:srgbClr val="0000FF"/>
                </a:solidFill>
              </a:rPr>
              <a:t>를 할 수 </a:t>
            </a:r>
            <a:r>
              <a:rPr lang="ko-KR" altLang="en-US" dirty="0" smtClean="0">
                <a:solidFill>
                  <a:srgbClr val="0000FF"/>
                </a:solidFill>
              </a:rPr>
              <a:t>없음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264316" y="2947737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02579" y="5244767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137231" y="6131094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017668" y="7426494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05673" y="2525632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9" name="직선 화살표 연결선 38"/>
          <p:cNvCxnSpPr>
            <a:stCxn id="36" idx="1"/>
            <a:endCxn id="34" idx="4"/>
          </p:cNvCxnSpPr>
          <p:nvPr/>
        </p:nvCxnSpPr>
        <p:spPr>
          <a:xfrm flipH="1" flipV="1">
            <a:off x="8933448" y="5906504"/>
            <a:ext cx="181129" cy="1616899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직선 화살표 연결선 40"/>
          <p:cNvCxnSpPr>
            <a:stCxn id="34" idx="5"/>
            <a:endCxn id="36" idx="0"/>
          </p:cNvCxnSpPr>
          <p:nvPr/>
        </p:nvCxnSpPr>
        <p:spPr>
          <a:xfrm>
            <a:off x="9167407" y="5809595"/>
            <a:ext cx="181130" cy="1616899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직선 화살표 연결선 58"/>
          <p:cNvCxnSpPr>
            <a:stCxn id="34" idx="7"/>
            <a:endCxn id="35" idx="1"/>
          </p:cNvCxnSpPr>
          <p:nvPr/>
        </p:nvCxnSpPr>
        <p:spPr>
          <a:xfrm>
            <a:off x="9167407" y="5341676"/>
            <a:ext cx="2066733" cy="886327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직선 화살표 연결선 59"/>
          <p:cNvCxnSpPr>
            <a:stCxn id="35" idx="2"/>
            <a:endCxn id="34" idx="6"/>
          </p:cNvCxnSpPr>
          <p:nvPr/>
        </p:nvCxnSpPr>
        <p:spPr>
          <a:xfrm flipH="1" flipV="1">
            <a:off x="9264316" y="5575636"/>
            <a:ext cx="1872915" cy="886327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직선 화살표 연결선 61"/>
          <p:cNvCxnSpPr>
            <a:stCxn id="36" idx="7"/>
            <a:endCxn id="35" idx="2"/>
          </p:cNvCxnSpPr>
          <p:nvPr/>
        </p:nvCxnSpPr>
        <p:spPr>
          <a:xfrm flipV="1">
            <a:off x="9582496" y="6461963"/>
            <a:ext cx="1554735" cy="1061440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직선 화살표 연결선 62"/>
          <p:cNvCxnSpPr>
            <a:stCxn id="35" idx="3"/>
            <a:endCxn id="36" idx="6"/>
          </p:cNvCxnSpPr>
          <p:nvPr/>
        </p:nvCxnSpPr>
        <p:spPr>
          <a:xfrm flipH="1">
            <a:off x="9679405" y="6695922"/>
            <a:ext cx="1554735" cy="106144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직선 화살표 연결선 74"/>
          <p:cNvCxnSpPr>
            <a:stCxn id="4" idx="6"/>
            <a:endCxn id="38" idx="3"/>
          </p:cNvCxnSpPr>
          <p:nvPr/>
        </p:nvCxnSpPr>
        <p:spPr>
          <a:xfrm flipV="1">
            <a:off x="9926053" y="3090460"/>
            <a:ext cx="1476529" cy="188146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직선 화살표 연결선 77"/>
          <p:cNvCxnSpPr>
            <a:stCxn id="38" idx="2"/>
            <a:endCxn id="4" idx="7"/>
          </p:cNvCxnSpPr>
          <p:nvPr/>
        </p:nvCxnSpPr>
        <p:spPr>
          <a:xfrm flipH="1">
            <a:off x="9829144" y="2856501"/>
            <a:ext cx="1476529" cy="188145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타원 78"/>
          <p:cNvSpPr/>
          <p:nvPr/>
        </p:nvSpPr>
        <p:spPr>
          <a:xfrm>
            <a:off x="9582496" y="2021305"/>
            <a:ext cx="1943757" cy="1949116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829144" y="1568433"/>
            <a:ext cx="17504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Round Trip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8897351" y="4043607"/>
            <a:ext cx="971541" cy="955511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133347" y="2671011"/>
            <a:ext cx="3503194" cy="2400300"/>
          </a:xfrm>
          <a:prstGeom prst="ellipse">
            <a:avLst/>
          </a:prstGeom>
          <a:solidFill>
            <a:srgbClr val="FF0000">
              <a:alpha val="1490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884944" y="4269864"/>
            <a:ext cx="21416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disconnection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8398044" y="5031291"/>
            <a:ext cx="1048934" cy="1031627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424406" y="5223703"/>
            <a:ext cx="30761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Delivery Time &gt; TTL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59592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9751261" cy="1231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Characteristics of End System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755521" cy="6908132"/>
          </a:xfrm>
        </p:spPr>
        <p:txBody>
          <a:bodyPr/>
          <a:lstStyle/>
          <a:p>
            <a:r>
              <a:rPr lang="en-US" altLang="ko-KR" dirty="0" smtClean="0"/>
              <a:t>Low Duty Cycle Operation</a:t>
            </a:r>
          </a:p>
          <a:p>
            <a:pPr lvl="1"/>
            <a:r>
              <a:rPr lang="en-US" altLang="ko-KR" dirty="0" smtClean="0"/>
              <a:t>Node</a:t>
            </a:r>
            <a:r>
              <a:rPr lang="ko-KR" altLang="en-US" dirty="0" smtClean="0"/>
              <a:t>들이 전력 공급량이 적은 지역에 퍼져 있으면 </a:t>
            </a:r>
            <a:r>
              <a:rPr lang="ko-KR" altLang="en-US" dirty="0" smtClean="0">
                <a:solidFill>
                  <a:srgbClr val="0000FF"/>
                </a:solidFill>
              </a:rPr>
              <a:t>그들 간의 통신 패턴은 </a:t>
            </a:r>
            <a:r>
              <a:rPr lang="en-US" altLang="ko-KR" dirty="0" smtClean="0">
                <a:solidFill>
                  <a:srgbClr val="0000FF"/>
                </a:solidFill>
              </a:rPr>
              <a:t>‘</a:t>
            </a:r>
            <a:r>
              <a:rPr lang="en-US" altLang="ko-KR" dirty="0" err="1" smtClean="0">
                <a:solidFill>
                  <a:srgbClr val="0000FF"/>
                </a:solidFill>
              </a:rPr>
              <a:t>apriori</a:t>
            </a:r>
            <a:r>
              <a:rPr lang="en-US" altLang="ko-KR" dirty="0" smtClean="0">
                <a:solidFill>
                  <a:srgbClr val="0000FF"/>
                </a:solidFill>
              </a:rPr>
              <a:t>’</a:t>
            </a:r>
            <a:r>
              <a:rPr lang="ko-KR" altLang="en-US" dirty="0" smtClean="0">
                <a:solidFill>
                  <a:srgbClr val="0000FF"/>
                </a:solidFill>
              </a:rPr>
              <a:t>로 </a:t>
            </a:r>
            <a:r>
              <a:rPr lang="ko-KR" altLang="en-US" dirty="0" err="1" smtClean="0">
                <a:solidFill>
                  <a:srgbClr val="0000FF"/>
                </a:solidFill>
              </a:rPr>
              <a:t>스케줄링</a:t>
            </a:r>
            <a:r>
              <a:rPr lang="ko-KR" altLang="en-US" dirty="0" err="1"/>
              <a:t>됨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Limited Resources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Challenged Network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ko-KR" altLang="en-US" dirty="0" smtClean="0">
                <a:solidFill>
                  <a:srgbClr val="0000FF"/>
                </a:solidFill>
              </a:rPr>
              <a:t>메모리와 </a:t>
            </a:r>
            <a:r>
              <a:rPr lang="en-US" altLang="ko-KR" dirty="0" smtClean="0">
                <a:solidFill>
                  <a:srgbClr val="0000FF"/>
                </a:solidFill>
              </a:rPr>
              <a:t>processing </a:t>
            </a:r>
            <a:r>
              <a:rPr lang="en-US" altLang="ko-KR" dirty="0" smtClean="0">
                <a:solidFill>
                  <a:srgbClr val="0000FF"/>
                </a:solidFill>
              </a:rPr>
              <a:t>capacity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</a:rPr>
              <a:t>제한</a:t>
            </a:r>
            <a:r>
              <a:rPr lang="ko-KR" altLang="en-US" dirty="0" smtClean="0">
                <a:solidFill>
                  <a:schemeClr val="tx1"/>
                </a:solidFill>
              </a:rPr>
              <a:t>된 노드가 </a:t>
            </a:r>
            <a:r>
              <a:rPr lang="ko-KR" altLang="en-US" dirty="0" smtClean="0">
                <a:solidFill>
                  <a:schemeClr val="tx1"/>
                </a:solidFill>
              </a:rPr>
              <a:t>사용됨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 rot="16200000">
            <a:off x="4509336" y="6923671"/>
            <a:ext cx="661737" cy="661737"/>
          </a:xfrm>
          <a:prstGeom prst="ellipse">
            <a:avLst/>
          </a:prstGeom>
          <a:gradFill>
            <a:gsLst>
              <a:gs pos="50000">
                <a:schemeClr val="accent1"/>
              </a:gs>
              <a:gs pos="50000">
                <a:srgbClr val="FF0000"/>
              </a:gs>
            </a:gsLst>
            <a:lin ang="810000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타원 29"/>
          <p:cNvSpPr/>
          <p:nvPr/>
        </p:nvSpPr>
        <p:spPr>
          <a:xfrm rot="16200000">
            <a:off x="7279607" y="8016539"/>
            <a:ext cx="661737" cy="661737"/>
          </a:xfrm>
          <a:prstGeom prst="ellipse">
            <a:avLst/>
          </a:prstGeom>
          <a:gradFill>
            <a:gsLst>
              <a:gs pos="50000">
                <a:schemeClr val="accent1"/>
              </a:gs>
              <a:gs pos="50000">
                <a:srgbClr val="FF0000"/>
              </a:gs>
            </a:gsLst>
            <a:lin ang="810000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타원 30"/>
          <p:cNvSpPr/>
          <p:nvPr/>
        </p:nvSpPr>
        <p:spPr>
          <a:xfrm rot="16200000">
            <a:off x="6617870" y="5367586"/>
            <a:ext cx="661737" cy="661737"/>
          </a:xfrm>
          <a:prstGeom prst="ellipse">
            <a:avLst/>
          </a:prstGeom>
          <a:gradFill>
            <a:gsLst>
              <a:gs pos="50000">
                <a:schemeClr val="accent1"/>
              </a:gs>
              <a:gs pos="50000">
                <a:srgbClr val="FF0000"/>
              </a:gs>
            </a:gsLst>
            <a:lin ang="810000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타원 31"/>
          <p:cNvSpPr/>
          <p:nvPr/>
        </p:nvSpPr>
        <p:spPr>
          <a:xfrm rot="16200000">
            <a:off x="9429249" y="6737182"/>
            <a:ext cx="661737" cy="661737"/>
          </a:xfrm>
          <a:prstGeom prst="ellipse">
            <a:avLst/>
          </a:prstGeom>
          <a:gradFill>
            <a:gsLst>
              <a:gs pos="50000">
                <a:schemeClr val="accent1"/>
              </a:gs>
              <a:gs pos="50000">
                <a:srgbClr val="FF0000"/>
              </a:gs>
            </a:gsLst>
            <a:lin ang="810000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3" name="직선 화살표 연결선 32"/>
          <p:cNvCxnSpPr>
            <a:stCxn id="29" idx="4"/>
            <a:endCxn id="30" idx="7"/>
          </p:cNvCxnSpPr>
          <p:nvPr/>
        </p:nvCxnSpPr>
        <p:spPr>
          <a:xfrm rot="16200000" flipH="1">
            <a:off x="5844340" y="6581272"/>
            <a:ext cx="858909" cy="2205443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직선 화살표 연결선 36"/>
          <p:cNvCxnSpPr>
            <a:stCxn id="30" idx="0"/>
            <a:endCxn id="29" idx="3"/>
          </p:cNvCxnSpPr>
          <p:nvPr/>
        </p:nvCxnSpPr>
        <p:spPr>
          <a:xfrm rot="16200000" flipV="1">
            <a:off x="5747432" y="6815232"/>
            <a:ext cx="858908" cy="220544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직선 화살표 연결선 39"/>
          <p:cNvCxnSpPr>
            <a:stCxn id="31" idx="3"/>
            <a:endCxn id="32" idx="0"/>
          </p:cNvCxnSpPr>
          <p:nvPr/>
        </p:nvCxnSpPr>
        <p:spPr>
          <a:xfrm rot="16200000" flipH="1">
            <a:off x="7738156" y="5376956"/>
            <a:ext cx="1135636" cy="224655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직선 화살표 연결선 41"/>
          <p:cNvCxnSpPr>
            <a:stCxn id="32" idx="7"/>
            <a:endCxn id="31" idx="4"/>
          </p:cNvCxnSpPr>
          <p:nvPr/>
        </p:nvCxnSpPr>
        <p:spPr>
          <a:xfrm rot="16200000" flipV="1">
            <a:off x="7835064" y="5142997"/>
            <a:ext cx="1135637" cy="224655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직선 화살표 연결선 42"/>
          <p:cNvCxnSpPr>
            <a:stCxn id="30" idx="7"/>
            <a:endCxn id="31" idx="2"/>
          </p:cNvCxnSpPr>
          <p:nvPr/>
        </p:nvCxnSpPr>
        <p:spPr>
          <a:xfrm rot="16200000" flipV="1">
            <a:off x="6120565" y="6857497"/>
            <a:ext cx="2084125" cy="42777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직선 화살표 연결선 43"/>
          <p:cNvCxnSpPr>
            <a:stCxn id="30" idx="5"/>
            <a:endCxn id="32" idx="0"/>
          </p:cNvCxnSpPr>
          <p:nvPr/>
        </p:nvCxnSpPr>
        <p:spPr>
          <a:xfrm rot="16200000">
            <a:off x="8114143" y="6798342"/>
            <a:ext cx="1045398" cy="158481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직선 화살표 연결선 44"/>
          <p:cNvCxnSpPr>
            <a:stCxn id="32" idx="1"/>
            <a:endCxn id="30" idx="4"/>
          </p:cNvCxnSpPr>
          <p:nvPr/>
        </p:nvCxnSpPr>
        <p:spPr>
          <a:xfrm rot="16200000" flipH="1" flipV="1">
            <a:off x="8211053" y="7032301"/>
            <a:ext cx="1045397" cy="1584814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직선 화살표 연결선 45"/>
          <p:cNvCxnSpPr>
            <a:stCxn id="31" idx="3"/>
            <a:endCxn id="30" idx="6"/>
          </p:cNvCxnSpPr>
          <p:nvPr/>
        </p:nvCxnSpPr>
        <p:spPr>
          <a:xfrm rot="16200000" flipH="1">
            <a:off x="6354525" y="6760587"/>
            <a:ext cx="2084125" cy="42777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31" idx="1"/>
            <a:endCxn id="29" idx="4"/>
          </p:cNvCxnSpPr>
          <p:nvPr/>
        </p:nvCxnSpPr>
        <p:spPr>
          <a:xfrm rot="16200000" flipH="1" flipV="1">
            <a:off x="5281864" y="5821624"/>
            <a:ext cx="1322125" cy="1543706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직선 화살표 연결선 47"/>
          <p:cNvCxnSpPr>
            <a:stCxn id="29" idx="5"/>
            <a:endCxn id="31" idx="0"/>
          </p:cNvCxnSpPr>
          <p:nvPr/>
        </p:nvCxnSpPr>
        <p:spPr>
          <a:xfrm rot="16200000">
            <a:off x="5184954" y="5587664"/>
            <a:ext cx="1322126" cy="1543706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985836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241797" cy="1231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Limits of Fixing Internet Protocols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755521" cy="6908132"/>
          </a:xfrm>
        </p:spPr>
        <p:txBody>
          <a:bodyPr/>
          <a:lstStyle/>
          <a:p>
            <a:r>
              <a:rPr lang="ko-KR" altLang="en-US" dirty="0" smtClean="0"/>
              <a:t>인터넷 프로토콜을 수정하는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여러 가지 아이디어들이 있지만 한계점이 </a:t>
            </a:r>
            <a:r>
              <a:rPr lang="ko-KR" altLang="en-US" dirty="0" smtClean="0"/>
              <a:t>존재함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PEP (Performance Enhancing Proxies)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Protocol Booster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Proxy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E-mail (Electronic Mail)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Motivation for an Additional Architecture</a:t>
            </a:r>
          </a:p>
          <a:p>
            <a:pPr lvl="1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670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241797" cy="1231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Limits of Fixing Internet Protocols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755521" cy="1084846"/>
          </a:xfrm>
        </p:spPr>
        <p:txBody>
          <a:bodyPr/>
          <a:lstStyle/>
          <a:p>
            <a:r>
              <a:rPr lang="ko-KR" altLang="en-US" dirty="0" smtClean="0"/>
              <a:t>각 아이디어와 그 한계점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17286"/>
              </p:ext>
            </p:extLst>
          </p:nvPr>
        </p:nvGraphicFramePr>
        <p:xfrm>
          <a:off x="1169903" y="2286001"/>
          <a:ext cx="11006055" cy="6527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937">
                  <a:extLst>
                    <a:ext uri="{9D8B030D-6E8A-4147-A177-3AD203B41FA5}">
                      <a16:colId xmlns:a16="http://schemas.microsoft.com/office/drawing/2014/main" val="502583508"/>
                    </a:ext>
                  </a:extLst>
                </a:gridCol>
                <a:gridCol w="3231973">
                  <a:extLst>
                    <a:ext uri="{9D8B030D-6E8A-4147-A177-3AD203B41FA5}">
                      <a16:colId xmlns:a16="http://schemas.microsoft.com/office/drawing/2014/main" val="376336906"/>
                    </a:ext>
                  </a:extLst>
                </a:gridCol>
                <a:gridCol w="4975145">
                  <a:extLst>
                    <a:ext uri="{9D8B030D-6E8A-4147-A177-3AD203B41FA5}">
                      <a16:colId xmlns:a16="http://schemas.microsoft.com/office/drawing/2014/main" val="4233576799"/>
                    </a:ext>
                  </a:extLst>
                </a:gridCol>
              </a:tblGrid>
              <a:tr h="499132">
                <a:tc>
                  <a:txBody>
                    <a:bodyPr/>
                    <a:lstStyle/>
                    <a:p>
                      <a:pPr algn="l" latinLnBrk="1"/>
                      <a:endParaRPr lang="en-US" altLang="ko-KR" sz="3000" dirty="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dirty="0" smtClean="0"/>
                        <a:t>아이디어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dirty="0" smtClean="0"/>
                        <a:t>한계점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434775"/>
                  </a:ext>
                </a:extLst>
              </a:tr>
              <a:tr h="9318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000" dirty="0" smtClean="0"/>
                        <a:t>PEPs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/>
                        <a:t>Connection 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연산에 필요한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state</a:t>
                      </a:r>
                      <a:r>
                        <a:rPr lang="ko-KR" altLang="en-US" sz="2400" baseline="0" dirty="0" smtClean="0"/>
                        <a:t>를 저장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움직임이 많을 때 시스템 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복잡도 증가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690020"/>
                  </a:ext>
                </a:extLst>
              </a:tr>
              <a:tr h="9318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000" dirty="0" err="1" smtClean="0"/>
                        <a:t>Protocal</a:t>
                      </a:r>
                      <a:r>
                        <a:rPr lang="en-US" altLang="ko-KR" sz="3000" dirty="0" smtClean="0"/>
                        <a:t> Booster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End-protocol</a:t>
                      </a:r>
                      <a:r>
                        <a:rPr lang="ko-KR" altLang="en-US" sz="2400" dirty="0" smtClean="0"/>
                        <a:t>에 </a:t>
                      </a:r>
                      <a:r>
                        <a:rPr lang="en-US" altLang="ko-KR" sz="2400" dirty="0" smtClean="0"/>
                        <a:t>entirely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transparent</a:t>
                      </a:r>
                      <a:r>
                        <a:rPr lang="ko-KR" altLang="en-US" sz="2400" dirty="0" smtClean="0"/>
                        <a:t>함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/>
                        <a:t>Subnet condition</a:t>
                      </a:r>
                      <a:r>
                        <a:rPr lang="ko-KR" altLang="en-US" sz="2400" dirty="0" smtClean="0"/>
                        <a:t>이 나쁠 때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booster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들의 능력을 넘어섬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617313"/>
                  </a:ext>
                </a:extLst>
              </a:tr>
              <a:tr h="14142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000" dirty="0" smtClean="0"/>
                        <a:t>Proxy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특별한 네트워크의 특별한 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명령에 응답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aseline="0" dirty="0" smtClean="0"/>
                        <a:t>/</a:t>
                      </a:r>
                    </a:p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raw-data</a:t>
                      </a:r>
                      <a:r>
                        <a:rPr lang="ko-KR" altLang="en-US" sz="2400" dirty="0" smtClean="0"/>
                        <a:t>가 흐르게 함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프록시를 다른 앱에 재사용하는 </a:t>
                      </a:r>
                      <a:r>
                        <a:rPr lang="ko-KR" altLang="en-US" sz="2400" dirty="0" err="1" smtClean="0">
                          <a:solidFill>
                            <a:srgbClr val="0000FF"/>
                          </a:solidFill>
                        </a:rPr>
                        <a:t>재사용성</a:t>
                      </a:r>
                      <a:r>
                        <a:rPr lang="ko-KR" altLang="en-US" sz="2400" dirty="0" smtClean="0"/>
                        <a:t> 필요 </a:t>
                      </a:r>
                      <a:r>
                        <a:rPr lang="en-US" altLang="ko-KR" sz="2400" dirty="0" smtClean="0"/>
                        <a:t>/</a:t>
                      </a:r>
                    </a:p>
                    <a:p>
                      <a:pPr algn="l" latinLnBrk="1"/>
                      <a:r>
                        <a:rPr lang="ko-KR" altLang="en-US" sz="2400" dirty="0" smtClean="0"/>
                        <a:t>프록시가 제공하는 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어떤 특별한 자원의 장점도 이용 불가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758481"/>
                  </a:ext>
                </a:extLst>
              </a:tr>
              <a:tr h="9318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000" dirty="0" smtClean="0"/>
                        <a:t>E-mail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Dynamic routing,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consistent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application interface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의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부족 </a:t>
                      </a:r>
                      <a:r>
                        <a:rPr lang="ko-KR" altLang="en-US" sz="2400" baseline="0" dirty="0" smtClean="0"/>
                        <a:t>등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153549"/>
                  </a:ext>
                </a:extLst>
              </a:tr>
              <a:tr h="13310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000" dirty="0" smtClean="0"/>
                        <a:t>Motivation</a:t>
                      </a:r>
                      <a:r>
                        <a:rPr lang="en-US" altLang="ko-KR" sz="3000" baseline="0" dirty="0" smtClean="0"/>
                        <a:t> for an</a:t>
                      </a:r>
                      <a:r>
                        <a:rPr lang="ko-KR" altLang="en-US" sz="3000" baseline="0" dirty="0" smtClean="0"/>
                        <a:t> </a:t>
                      </a:r>
                      <a:r>
                        <a:rPr lang="en-US" altLang="ko-KR" sz="3000" baseline="0" dirty="0" smtClean="0"/>
                        <a:t>Additional Architecture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/>
                        <a:t>IP</a:t>
                      </a:r>
                      <a:r>
                        <a:rPr lang="ko-KR" altLang="en-US" sz="2400" b="1" dirty="0" smtClean="0"/>
                        <a:t>의 </a:t>
                      </a:r>
                      <a:r>
                        <a:rPr lang="en-US" altLang="ko-KR" sz="2400" b="1" dirty="0" smtClean="0"/>
                        <a:t>forwarding </a:t>
                      </a:r>
                      <a:r>
                        <a:rPr lang="ko-KR" altLang="en-US" sz="2400" b="1" dirty="0" smtClean="0"/>
                        <a:t>기능</a:t>
                      </a:r>
                      <a:r>
                        <a:rPr lang="en-US" altLang="ko-KR" sz="2400" b="1" dirty="0" smtClean="0"/>
                        <a:t>: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frequently-disconnected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link</a:t>
                      </a:r>
                      <a:r>
                        <a:rPr lang="ko-KR" altLang="en-US" sz="2400" baseline="0" dirty="0" smtClean="0"/>
                        <a:t>에 대해 문제점</a:t>
                      </a:r>
                      <a:endParaRPr lang="en-US" altLang="ko-KR" sz="2400" baseline="0" dirty="0" smtClean="0"/>
                    </a:p>
                    <a:p>
                      <a:pPr algn="l" latinLnBrk="1"/>
                      <a:r>
                        <a:rPr lang="en-US" altLang="ko-KR" sz="2400" b="1" baseline="0" dirty="0" smtClean="0"/>
                        <a:t>Per-connection state</a:t>
                      </a:r>
                      <a:r>
                        <a:rPr lang="ko-KR" altLang="en-US" sz="2400" b="1" baseline="0" dirty="0" smtClean="0"/>
                        <a:t>는 </a:t>
                      </a:r>
                      <a:r>
                        <a:rPr lang="en-US" altLang="ko-KR" sz="2400" b="1" baseline="0" dirty="0" smtClean="0"/>
                        <a:t>end-station</a:t>
                      </a:r>
                      <a:r>
                        <a:rPr lang="ko-KR" altLang="en-US" sz="2400" b="1" baseline="0" dirty="0" smtClean="0"/>
                        <a:t>에만 남음</a:t>
                      </a:r>
                      <a:r>
                        <a:rPr lang="en-US" altLang="ko-KR" sz="2400" b="1" baseline="0" dirty="0" smtClean="0"/>
                        <a:t>: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적용되지 않음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04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366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241797" cy="1231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Basic Concepts of DTN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755521" cy="40446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DTN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0000FF"/>
                </a:solidFill>
              </a:rPr>
              <a:t>다양한 네트워크 구조의 </a:t>
            </a:r>
            <a:r>
              <a:rPr lang="en-US" altLang="ko-KR" dirty="0" smtClean="0">
                <a:solidFill>
                  <a:srgbClr val="0000FF"/>
                </a:solidFill>
              </a:rPr>
              <a:t>protocol stack </a:t>
            </a:r>
            <a:r>
              <a:rPr lang="ko-KR" altLang="en-US" dirty="0" smtClean="0">
                <a:solidFill>
                  <a:srgbClr val="0000FF"/>
                </a:solidFill>
              </a:rPr>
              <a:t>위에서 동작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서로 다른 네트워크와 </a:t>
            </a:r>
            <a:r>
              <a:rPr lang="ko-KR" altLang="en-US" dirty="0" smtClean="0">
                <a:solidFill>
                  <a:srgbClr val="0000FF"/>
                </a:solidFill>
              </a:rPr>
              <a:t>물리적으로 접촉할 때 </a:t>
            </a:r>
            <a:r>
              <a:rPr lang="en-US" altLang="ko-KR" dirty="0" smtClean="0">
                <a:solidFill>
                  <a:srgbClr val="0000FF"/>
                </a:solidFill>
              </a:rPr>
              <a:t>store-and-forward gateway </a:t>
            </a:r>
            <a:r>
              <a:rPr lang="ko-KR" altLang="en-US" dirty="0" smtClean="0">
                <a:solidFill>
                  <a:srgbClr val="0000FF"/>
                </a:solidFill>
              </a:rPr>
              <a:t>기능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제공함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각 네트워크 환경은 </a:t>
            </a:r>
            <a:r>
              <a:rPr lang="ko-KR" altLang="en-US" dirty="0" smtClean="0">
                <a:solidFill>
                  <a:srgbClr val="0000FF"/>
                </a:solidFill>
              </a:rPr>
              <a:t>고유의 프로토콜 스택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그것들의 </a:t>
            </a:r>
            <a:r>
              <a:rPr lang="en-US" altLang="ko-KR" dirty="0" smtClean="0">
                <a:solidFill>
                  <a:schemeClr val="tx1"/>
                </a:solidFill>
              </a:rPr>
              <a:t>application domain</a:t>
            </a:r>
            <a:r>
              <a:rPr lang="ko-KR" altLang="en-US" dirty="0" smtClean="0">
                <a:solidFill>
                  <a:schemeClr val="tx1"/>
                </a:solidFill>
              </a:rPr>
              <a:t>을 위한 </a:t>
            </a:r>
            <a:r>
              <a:rPr lang="en-US" altLang="ko-KR" dirty="0" smtClean="0">
                <a:solidFill>
                  <a:srgbClr val="0000FF"/>
                </a:solidFill>
              </a:rPr>
              <a:t>naming semantic</a:t>
            </a:r>
            <a:r>
              <a:rPr lang="ko-KR" altLang="en-US" dirty="0" smtClean="0">
                <a:solidFill>
                  <a:schemeClr val="tx1"/>
                </a:solidFill>
              </a:rPr>
              <a:t>을 가짐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585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241797" cy="1231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Basic Concepts of DTN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755521" cy="78405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DTN Gateway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3100" y="2249905"/>
            <a:ext cx="11370511" cy="4331368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706687" y="6747710"/>
            <a:ext cx="11755521" cy="2047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85000" lnSpcReduction="2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US" altLang="ko-KR" dirty="0" smtClean="0"/>
              <a:t>Region B: </a:t>
            </a:r>
            <a:r>
              <a:rPr lang="en-US" altLang="ko-KR" dirty="0" smtClean="0">
                <a:solidFill>
                  <a:srgbClr val="0000FF"/>
                </a:solidFill>
              </a:rPr>
              <a:t>commuter bus</a:t>
            </a:r>
            <a:r>
              <a:rPr lang="ko-KR" altLang="en-US" dirty="0" smtClean="0">
                <a:solidFill>
                  <a:srgbClr val="0000FF"/>
                </a:solidFill>
              </a:rPr>
              <a:t>에 있는 </a:t>
            </a:r>
            <a:r>
              <a:rPr lang="en-US" altLang="ko-KR" dirty="0" smtClean="0">
                <a:solidFill>
                  <a:srgbClr val="0000FF"/>
                </a:solidFill>
              </a:rPr>
              <a:t>DTN Gateway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</a:t>
            </a:r>
            <a:r>
              <a:rPr lang="en-US" altLang="ko-KR" dirty="0" smtClean="0">
                <a:solidFill>
                  <a:srgbClr val="0000FF"/>
                </a:solidFill>
              </a:rPr>
              <a:t>DTN Gateway 3, 5</a:t>
            </a:r>
            <a:r>
              <a:rPr lang="ko-KR" altLang="en-US" dirty="0" smtClean="0">
                <a:solidFill>
                  <a:srgbClr val="0000FF"/>
                </a:solidFill>
              </a:rPr>
              <a:t>를 연결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indent="0" hangingPunct="1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Region D</a:t>
            </a:r>
            <a:r>
              <a:rPr lang="ko-KR" altLang="en-US" dirty="0" smtClean="0">
                <a:solidFill>
                  <a:schemeClr val="tx1"/>
                </a:solidFill>
              </a:rPr>
              <a:t>에 있는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low-earth orbiting satellite link (LEO)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</a:rPr>
              <a:t>주기적 연결 </a:t>
            </a:r>
            <a:r>
              <a:rPr lang="ko-KR" altLang="en-US" dirty="0" smtClean="0">
                <a:solidFill>
                  <a:schemeClr val="tx1"/>
                </a:solidFill>
              </a:rPr>
              <a:t>제공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6831430" y="4752306"/>
            <a:ext cx="823829" cy="823829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8" name="직선 연결선 7"/>
          <p:cNvCxnSpPr>
            <a:stCxn id="12" idx="5"/>
          </p:cNvCxnSpPr>
          <p:nvPr/>
        </p:nvCxnSpPr>
        <p:spPr>
          <a:xfrm>
            <a:off x="6234700" y="4799934"/>
            <a:ext cx="743616" cy="1947776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타원 10"/>
          <p:cNvSpPr/>
          <p:nvPr/>
        </p:nvSpPr>
        <p:spPr>
          <a:xfrm>
            <a:off x="4710697" y="3033962"/>
            <a:ext cx="823829" cy="823829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31518" y="4096752"/>
            <a:ext cx="823829" cy="823829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3" name="직선 연결선 12"/>
          <p:cNvCxnSpPr>
            <a:stCxn id="11" idx="4"/>
          </p:cNvCxnSpPr>
          <p:nvPr/>
        </p:nvCxnSpPr>
        <p:spPr>
          <a:xfrm flipH="1">
            <a:off x="2526632" y="3857791"/>
            <a:ext cx="2595980" cy="3505535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/>
          <p:cNvCxnSpPr>
            <a:stCxn id="2" idx="3"/>
          </p:cNvCxnSpPr>
          <p:nvPr/>
        </p:nvCxnSpPr>
        <p:spPr>
          <a:xfrm flipH="1">
            <a:off x="2815389" y="5455488"/>
            <a:ext cx="4136688" cy="1813589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타원 21"/>
          <p:cNvSpPr/>
          <p:nvPr/>
        </p:nvSpPr>
        <p:spPr>
          <a:xfrm>
            <a:off x="9005136" y="3194717"/>
            <a:ext cx="823829" cy="823829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3" name="직선 연결선 22"/>
          <p:cNvCxnSpPr>
            <a:stCxn id="22" idx="3"/>
          </p:cNvCxnSpPr>
          <p:nvPr/>
        </p:nvCxnSpPr>
        <p:spPr>
          <a:xfrm flipH="1">
            <a:off x="6969211" y="3897899"/>
            <a:ext cx="2156572" cy="3970754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266151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241797" cy="1231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Basic Concepts of DTN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755521" cy="239628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Name Tuples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각각의 </a:t>
            </a:r>
            <a:r>
              <a:rPr lang="en-US" altLang="ko-KR" dirty="0" smtClean="0">
                <a:solidFill>
                  <a:schemeClr val="tx1"/>
                </a:solidFill>
              </a:rPr>
              <a:t>end-point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router half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DTN name tuple</a:t>
            </a:r>
            <a:r>
              <a:rPr lang="ko-KR" altLang="en-US" dirty="0" smtClean="0">
                <a:solidFill>
                  <a:schemeClr val="tx1"/>
                </a:solidFill>
              </a:rPr>
              <a:t>의 구성은 다음과 </a:t>
            </a:r>
            <a:r>
              <a:rPr lang="ko-KR" altLang="en-US" dirty="0" smtClean="0">
                <a:solidFill>
                  <a:schemeClr val="tx1"/>
                </a:solidFill>
              </a:rPr>
              <a:t>같음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673099" y="3727785"/>
            <a:ext cx="11755521" cy="78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algn="ctr" hangingPunct="1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{Region Name, Entity Name}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433"/>
              </p:ext>
            </p:extLst>
          </p:nvPr>
        </p:nvGraphicFramePr>
        <p:xfrm>
          <a:off x="673097" y="4669881"/>
          <a:ext cx="11755522" cy="2502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6535">
                  <a:extLst>
                    <a:ext uri="{9D8B030D-6E8A-4147-A177-3AD203B41FA5}">
                      <a16:colId xmlns:a16="http://schemas.microsoft.com/office/drawing/2014/main" val="2299767993"/>
                    </a:ext>
                  </a:extLst>
                </a:gridCol>
                <a:gridCol w="8758987">
                  <a:extLst>
                    <a:ext uri="{9D8B030D-6E8A-4147-A177-3AD203B41FA5}">
                      <a16:colId xmlns:a16="http://schemas.microsoft.com/office/drawing/2014/main" val="3678889858"/>
                    </a:ext>
                  </a:extLst>
                </a:gridCol>
              </a:tblGrid>
              <a:tr h="1039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Region</a:t>
                      </a:r>
                      <a:r>
                        <a:rPr lang="en-US" altLang="ko-KR" sz="3000" baseline="0" dirty="0" smtClean="0"/>
                        <a:t> Name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rgbClr val="0000FF"/>
                          </a:solidFill>
                        </a:rPr>
                        <a:t>Globally</a:t>
                      </a:r>
                      <a:r>
                        <a:rPr lang="en-US" altLang="ko-KR" sz="3000" b="1" baseline="0" dirty="0" smtClean="0">
                          <a:solidFill>
                            <a:srgbClr val="0000FF"/>
                          </a:solidFill>
                        </a:rPr>
                        <a:t> unique</a:t>
                      </a:r>
                      <a:r>
                        <a:rPr lang="ko-KR" altLang="en-US" sz="3000" b="1" baseline="0" dirty="0" smtClean="0"/>
                        <a:t>하고 계층적으로 구조화된 이름</a:t>
                      </a:r>
                      <a:endParaRPr lang="en-US" altLang="ko-KR" sz="3000" b="1" baseline="0" dirty="0" smtClean="0"/>
                    </a:p>
                    <a:p>
                      <a:pPr latinLnBrk="1"/>
                      <a:r>
                        <a:rPr lang="ko-KR" altLang="en-US" sz="3000" baseline="0" dirty="0" smtClean="0"/>
                        <a:t>특정 지역에 있는 </a:t>
                      </a:r>
                      <a:r>
                        <a:rPr lang="en-US" altLang="ko-KR" sz="3000" baseline="0" dirty="0" smtClean="0"/>
                        <a:t>DTN Gateway</a:t>
                      </a:r>
                      <a:r>
                        <a:rPr lang="ko-KR" altLang="en-US" sz="3000" baseline="0" dirty="0" smtClean="0"/>
                        <a:t>로 가는</a:t>
                      </a:r>
                      <a:endParaRPr lang="en-US" altLang="ko-KR" sz="3000" baseline="0" dirty="0" smtClean="0"/>
                    </a:p>
                    <a:p>
                      <a:pPr latinLnBrk="1"/>
                      <a:r>
                        <a:rPr lang="en-US" altLang="ko-KR" sz="3000" baseline="0" dirty="0" smtClean="0"/>
                        <a:t>path</a:t>
                      </a:r>
                      <a:r>
                        <a:rPr lang="ko-KR" altLang="en-US" sz="3000" baseline="0" dirty="0" smtClean="0"/>
                        <a:t>를 찾기 위해 </a:t>
                      </a:r>
                      <a:r>
                        <a:rPr lang="en-US" altLang="ko-KR" sz="3000" baseline="0" dirty="0" smtClean="0"/>
                        <a:t>DTN Gateway</a:t>
                      </a:r>
                      <a:r>
                        <a:rPr lang="ko-KR" altLang="en-US" sz="3000" baseline="0" dirty="0" smtClean="0"/>
                        <a:t>에 의해 해석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39043"/>
                  </a:ext>
                </a:extLst>
              </a:tr>
              <a:tr h="1039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Entity Name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b="1" dirty="0" smtClean="0"/>
                        <a:t>특정 지역 안에서만 정의되는 이름</a:t>
                      </a:r>
                      <a:endParaRPr lang="en-US" altLang="ko-KR" sz="3000" b="1" dirty="0" smtClean="0"/>
                    </a:p>
                    <a:p>
                      <a:pPr latinLnBrk="1"/>
                      <a:r>
                        <a:rPr lang="ko-KR" altLang="en-US" sz="3000" dirty="0" smtClean="0">
                          <a:solidFill>
                            <a:srgbClr val="0000FF"/>
                          </a:solidFill>
                        </a:rPr>
                        <a:t>해당 지역 안에서만 </a:t>
                      </a:r>
                      <a:r>
                        <a:rPr lang="en-US" altLang="ko-KR" sz="3000" dirty="0" smtClean="0">
                          <a:solidFill>
                            <a:srgbClr val="0000FF"/>
                          </a:solidFill>
                        </a:rPr>
                        <a:t>Unique</a:t>
                      </a:r>
                      <a:r>
                        <a:rPr lang="ko-KR" altLang="en-US" sz="3000" dirty="0" smtClean="0"/>
                        <a:t>함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172721"/>
                  </a:ext>
                </a:extLst>
              </a:tr>
            </a:tbl>
          </a:graphicData>
        </a:graphic>
      </p:graphicFrame>
      <p:sp>
        <p:nvSpPr>
          <p:cNvPr id="16" name="텍스트 개체 틀 2"/>
          <p:cNvSpPr txBox="1">
            <a:spLocks/>
          </p:cNvSpPr>
          <p:nvPr/>
        </p:nvSpPr>
        <p:spPr>
          <a:xfrm>
            <a:off x="673097" y="7278565"/>
            <a:ext cx="11755521" cy="150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algn="ctr" hangingPunct="1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) {internet.icann.int, “http://www.ietf.org/oview.html”}</a:t>
            </a:r>
          </a:p>
          <a:p>
            <a:pPr marL="0" indent="0" algn="ctr" hangingPunct="1">
              <a:buNone/>
            </a:pPr>
            <a:r>
              <a:rPr lang="ko-KR" altLang="en-US" sz="3000" dirty="0" smtClean="0">
                <a:solidFill>
                  <a:schemeClr val="tx1"/>
                </a:solidFill>
              </a:rPr>
              <a:t>이것은 </a:t>
            </a:r>
            <a:r>
              <a:rPr lang="en-US" altLang="ko-KR" sz="3000" dirty="0" smtClean="0">
                <a:solidFill>
                  <a:srgbClr val="0000FF"/>
                </a:solidFill>
              </a:rPr>
              <a:t>internet region</a:t>
            </a:r>
            <a:r>
              <a:rPr lang="ko-KR" altLang="en-US" sz="3000" dirty="0" smtClean="0">
                <a:solidFill>
                  <a:schemeClr val="tx1"/>
                </a:solidFill>
              </a:rPr>
              <a:t>을 </a:t>
            </a:r>
            <a:r>
              <a:rPr lang="ko-KR" altLang="en-US" sz="3000" dirty="0" smtClean="0">
                <a:solidFill>
                  <a:schemeClr val="tx1"/>
                </a:solidFill>
              </a:rPr>
              <a:t>가리킴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004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References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b="0" u="sng" dirty="0">
                <a:hlinkClick r:id="rId2"/>
              </a:rPr>
              <a:t>http://www.kevinfall.com/seipage/papers/p27-fall.pdf</a:t>
            </a:r>
            <a:endParaRPr lang="ko-KR" altLang="ko-KR" b="0"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1474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DTN:</a:t>
            </a:r>
            <a:br>
              <a:rPr lang="en-US" altLang="ko-KR" dirty="0" smtClean="0"/>
            </a:br>
            <a:r>
              <a:rPr lang="en-US" altLang="ko-KR" dirty="0" smtClean="0"/>
              <a:t>A Delay-Tolerant Network Architecture for Challenged Internets (1)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5381468"/>
            <a:ext cx="9105900" cy="287353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r>
              <a:rPr lang="en-US" altLang="ko-KR" dirty="0" err="1" smtClean="0"/>
              <a:t>Challenaged</a:t>
            </a:r>
            <a:r>
              <a:rPr lang="en-US" altLang="ko-KR" dirty="0" smtClean="0"/>
              <a:t> Internet</a:t>
            </a:r>
            <a:r>
              <a:rPr lang="ko-KR" altLang="en-US" dirty="0" smtClean="0"/>
              <a:t>의 개념 및 특징</a:t>
            </a:r>
            <a:endParaRPr lang="en-US" altLang="ko-KR" dirty="0" smtClean="0"/>
          </a:p>
          <a:p>
            <a:r>
              <a:rPr lang="en-US" altLang="ko-KR" dirty="0" smtClean="0"/>
              <a:t>End System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r>
              <a:rPr lang="ko-KR" altLang="en-US" dirty="0" smtClean="0"/>
              <a:t>인터넷 프로토콜을 수정하는 아이디어의 한계점</a:t>
            </a:r>
            <a:endParaRPr lang="en-US" altLang="ko-KR" dirty="0" smtClean="0"/>
          </a:p>
          <a:p>
            <a:r>
              <a:rPr lang="en-US" altLang="ko-KR" dirty="0" smtClean="0"/>
              <a:t>DTN</a:t>
            </a:r>
            <a:r>
              <a:rPr lang="ko-KR" altLang="en-US" dirty="0" smtClean="0"/>
              <a:t>의 기본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DTN</a:t>
            </a:r>
            <a:r>
              <a:rPr lang="ko-KR" altLang="en-US" dirty="0"/>
              <a:t> </a:t>
            </a:r>
            <a:r>
              <a:rPr lang="ko-KR" altLang="en-US" dirty="0" smtClean="0"/>
              <a:t>논문 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http://www.kevinfall.com/seipage/papers/p27-fall.pdf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학습 및 개념 정리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Paper Introduction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A Delay-Tolerant Network Architecture for Challenged </a:t>
            </a:r>
            <a:r>
              <a:rPr lang="en-US" altLang="ko-KR" dirty="0" smtClean="0"/>
              <a:t>Internets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0" dirty="0">
                <a:hlinkClick r:id="rId2"/>
              </a:rPr>
              <a:t>http://</a:t>
            </a:r>
            <a:r>
              <a:rPr lang="en-US" altLang="ko-KR" b="0" dirty="0" smtClean="0">
                <a:hlinkClick r:id="rId2"/>
              </a:rPr>
              <a:t>www.kevinfall.com/seipage/papers/p27-fall.pdf</a:t>
            </a:r>
            <a:endParaRPr lang="en-US" altLang="ko-KR" b="0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0" dirty="0" smtClean="0"/>
              <a:t>Kevin Fall, at Intel Research, Berkeley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0" dirty="0" smtClean="0"/>
              <a:t>kfall@intel-research.net</a:t>
            </a:r>
            <a:endParaRPr lang="ko-KR" altLang="ko-KR" b="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9614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Challenged Internet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Challenged </a:t>
            </a:r>
            <a:r>
              <a:rPr lang="en-US" altLang="ko-KR" dirty="0" smtClean="0"/>
              <a:t>network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다음의 조건 중 하나 이상을 충족하지 않는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network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</a:t>
            </a:r>
            <a:r>
              <a:rPr lang="en-US" altLang="ko-KR" dirty="0" err="1" smtClean="0"/>
              <a:t>sourc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peer 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end-to-end path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노드 간의 최대 </a:t>
            </a:r>
            <a:r>
              <a:rPr lang="en-US" altLang="ko-KR" dirty="0" smtClean="0"/>
              <a:t>round-trip </a:t>
            </a:r>
            <a:r>
              <a:rPr lang="ko-KR" altLang="en-US" dirty="0" smtClean="0"/>
              <a:t>시간이 </a:t>
            </a:r>
            <a:r>
              <a:rPr lang="en-US" altLang="ko-KR" dirty="0" smtClean="0"/>
              <a:t>excessive</a:t>
            </a:r>
            <a:r>
              <a:rPr lang="ko-KR" altLang="en-US" dirty="0" smtClean="0"/>
              <a:t>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End-to-end packet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될 확률이 </a:t>
            </a:r>
            <a:r>
              <a:rPr lang="ko-KR" altLang="en-US" dirty="0" smtClean="0"/>
              <a:t>낮음</a:t>
            </a:r>
            <a:endParaRPr lang="en-US" altLang="ko-KR" dirty="0"/>
          </a:p>
          <a:p>
            <a:pPr marL="482600" lvl="1" indent="-482600">
              <a:buSzPct val="100000"/>
              <a:buFontTx/>
              <a:buChar char="❑"/>
            </a:pPr>
            <a:r>
              <a:rPr lang="ko-KR" altLang="en-US" sz="3400" dirty="0"/>
              <a:t>예</a:t>
            </a:r>
            <a:r>
              <a:rPr lang="en-US" altLang="ko-KR" sz="3400" dirty="0"/>
              <a:t>: Terrestrial Mobile Networks, Exotic Media Networks, Military Ad-Hoc Networks </a:t>
            </a:r>
            <a:r>
              <a:rPr lang="ko-KR" altLang="en-US" sz="3400" dirty="0" smtClean="0"/>
              <a:t>등</a:t>
            </a:r>
            <a:endParaRPr lang="en-US" altLang="ko-KR" sz="3400" dirty="0" smtClean="0"/>
          </a:p>
          <a:p>
            <a:r>
              <a:rPr lang="ko-KR" altLang="en-US" dirty="0" smtClean="0"/>
              <a:t>현재의 </a:t>
            </a:r>
            <a:r>
              <a:rPr lang="en-US" altLang="ko-KR" dirty="0" smtClean="0">
                <a:solidFill>
                  <a:srgbClr val="0000FF"/>
                </a:solidFill>
              </a:rPr>
              <a:t>End-to-End TCP/IP </a:t>
            </a:r>
            <a:r>
              <a:rPr lang="ko-KR" altLang="en-US" dirty="0" smtClean="0">
                <a:solidFill>
                  <a:srgbClr val="0000FF"/>
                </a:solidFill>
              </a:rPr>
              <a:t>모델에 의해 정상적으로 서비스되지 </a:t>
            </a:r>
            <a:r>
              <a:rPr lang="ko-KR" altLang="en-US" dirty="0" smtClean="0">
                <a:solidFill>
                  <a:srgbClr val="0000FF"/>
                </a:solidFill>
              </a:rPr>
              <a:t>않</a:t>
            </a:r>
            <a:r>
              <a:rPr lang="ko-KR" altLang="en-US" dirty="0" smtClean="0">
                <a:solidFill>
                  <a:srgbClr val="0000FF"/>
                </a:solidFill>
              </a:rPr>
              <a:t>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380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Challenged Internet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Challenged network</a:t>
            </a:r>
            <a:r>
              <a:rPr lang="ko-KR" altLang="en-US" dirty="0" smtClean="0"/>
              <a:t>는 다음과 같은 특징을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High Latency and Low Data Rate</a:t>
            </a:r>
          </a:p>
          <a:p>
            <a:pPr lvl="1"/>
            <a:r>
              <a:rPr lang="en-US" altLang="ko-KR" dirty="0" smtClean="0"/>
              <a:t>Disconnection</a:t>
            </a:r>
          </a:p>
          <a:p>
            <a:pPr lvl="1"/>
            <a:r>
              <a:rPr lang="en-US" altLang="ko-KR" dirty="0" smtClean="0"/>
              <a:t>Long Queuing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03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/>
          <p:cNvSpPr/>
          <p:nvPr/>
        </p:nvSpPr>
        <p:spPr>
          <a:xfrm>
            <a:off x="9349165" y="4314978"/>
            <a:ext cx="1115601" cy="25774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699553" y="3444176"/>
            <a:ext cx="2689715" cy="1349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Challenged Internet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6549857" cy="6968289"/>
          </a:xfrm>
        </p:spPr>
        <p:txBody>
          <a:bodyPr/>
          <a:lstStyle/>
          <a:p>
            <a:r>
              <a:rPr lang="en-US" altLang="ko-KR" dirty="0" smtClean="0"/>
              <a:t>High Latency and Low Data Rate</a:t>
            </a:r>
          </a:p>
          <a:p>
            <a:pPr lvl="1"/>
            <a:r>
              <a:rPr lang="ko-KR" altLang="en-US" dirty="0" smtClean="0"/>
              <a:t>어떤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0000FF"/>
                </a:solidFill>
              </a:rPr>
              <a:t>전송 </a:t>
            </a:r>
            <a:r>
              <a:rPr lang="ko-KR" altLang="en-US" dirty="0" err="1" smtClean="0">
                <a:solidFill>
                  <a:srgbClr val="0000FF"/>
                </a:solidFill>
              </a:rPr>
              <a:t>딜레이는</a:t>
            </a:r>
            <a:r>
              <a:rPr lang="ko-KR" altLang="en-US" dirty="0" smtClean="0">
                <a:solidFill>
                  <a:srgbClr val="0000FF"/>
                </a:solidFill>
              </a:rPr>
              <a:t> 전송 매질에 영향을 </a:t>
            </a:r>
            <a:r>
              <a:rPr lang="ko-KR" altLang="en-US" dirty="0" smtClean="0">
                <a:solidFill>
                  <a:srgbClr val="0000FF"/>
                </a:solidFill>
              </a:rPr>
              <a:t>받음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/>
              <a:t>어떤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transmission rate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10kb/s </a:t>
            </a:r>
            <a:r>
              <a:rPr lang="ko-KR" altLang="en-US" dirty="0" smtClean="0"/>
              <a:t>정도로 작고 </a:t>
            </a:r>
            <a:r>
              <a:rPr lang="en-US" altLang="ko-KR" dirty="0" smtClean="0"/>
              <a:t>latency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초 정도로 클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Data rate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ko-KR" altLang="en-US" dirty="0" err="1" smtClean="0">
                <a:solidFill>
                  <a:srgbClr val="0000FF"/>
                </a:solidFill>
              </a:rPr>
              <a:t>비대칭성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클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 </a:t>
            </a:r>
            <a:r>
              <a:rPr lang="en-US" altLang="ko-KR" dirty="0" smtClean="0"/>
              <a:t>channel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없을 수도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9541042" y="2270959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448174" y="5041230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097127" y="4379493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727531" y="7190872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직선 화살표 연결선 4"/>
          <p:cNvCxnSpPr>
            <a:stCxn id="3" idx="4"/>
            <a:endCxn id="6" idx="7"/>
          </p:cNvCxnSpPr>
          <p:nvPr/>
        </p:nvCxnSpPr>
        <p:spPr>
          <a:xfrm flipH="1">
            <a:off x="9013002" y="2932696"/>
            <a:ext cx="858909" cy="2205443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화살표 연결선 12"/>
          <p:cNvCxnSpPr>
            <a:stCxn id="6" idx="0"/>
            <a:endCxn id="3" idx="3"/>
          </p:cNvCxnSpPr>
          <p:nvPr/>
        </p:nvCxnSpPr>
        <p:spPr>
          <a:xfrm flipV="1">
            <a:off x="8779043" y="2835787"/>
            <a:ext cx="858908" cy="220544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7" idx="3"/>
            <a:endCxn id="8" idx="0"/>
          </p:cNvCxnSpPr>
          <p:nvPr/>
        </p:nvCxnSpPr>
        <p:spPr>
          <a:xfrm flipH="1">
            <a:off x="10058400" y="4944321"/>
            <a:ext cx="1135636" cy="224655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/>
          <p:cNvCxnSpPr>
            <a:stCxn id="8" idx="7"/>
            <a:endCxn id="7" idx="4"/>
          </p:cNvCxnSpPr>
          <p:nvPr/>
        </p:nvCxnSpPr>
        <p:spPr>
          <a:xfrm flipV="1">
            <a:off x="10292359" y="5041230"/>
            <a:ext cx="1135637" cy="224655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/>
          <p:cNvCxnSpPr>
            <a:stCxn id="6" idx="7"/>
            <a:endCxn id="7" idx="2"/>
          </p:cNvCxnSpPr>
          <p:nvPr/>
        </p:nvCxnSpPr>
        <p:spPr>
          <a:xfrm flipV="1">
            <a:off x="9013002" y="4710362"/>
            <a:ext cx="2084125" cy="42777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>
            <a:stCxn id="6" idx="5"/>
            <a:endCxn id="8" idx="0"/>
          </p:cNvCxnSpPr>
          <p:nvPr/>
        </p:nvCxnSpPr>
        <p:spPr>
          <a:xfrm>
            <a:off x="9013002" y="5606058"/>
            <a:ext cx="1045398" cy="158481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직선 화살표 연결선 31"/>
          <p:cNvCxnSpPr>
            <a:stCxn id="8" idx="1"/>
            <a:endCxn id="6" idx="4"/>
          </p:cNvCxnSpPr>
          <p:nvPr/>
        </p:nvCxnSpPr>
        <p:spPr>
          <a:xfrm flipH="1" flipV="1">
            <a:off x="8779043" y="5702967"/>
            <a:ext cx="1045397" cy="1584814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직선 화살표 연결선 34"/>
          <p:cNvCxnSpPr>
            <a:stCxn id="7" idx="3"/>
            <a:endCxn id="6" idx="6"/>
          </p:cNvCxnSpPr>
          <p:nvPr/>
        </p:nvCxnSpPr>
        <p:spPr>
          <a:xfrm flipH="1">
            <a:off x="9109911" y="4944321"/>
            <a:ext cx="2084125" cy="42777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직선 화살표 연결선 38"/>
          <p:cNvCxnSpPr>
            <a:stCxn id="7" idx="1"/>
            <a:endCxn id="3" idx="4"/>
          </p:cNvCxnSpPr>
          <p:nvPr/>
        </p:nvCxnSpPr>
        <p:spPr>
          <a:xfrm flipH="1" flipV="1">
            <a:off x="9871911" y="2932696"/>
            <a:ext cx="1322125" cy="1543706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직선 화살표 연결선 41"/>
          <p:cNvCxnSpPr>
            <a:stCxn id="3" idx="5"/>
            <a:endCxn id="7" idx="0"/>
          </p:cNvCxnSpPr>
          <p:nvPr/>
        </p:nvCxnSpPr>
        <p:spPr>
          <a:xfrm>
            <a:off x="10105870" y="2835787"/>
            <a:ext cx="1322126" cy="1543706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82626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Challenged Internet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6950955" cy="1882076"/>
          </a:xfrm>
        </p:spPr>
        <p:txBody>
          <a:bodyPr/>
          <a:lstStyle/>
          <a:p>
            <a:r>
              <a:rPr lang="en-US" altLang="ko-KR" dirty="0" smtClean="0"/>
              <a:t>Disconnection</a:t>
            </a:r>
          </a:p>
          <a:p>
            <a:pPr lvl="1"/>
            <a:r>
              <a:rPr lang="en-US" altLang="ko-KR" dirty="0" smtClean="0"/>
              <a:t>End-to-end disconnection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보다도 많을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556380" y="2669009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463512" y="5439280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626516" y="3951375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256920" y="6762754"/>
            <a:ext cx="661737" cy="66173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직선 화살표 연결선 4"/>
          <p:cNvCxnSpPr>
            <a:stCxn id="3" idx="4"/>
            <a:endCxn id="6" idx="7"/>
          </p:cNvCxnSpPr>
          <p:nvPr/>
        </p:nvCxnSpPr>
        <p:spPr>
          <a:xfrm flipH="1">
            <a:off x="10028340" y="3330746"/>
            <a:ext cx="858909" cy="2205443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화살표 연결선 12"/>
          <p:cNvCxnSpPr>
            <a:stCxn id="6" idx="0"/>
            <a:endCxn id="3" idx="3"/>
          </p:cNvCxnSpPr>
          <p:nvPr/>
        </p:nvCxnSpPr>
        <p:spPr>
          <a:xfrm flipV="1">
            <a:off x="9794381" y="3233837"/>
            <a:ext cx="858908" cy="220544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dash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7" idx="3"/>
            <a:endCxn id="8" idx="0"/>
          </p:cNvCxnSpPr>
          <p:nvPr/>
        </p:nvCxnSpPr>
        <p:spPr>
          <a:xfrm flipH="1">
            <a:off x="10587789" y="4516203"/>
            <a:ext cx="1135636" cy="224655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/>
          <p:cNvCxnSpPr>
            <a:stCxn id="8" idx="7"/>
            <a:endCxn id="7" idx="4"/>
          </p:cNvCxnSpPr>
          <p:nvPr/>
        </p:nvCxnSpPr>
        <p:spPr>
          <a:xfrm flipV="1">
            <a:off x="10821748" y="4613112"/>
            <a:ext cx="1135637" cy="224655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776"/>
              </p:ext>
            </p:extLst>
          </p:nvPr>
        </p:nvGraphicFramePr>
        <p:xfrm>
          <a:off x="795469" y="3444177"/>
          <a:ext cx="7960184" cy="4550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435">
                  <a:extLst>
                    <a:ext uri="{9D8B030D-6E8A-4147-A177-3AD203B41FA5}">
                      <a16:colId xmlns:a16="http://schemas.microsoft.com/office/drawing/2014/main" val="2491135638"/>
                    </a:ext>
                  </a:extLst>
                </a:gridCol>
                <a:gridCol w="6682749">
                  <a:extLst>
                    <a:ext uri="{9D8B030D-6E8A-4147-A177-3AD203B41FA5}">
                      <a16:colId xmlns:a16="http://schemas.microsoft.com/office/drawing/2014/main" val="512390950"/>
                    </a:ext>
                  </a:extLst>
                </a:gridCol>
              </a:tblGrid>
              <a:tr h="771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Fault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Non-Faulty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09071"/>
                  </a:ext>
                </a:extLst>
              </a:tr>
              <a:tr h="3740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/>
                        <a:t>생략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Wireless</a:t>
                      </a:r>
                      <a:r>
                        <a:rPr lang="ko-KR" altLang="en-US" sz="3000" baseline="0" dirty="0" smtClean="0"/>
                        <a:t>한 환경에서 많이 발생</a:t>
                      </a:r>
                      <a:endParaRPr lang="en-US" altLang="ko-KR" sz="3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2000" baseline="0" dirty="0" smtClean="0"/>
                    </a:p>
                    <a:p>
                      <a:pPr marL="514350" indent="-514350" latinLnBrk="1">
                        <a:buAutoNum type="arabicPeriod"/>
                      </a:pPr>
                      <a:r>
                        <a:rPr lang="en-US" altLang="ko-KR" sz="3000" b="1" baseline="0" dirty="0" smtClean="0"/>
                        <a:t>motion</a:t>
                      </a:r>
                      <a:r>
                        <a:rPr lang="ko-KR" altLang="en-US" sz="3000" b="1" baseline="0" dirty="0" smtClean="0"/>
                        <a:t>에 의한 것</a:t>
                      </a:r>
                      <a:endParaRPr lang="en-US" altLang="ko-KR" sz="3000" b="1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2800" baseline="0" dirty="0" smtClean="0"/>
                        <a:t>보통 </a:t>
                      </a:r>
                      <a:r>
                        <a:rPr lang="en-US" altLang="ko-KR" sz="2800" baseline="0" dirty="0" smtClean="0">
                          <a:solidFill>
                            <a:srgbClr val="0000FF"/>
                          </a:solidFill>
                        </a:rPr>
                        <a:t>End-node, </a:t>
                      </a:r>
                      <a:r>
                        <a:rPr lang="ko-KR" altLang="en-US" sz="2800" baseline="0" dirty="0" smtClean="0">
                          <a:solidFill>
                            <a:srgbClr val="0000FF"/>
                          </a:solidFill>
                        </a:rPr>
                        <a:t>라우터</a:t>
                      </a:r>
                      <a:r>
                        <a:rPr lang="ko-KR" altLang="en-US" sz="2800" baseline="0" dirty="0" smtClean="0"/>
                        <a:t> 등에 의한 것</a:t>
                      </a:r>
                      <a:endParaRPr lang="en-US" altLang="ko-KR" sz="28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2800" baseline="0" dirty="0" smtClean="0"/>
                        <a:t>비교적 </a:t>
                      </a:r>
                      <a:r>
                        <a:rPr lang="ko-KR" altLang="en-US" sz="2800" baseline="0" dirty="0" smtClean="0">
                          <a:solidFill>
                            <a:srgbClr val="0000FF"/>
                          </a:solidFill>
                        </a:rPr>
                        <a:t>예측하기 쉬움</a:t>
                      </a:r>
                      <a:endParaRPr lang="en-US" altLang="ko-KR" sz="28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2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3000" baseline="0" dirty="0" smtClean="0"/>
                        <a:t>2. </a:t>
                      </a:r>
                      <a:r>
                        <a:rPr lang="en-US" altLang="ko-KR" sz="3000" b="1" baseline="0" dirty="0" smtClean="0"/>
                        <a:t>Low duty-cycle</a:t>
                      </a:r>
                      <a:r>
                        <a:rPr lang="ko-KR" altLang="en-US" sz="3000" b="1" baseline="0" dirty="0" smtClean="0"/>
                        <a:t>에 의한 것</a:t>
                      </a:r>
                      <a:endParaRPr lang="en-US" altLang="ko-KR" sz="3000" b="1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800" baseline="0" dirty="0" smtClean="0">
                          <a:solidFill>
                            <a:srgbClr val="0000FF"/>
                          </a:solidFill>
                        </a:rPr>
                        <a:t>Low-capability device</a:t>
                      </a:r>
                      <a:r>
                        <a:rPr lang="ko-KR" altLang="en-US" sz="2800" baseline="0" dirty="0" smtClean="0"/>
                        <a:t>에서 많음</a:t>
                      </a:r>
                      <a:endParaRPr lang="en-US" altLang="ko-KR" sz="28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2800" baseline="0" dirty="0" smtClean="0"/>
                        <a:t>어느 정도 </a:t>
                      </a:r>
                      <a:r>
                        <a:rPr lang="ko-KR" altLang="en-US" sz="2800" baseline="0" dirty="0" smtClean="0">
                          <a:solidFill>
                            <a:srgbClr val="0000FF"/>
                          </a:solidFill>
                        </a:rPr>
                        <a:t>예측 가능</a:t>
                      </a:r>
                      <a:endParaRPr lang="en-US" altLang="ko-KR" sz="2800" baseline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7818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3853" y="8359350"/>
            <a:ext cx="89078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About ‘duty cycle’: </a:t>
            </a:r>
            <a:r>
              <a:rPr lang="en-US" altLang="ko-KR" dirty="0">
                <a:hlinkClick r:id="rId2"/>
              </a:rPr>
              <a:t>https://en.wikipedia.org/wiki/Duty_cycle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638323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9751261" cy="1231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Challenged Internet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7183521" cy="464619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Long Queuing Times</a:t>
            </a:r>
          </a:p>
          <a:p>
            <a:pPr lvl="1"/>
            <a:r>
              <a:rPr lang="en-US" altLang="ko-KR" dirty="0" smtClean="0"/>
              <a:t>Disconnection</a:t>
            </a:r>
            <a:r>
              <a:rPr lang="ko-KR" altLang="en-US" dirty="0" smtClean="0"/>
              <a:t>이 자주 발생하는 네트워크에서는 </a:t>
            </a:r>
            <a:r>
              <a:rPr lang="en-US" altLang="ko-KR" dirty="0" smtClean="0">
                <a:solidFill>
                  <a:srgbClr val="0000FF"/>
                </a:solidFill>
              </a:rPr>
              <a:t>Queuing time</a:t>
            </a:r>
            <a:r>
              <a:rPr lang="ko-KR" altLang="en-US" dirty="0" smtClean="0">
                <a:solidFill>
                  <a:srgbClr val="0000FF"/>
                </a:solidFill>
              </a:rPr>
              <a:t>이 극단적으로 길어질</a:t>
            </a:r>
            <a:r>
              <a:rPr lang="ko-KR" altLang="en-US" dirty="0" smtClean="0"/>
              <a:t>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Disconnection</a:t>
            </a:r>
            <a:r>
              <a:rPr lang="ko-KR" altLang="en-US" dirty="0" smtClean="0"/>
              <a:t>이 자주 발생하면 </a:t>
            </a:r>
            <a:r>
              <a:rPr lang="ko-KR" altLang="en-US" dirty="0" smtClean="0">
                <a:solidFill>
                  <a:srgbClr val="0000FF"/>
                </a:solidFill>
              </a:rPr>
              <a:t>전송 기회</a:t>
            </a:r>
            <a:r>
              <a:rPr lang="ko-KR" altLang="en-US" dirty="0" smtClean="0"/>
              <a:t>가 적기 때문에 </a:t>
            </a:r>
            <a:r>
              <a:rPr lang="en-US" altLang="ko-KR" dirty="0" smtClean="0">
                <a:solidFill>
                  <a:srgbClr val="0000FF"/>
                </a:solidFill>
              </a:rPr>
              <a:t>Source-initiated retransmission </a:t>
            </a:r>
            <a:r>
              <a:rPr lang="ko-KR" altLang="en-US" dirty="0" smtClean="0">
                <a:solidFill>
                  <a:srgbClr val="0000FF"/>
                </a:solidFill>
              </a:rPr>
              <a:t>비용</a:t>
            </a:r>
            <a:r>
              <a:rPr lang="ko-KR" altLang="en-US" dirty="0" smtClean="0"/>
              <a:t>이 극단적으로 커질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43387" y="6542198"/>
            <a:ext cx="5842946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“</a:t>
            </a:r>
            <a:r>
              <a:rPr kumimoji="0" lang="ko-KR" altLang="en-US" sz="3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메시지가 잠재적으로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  <a:p>
            <a:r>
              <a:rPr lang="ko-KR" altLang="en-US" sz="3600" dirty="0" smtClean="0">
                <a:solidFill>
                  <a:srgbClr val="0000FF"/>
                </a:solidFill>
              </a:rPr>
              <a:t>오랜 시간 동안</a:t>
            </a:r>
            <a:endParaRPr lang="en-US" altLang="ko-KR" sz="3600" dirty="0" smtClean="0">
              <a:solidFill>
                <a:srgbClr val="0000FF"/>
              </a:solidFill>
            </a:endParaRPr>
          </a:p>
          <a:p>
            <a:r>
              <a:rPr kumimoji="0" lang="ko-KR" altLang="en-US" sz="3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라우터에 저장되어야 한다</a:t>
            </a: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.”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638676" y="2893595"/>
            <a:ext cx="649705" cy="64970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800349" y="2893594"/>
            <a:ext cx="649705" cy="64970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0" name="직선 화살표 연결선 29"/>
          <p:cNvCxnSpPr>
            <a:stCxn id="11" idx="6"/>
            <a:endCxn id="28" idx="2"/>
          </p:cNvCxnSpPr>
          <p:nvPr/>
        </p:nvCxnSpPr>
        <p:spPr>
          <a:xfrm flipV="1">
            <a:off x="9288381" y="3218447"/>
            <a:ext cx="1511968" cy="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곱셈 기호 30"/>
          <p:cNvSpPr/>
          <p:nvPr/>
        </p:nvSpPr>
        <p:spPr>
          <a:xfrm>
            <a:off x="9372605" y="2580773"/>
            <a:ext cx="1275346" cy="1275346"/>
          </a:xfrm>
          <a:prstGeom prst="mathMultiply">
            <a:avLst>
              <a:gd name="adj1" fmla="val 14659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46959" y="1618247"/>
            <a:ext cx="433138" cy="1275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62312" y="1618247"/>
            <a:ext cx="10563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612607" y="5207669"/>
            <a:ext cx="649705" cy="64970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774280" y="5207668"/>
            <a:ext cx="649705" cy="64970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6" name="직선 화살표 연결선 45"/>
          <p:cNvCxnSpPr>
            <a:stCxn id="44" idx="6"/>
            <a:endCxn id="45" idx="2"/>
          </p:cNvCxnSpPr>
          <p:nvPr/>
        </p:nvCxnSpPr>
        <p:spPr>
          <a:xfrm flipV="1">
            <a:off x="9262312" y="5532521"/>
            <a:ext cx="1511968" cy="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곱셈 기호 46"/>
          <p:cNvSpPr/>
          <p:nvPr/>
        </p:nvSpPr>
        <p:spPr>
          <a:xfrm>
            <a:off x="9346536" y="4894847"/>
            <a:ext cx="1275346" cy="1275346"/>
          </a:xfrm>
          <a:prstGeom prst="mathMultiply">
            <a:avLst>
              <a:gd name="adj1" fmla="val 14659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720890" y="3932321"/>
            <a:ext cx="433138" cy="1275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36243" y="3932321"/>
            <a:ext cx="10563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586538" y="7615991"/>
            <a:ext cx="649705" cy="64970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748211" y="7615990"/>
            <a:ext cx="649705" cy="64970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2" name="직선 화살표 연결선 51"/>
          <p:cNvCxnSpPr>
            <a:stCxn id="50" idx="6"/>
            <a:endCxn id="51" idx="2"/>
          </p:cNvCxnSpPr>
          <p:nvPr/>
        </p:nvCxnSpPr>
        <p:spPr>
          <a:xfrm flipV="1">
            <a:off x="9236243" y="7940843"/>
            <a:ext cx="1511968" cy="1"/>
          </a:xfrm>
          <a:prstGeom prst="straightConnector1">
            <a:avLst/>
          </a:prstGeom>
          <a:noFill/>
          <a:ln w="635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곱셈 기호 52"/>
          <p:cNvSpPr/>
          <p:nvPr/>
        </p:nvSpPr>
        <p:spPr>
          <a:xfrm>
            <a:off x="9320467" y="7303169"/>
            <a:ext cx="1275346" cy="1275346"/>
          </a:xfrm>
          <a:prstGeom prst="mathMultiply">
            <a:avLst>
              <a:gd name="adj1" fmla="val 14659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694821" y="6340643"/>
            <a:ext cx="433138" cy="1275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10174" y="6340643"/>
            <a:ext cx="10563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19146" y="2478505"/>
            <a:ext cx="284749" cy="415089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95082" y="4516855"/>
            <a:ext cx="284749" cy="690813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767011" y="6579771"/>
            <a:ext cx="290765" cy="1036219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아래쪽 화살표 55"/>
          <p:cNvSpPr/>
          <p:nvPr/>
        </p:nvSpPr>
        <p:spPr>
          <a:xfrm>
            <a:off x="11450054" y="1395663"/>
            <a:ext cx="635674" cy="7043468"/>
          </a:xfrm>
          <a:prstGeom prst="downArrow">
            <a:avLst>
              <a:gd name="adj1" fmla="val 41044"/>
              <a:gd name="adj2" fmla="val 50000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357521" y="1908667"/>
            <a:ext cx="8207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680407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738</Words>
  <Application>Microsoft Office PowerPoint</Application>
  <PresentationFormat>사용자 지정</PresentationFormat>
  <Paragraphs>145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DTN: A Delay-Tolerant Network Architecture for Challenged Internets (1)</vt:lpstr>
      <vt:lpstr>Current Status</vt:lpstr>
      <vt:lpstr>Paper Introduction</vt:lpstr>
      <vt:lpstr>Challenged Internet</vt:lpstr>
      <vt:lpstr>Challenged Internet</vt:lpstr>
      <vt:lpstr>Challenged Internet</vt:lpstr>
      <vt:lpstr>Challenged Internet</vt:lpstr>
      <vt:lpstr>Challenged Internet</vt:lpstr>
      <vt:lpstr>Characteristics of End System</vt:lpstr>
      <vt:lpstr>Characteristics of End System</vt:lpstr>
      <vt:lpstr>Characteristics of End System</vt:lpstr>
      <vt:lpstr>Limits of Fixing Internet Protocols</vt:lpstr>
      <vt:lpstr>Limits of Fixing Internet Protocols</vt:lpstr>
      <vt:lpstr>Basic Concepts of DTN</vt:lpstr>
      <vt:lpstr>Basic Concepts of DTN</vt:lpstr>
      <vt:lpstr>Basic Concepts of DTN</vt:lpstr>
      <vt:lpstr>Github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382</cp:revision>
  <dcterms:modified xsi:type="dcterms:W3CDTF">2020-02-04T08:24:12Z</dcterms:modified>
</cp:coreProperties>
</file>