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7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500FF"/>
    <a:srgbClr val="D2B7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20.02.05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2695075"/>
            <a:ext cx="11868150" cy="6172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Sum-throughput Maximization Problem: </a:t>
            </a:r>
            <a:r>
              <a:rPr lang="ko-KR" altLang="en-US" dirty="0" smtClean="0"/>
              <a:t>매 </a:t>
            </a:r>
            <a:r>
              <a:rPr lang="en-US" altLang="ko-KR" dirty="0" smtClean="0"/>
              <a:t>turn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과의 </a:t>
            </a:r>
            <a:r>
              <a:rPr lang="ko-KR" altLang="en-US" dirty="0" smtClean="0">
                <a:solidFill>
                  <a:srgbClr val="0000FF"/>
                </a:solidFill>
              </a:rPr>
              <a:t>거리가 가까운 순서대로 시간을 많이 할당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1"/>
                </a:solidFill>
              </a:rPr>
              <a:t>거리가 가까우면 </a:t>
            </a:r>
            <a:r>
              <a:rPr lang="en-US" altLang="ko-KR" b="1" dirty="0" smtClean="0">
                <a:solidFill>
                  <a:schemeClr val="tx1"/>
                </a:solidFill>
              </a:rPr>
              <a:t>Throughput</a:t>
            </a:r>
            <a:r>
              <a:rPr lang="ko-KR" altLang="en-US" b="1" dirty="0" smtClean="0">
                <a:solidFill>
                  <a:schemeClr val="tx1"/>
                </a:solidFill>
              </a:rPr>
              <a:t>이 커질 것이므로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거리가 가까울수록 시간을 많이 할당하면 </a:t>
            </a:r>
            <a:r>
              <a:rPr lang="en-US" altLang="ko-KR" b="1" dirty="0" smtClean="0">
                <a:solidFill>
                  <a:schemeClr val="tx1"/>
                </a:solidFill>
              </a:rPr>
              <a:t>Throughput</a:t>
            </a:r>
            <a:r>
              <a:rPr lang="ko-KR" altLang="en-US" b="1" dirty="0" smtClean="0">
                <a:solidFill>
                  <a:schemeClr val="tx1"/>
                </a:solidFill>
              </a:rPr>
              <a:t>의 합이 </a:t>
            </a:r>
            <a:r>
              <a:rPr lang="ko-KR" altLang="en-US" dirty="0" smtClean="0">
                <a:solidFill>
                  <a:schemeClr val="tx1"/>
                </a:solidFill>
              </a:rPr>
              <a:t>커짐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44500" lvl="1" indent="0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Common Throughput Maximization: </a:t>
            </a:r>
            <a:r>
              <a:rPr lang="ko-KR" altLang="en-US" dirty="0"/>
              <a:t>매 </a:t>
            </a:r>
            <a:r>
              <a:rPr lang="en-US" altLang="ko-KR" dirty="0"/>
              <a:t>turn</a:t>
            </a:r>
            <a:r>
              <a:rPr lang="ko-KR" altLang="en-US" dirty="0"/>
              <a:t>마다 </a:t>
            </a:r>
            <a:r>
              <a:rPr lang="en-US" altLang="ko-KR" dirty="0"/>
              <a:t>HAP</a:t>
            </a:r>
            <a:r>
              <a:rPr lang="ko-KR" altLang="en-US" dirty="0"/>
              <a:t>과의 </a:t>
            </a:r>
            <a:r>
              <a:rPr lang="ko-KR" altLang="en-US" dirty="0" smtClean="0">
                <a:solidFill>
                  <a:srgbClr val="0000FF"/>
                </a:solidFill>
              </a:rPr>
              <a:t>거리가 먼 </a:t>
            </a:r>
            <a:r>
              <a:rPr lang="ko-KR" altLang="en-US" dirty="0">
                <a:solidFill>
                  <a:srgbClr val="0000FF"/>
                </a:solidFill>
              </a:rPr>
              <a:t>순서대로 시간을 많이 </a:t>
            </a:r>
            <a:r>
              <a:rPr lang="ko-KR" altLang="en-US" dirty="0" smtClean="0">
                <a:solidFill>
                  <a:srgbClr val="0000FF"/>
                </a:solidFill>
              </a:rPr>
              <a:t>할당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1"/>
                </a:solidFill>
              </a:rPr>
              <a:t>거리가 먼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일수록 </a:t>
            </a:r>
            <a:r>
              <a:rPr lang="en-US" altLang="ko-KR" b="1" dirty="0" smtClean="0">
                <a:solidFill>
                  <a:schemeClr val="tx1"/>
                </a:solidFill>
              </a:rPr>
              <a:t>Throughput</a:t>
            </a:r>
            <a:r>
              <a:rPr lang="ko-KR" altLang="en-US" b="1" dirty="0" smtClean="0">
                <a:solidFill>
                  <a:schemeClr val="tx1"/>
                </a:solidFill>
              </a:rPr>
              <a:t>이 작을 것이므로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거리가 멀수록 시간을 많이 할당하면 </a:t>
            </a:r>
            <a:r>
              <a:rPr lang="en-US" altLang="ko-KR" b="1" dirty="0" smtClean="0">
                <a:solidFill>
                  <a:schemeClr val="tx1"/>
                </a:solidFill>
              </a:rPr>
              <a:t>Throughput</a:t>
            </a:r>
            <a:r>
              <a:rPr lang="ko-KR" altLang="en-US" b="1" dirty="0" smtClean="0">
                <a:solidFill>
                  <a:schemeClr val="tx1"/>
                </a:solidFill>
              </a:rPr>
              <a:t>의 최솟값이 </a:t>
            </a:r>
            <a:r>
              <a:rPr lang="ko-KR" altLang="en-US" dirty="0" smtClean="0">
                <a:solidFill>
                  <a:schemeClr val="tx1"/>
                </a:solidFill>
              </a:rPr>
              <a:t>커짐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0128" y="1812437"/>
            <a:ext cx="917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Wireless Device</a:t>
            </a:r>
            <a:r>
              <a:rPr lang="ko-KR" altLang="en-US" sz="3600" dirty="0"/>
              <a:t>에 대한 </a:t>
            </a:r>
            <a:r>
              <a:rPr lang="ko-KR" altLang="en-US" sz="3600" dirty="0">
                <a:solidFill>
                  <a:srgbClr val="0000FF"/>
                </a:solidFill>
              </a:rPr>
              <a:t>시간 할당 방법</a:t>
            </a:r>
            <a:r>
              <a:rPr lang="en-US" altLang="ko-KR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341422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WPCN Simulation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구조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1789890" y="3072148"/>
            <a:ext cx="1118681" cy="3142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82886" y="6467101"/>
            <a:ext cx="13310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1"/>
                </a:solidFill>
              </a:rPr>
              <a:t>Input</a:t>
            </a:r>
          </a:p>
          <a:p>
            <a:pPr algn="ctr"/>
            <a:r>
              <a:rPr lang="en-US" altLang="ko-KR" sz="2500" dirty="0" smtClean="0">
                <a:solidFill>
                  <a:schemeClr val="accent1"/>
                </a:solidFill>
              </a:rPr>
              <a:t>(N*N)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741" y="4014767"/>
            <a:ext cx="14003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FF0000"/>
                </a:solidFill>
              </a:rPr>
              <a:t>State</a:t>
            </a:r>
            <a:r>
              <a:rPr lang="en-US" altLang="ko-KR" sz="2500" dirty="0">
                <a:solidFill>
                  <a:srgbClr val="FF0000"/>
                </a:solidFill>
              </a:rPr>
              <a:t>:</a:t>
            </a:r>
            <a:endParaRPr lang="en-US" altLang="ko-KR" sz="2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500" dirty="0" smtClean="0"/>
              <a:t>Current</a:t>
            </a:r>
          </a:p>
          <a:p>
            <a:pPr algn="ctr"/>
            <a:r>
              <a:rPr lang="en-US" altLang="ko-KR" sz="2500" b="1" dirty="0" smtClean="0">
                <a:solidFill>
                  <a:srgbClr val="0000FF"/>
                </a:solidFill>
              </a:rPr>
              <a:t>map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44630" y="3072148"/>
            <a:ext cx="1118681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99370" y="3072148"/>
            <a:ext cx="1118681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4110" y="3072148"/>
            <a:ext cx="1118681" cy="3142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08850" y="3072148"/>
            <a:ext cx="1118681" cy="3142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30710" y="6467101"/>
            <a:ext cx="345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6"/>
                </a:solidFill>
              </a:rPr>
              <a:t>Hidden layers</a:t>
            </a:r>
          </a:p>
          <a:p>
            <a:pPr algn="ctr"/>
            <a:r>
              <a:rPr lang="en-US" altLang="ko-KR" sz="2500" dirty="0" smtClean="0">
                <a:solidFill>
                  <a:schemeClr val="accent6"/>
                </a:solidFill>
              </a:rPr>
              <a:t>(may include CNN)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6450" y="6467101"/>
            <a:ext cx="1543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accent2"/>
                </a:solidFill>
              </a:rPr>
              <a:t>Output</a:t>
            </a:r>
          </a:p>
          <a:p>
            <a:pPr algn="ctr"/>
            <a:r>
              <a:rPr lang="en-US" altLang="ko-KR" sz="2500" dirty="0" smtClean="0">
                <a:solidFill>
                  <a:schemeClr val="accent2"/>
                </a:solidFill>
              </a:rPr>
              <a:t>(15)</a:t>
            </a:r>
            <a:endParaRPr lang="ko-KR" altLang="en-US" sz="25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9920" y="3929303"/>
            <a:ext cx="22135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FF0000"/>
                </a:solidFill>
              </a:rPr>
              <a:t>Reward </a:t>
            </a:r>
            <a:r>
              <a:rPr lang="en-US" altLang="ko-KR" sz="2500" dirty="0" smtClean="0">
                <a:solidFill>
                  <a:schemeClr val="tx1"/>
                </a:solidFill>
              </a:rPr>
              <a:t>For each action:</a:t>
            </a:r>
          </a:p>
          <a:p>
            <a:pPr algn="ctr"/>
            <a:r>
              <a:rPr lang="en-US" altLang="ko-KR" sz="2500" dirty="0" smtClean="0">
                <a:solidFill>
                  <a:srgbClr val="0000FF"/>
                </a:solidFill>
              </a:rPr>
              <a:t>Throughput</a:t>
            </a:r>
          </a:p>
        </p:txBody>
      </p:sp>
      <p:sp>
        <p:nvSpPr>
          <p:cNvPr id="16" name="타원 15"/>
          <p:cNvSpPr/>
          <p:nvPr/>
        </p:nvSpPr>
        <p:spPr>
          <a:xfrm>
            <a:off x="2028217" y="3762612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28217" y="4835524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82957" y="3285584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92687" y="4322152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82957" y="5353570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12568" y="3285584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22298" y="4322152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12568" y="5353570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53522" y="3285584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3252" y="4322152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53522" y="5353570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21239" y="3762612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421239" y="4835524"/>
            <a:ext cx="642026" cy="642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16" idx="6"/>
            <a:endCxn id="18" idx="2"/>
          </p:cNvCxnSpPr>
          <p:nvPr/>
        </p:nvCxnSpPr>
        <p:spPr>
          <a:xfrm flipV="1">
            <a:off x="2670243" y="3606597"/>
            <a:ext cx="1212714" cy="4770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6"/>
            <a:endCxn id="19" idx="2"/>
          </p:cNvCxnSpPr>
          <p:nvPr/>
        </p:nvCxnSpPr>
        <p:spPr>
          <a:xfrm>
            <a:off x="2670243" y="4083625"/>
            <a:ext cx="1222444" cy="5595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6"/>
            <a:endCxn id="20" idx="2"/>
          </p:cNvCxnSpPr>
          <p:nvPr/>
        </p:nvCxnSpPr>
        <p:spPr>
          <a:xfrm>
            <a:off x="2670243" y="4083625"/>
            <a:ext cx="1212714" cy="159095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6"/>
            <a:endCxn id="18" idx="2"/>
          </p:cNvCxnSpPr>
          <p:nvPr/>
        </p:nvCxnSpPr>
        <p:spPr>
          <a:xfrm flipV="1">
            <a:off x="2670243" y="3606597"/>
            <a:ext cx="1212714" cy="15499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6"/>
            <a:endCxn id="19" idx="2"/>
          </p:cNvCxnSpPr>
          <p:nvPr/>
        </p:nvCxnSpPr>
        <p:spPr>
          <a:xfrm flipV="1">
            <a:off x="2670243" y="4643165"/>
            <a:ext cx="1222444" cy="513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670243" y="5120193"/>
            <a:ext cx="1212714" cy="5707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8" idx="6"/>
            <a:endCxn id="21" idx="2"/>
          </p:cNvCxnSpPr>
          <p:nvPr/>
        </p:nvCxnSpPr>
        <p:spPr>
          <a:xfrm>
            <a:off x="4524983" y="3606597"/>
            <a:ext cx="11875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6"/>
            <a:endCxn id="23" idx="2"/>
          </p:cNvCxnSpPr>
          <p:nvPr/>
        </p:nvCxnSpPr>
        <p:spPr>
          <a:xfrm>
            <a:off x="4524983" y="3606597"/>
            <a:ext cx="1187585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6"/>
          </p:cNvCxnSpPr>
          <p:nvPr/>
        </p:nvCxnSpPr>
        <p:spPr>
          <a:xfrm>
            <a:off x="4524983" y="3606597"/>
            <a:ext cx="1187585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6"/>
            <a:endCxn id="21" idx="2"/>
          </p:cNvCxnSpPr>
          <p:nvPr/>
        </p:nvCxnSpPr>
        <p:spPr>
          <a:xfrm flipV="1">
            <a:off x="4534713" y="3606597"/>
            <a:ext cx="1177855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2" idx="2"/>
          </p:cNvCxnSpPr>
          <p:nvPr/>
        </p:nvCxnSpPr>
        <p:spPr>
          <a:xfrm>
            <a:off x="4542413" y="4638015"/>
            <a:ext cx="1179885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6"/>
            <a:endCxn id="23" idx="2"/>
          </p:cNvCxnSpPr>
          <p:nvPr/>
        </p:nvCxnSpPr>
        <p:spPr>
          <a:xfrm>
            <a:off x="4534713" y="4643165"/>
            <a:ext cx="1177855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0" idx="6"/>
            <a:endCxn id="21" idx="2"/>
          </p:cNvCxnSpPr>
          <p:nvPr/>
        </p:nvCxnSpPr>
        <p:spPr>
          <a:xfrm flipV="1">
            <a:off x="4524983" y="3606597"/>
            <a:ext cx="1187585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2" idx="2"/>
          </p:cNvCxnSpPr>
          <p:nvPr/>
        </p:nvCxnSpPr>
        <p:spPr>
          <a:xfrm flipV="1">
            <a:off x="4532683" y="4643165"/>
            <a:ext cx="1189615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6"/>
            <a:endCxn id="23" idx="2"/>
          </p:cNvCxnSpPr>
          <p:nvPr/>
        </p:nvCxnSpPr>
        <p:spPr>
          <a:xfrm>
            <a:off x="4524983" y="5674583"/>
            <a:ext cx="11875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368769" y="3615319"/>
            <a:ext cx="11875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368769" y="3615319"/>
            <a:ext cx="1187585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368769" y="3615319"/>
            <a:ext cx="1187585" cy="10339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378499" y="3615319"/>
            <a:ext cx="1177855" cy="10365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386199" y="4646737"/>
            <a:ext cx="1179885" cy="51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378499" y="4651887"/>
            <a:ext cx="1177855" cy="103141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368769" y="3615319"/>
            <a:ext cx="1187585" cy="2067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6376469" y="4651887"/>
            <a:ext cx="1189615" cy="10478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368769" y="5683305"/>
            <a:ext cx="11875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4" idx="6"/>
            <a:endCxn id="27" idx="2"/>
          </p:cNvCxnSpPr>
          <p:nvPr/>
        </p:nvCxnSpPr>
        <p:spPr>
          <a:xfrm>
            <a:off x="8195548" y="3606597"/>
            <a:ext cx="1225691" cy="4770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4" idx="6"/>
            <a:endCxn id="28" idx="2"/>
          </p:cNvCxnSpPr>
          <p:nvPr/>
        </p:nvCxnSpPr>
        <p:spPr>
          <a:xfrm>
            <a:off x="8195548" y="3606597"/>
            <a:ext cx="1225691" cy="15499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6"/>
            <a:endCxn id="27" idx="2"/>
          </p:cNvCxnSpPr>
          <p:nvPr/>
        </p:nvCxnSpPr>
        <p:spPr>
          <a:xfrm flipV="1">
            <a:off x="8205278" y="4083625"/>
            <a:ext cx="1215961" cy="5595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5" idx="6"/>
            <a:endCxn id="28" idx="2"/>
          </p:cNvCxnSpPr>
          <p:nvPr/>
        </p:nvCxnSpPr>
        <p:spPr>
          <a:xfrm>
            <a:off x="8205278" y="4643165"/>
            <a:ext cx="1215961" cy="513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6" idx="6"/>
            <a:endCxn id="27" idx="2"/>
          </p:cNvCxnSpPr>
          <p:nvPr/>
        </p:nvCxnSpPr>
        <p:spPr>
          <a:xfrm flipV="1">
            <a:off x="8195548" y="4083625"/>
            <a:ext cx="1225691" cy="159095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6" idx="6"/>
            <a:endCxn id="28" idx="2"/>
          </p:cNvCxnSpPr>
          <p:nvPr/>
        </p:nvCxnSpPr>
        <p:spPr>
          <a:xfrm flipV="1">
            <a:off x="8195548" y="5156537"/>
            <a:ext cx="1225691" cy="5180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14530" y="7742568"/>
            <a:ext cx="10028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Action: </a:t>
            </a:r>
            <a:r>
              <a:rPr lang="en-US" altLang="ko-KR" sz="3600" dirty="0" smtClean="0">
                <a:solidFill>
                  <a:srgbClr val="FF0000"/>
                </a:solidFill>
              </a:rPr>
              <a:t>{M0, M1, M2, M3, M4} * {C0, C1, C2}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054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WPCN </a:t>
            </a:r>
            <a:r>
              <a:rPr lang="en-US" altLang="ko-KR" dirty="0" smtClean="0"/>
              <a:t>Simulation </a:t>
            </a:r>
            <a:r>
              <a:rPr lang="en-US" altLang="ko-KR" dirty="0" err="1" smtClean="0"/>
              <a:t>Expreiment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xfrm>
            <a:off x="673100" y="1562099"/>
            <a:ext cx="11659268" cy="69562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10*10</a:t>
            </a:r>
            <a:r>
              <a:rPr lang="en-US" altLang="ko-KR" dirty="0" smtClean="0"/>
              <a:t> size board,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(HAP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ko-KR" altLang="en-US" dirty="0" err="1" smtClean="0">
                <a:solidFill>
                  <a:srgbClr val="0000FF"/>
                </a:solidFill>
              </a:rPr>
              <a:t>랜덤하게</a:t>
            </a:r>
            <a:r>
              <a:rPr lang="ko-KR" altLang="en-US" dirty="0" smtClean="0">
                <a:solidFill>
                  <a:srgbClr val="0000FF"/>
                </a:solidFill>
              </a:rPr>
              <a:t> 배치</a:t>
            </a:r>
            <a:r>
              <a:rPr lang="en-US" altLang="ko-KR" dirty="0" smtClean="0">
                <a:solidFill>
                  <a:srgbClr val="0000FF"/>
                </a:solidFill>
              </a:rPr>
              <a:t>), 9x9 CNN</a:t>
            </a:r>
            <a:r>
              <a:rPr lang="en-US" altLang="ko-KR" dirty="0" smtClean="0">
                <a:solidFill>
                  <a:schemeClr val="tx1"/>
                </a:solidFill>
              </a:rPr>
              <a:t> input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00FF"/>
                </a:solidFill>
              </a:rPr>
              <a:t>처음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회의 게임</a:t>
            </a:r>
            <a:r>
              <a:rPr lang="ko-KR" altLang="en-US" dirty="0"/>
              <a:t>에</a:t>
            </a:r>
            <a:r>
              <a:rPr lang="ko-KR" altLang="en-US" dirty="0" smtClean="0"/>
              <a:t>서는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출력값에</a:t>
            </a:r>
            <a:r>
              <a:rPr lang="ko-KR" altLang="en-US" dirty="0" smtClean="0"/>
              <a:t> 관계없이 </a:t>
            </a:r>
            <a:r>
              <a:rPr lang="ko-KR" altLang="en-US" dirty="0" err="1" smtClean="0">
                <a:solidFill>
                  <a:srgbClr val="0000FF"/>
                </a:solidFill>
              </a:rPr>
              <a:t>랜덤하게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action</a:t>
            </a:r>
            <a:r>
              <a:rPr lang="ko-KR" altLang="en-US" dirty="0" smtClean="0">
                <a:solidFill>
                  <a:srgbClr val="0000FF"/>
                </a:solidFill>
              </a:rPr>
              <a:t> 실행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11</a:t>
            </a:r>
            <a:r>
              <a:rPr lang="ko-KR" altLang="en-US" dirty="0" err="1" smtClean="0"/>
              <a:t>회째부터는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최대가 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r>
              <a:rPr lang="ko-KR" altLang="en-US" dirty="0" smtClean="0"/>
              <a:t>매 게임마다 </a:t>
            </a:r>
            <a:r>
              <a:rPr lang="en-US" altLang="ko-KR" dirty="0" smtClean="0">
                <a:solidFill>
                  <a:srgbClr val="0000FF"/>
                </a:solidFill>
              </a:rPr>
              <a:t>16</a:t>
            </a:r>
            <a:r>
              <a:rPr lang="ko-KR" altLang="en-US" dirty="0" smtClean="0">
                <a:solidFill>
                  <a:srgbClr val="0000FF"/>
                </a:solidFill>
              </a:rPr>
              <a:t>턴이 지난 후의 </a:t>
            </a:r>
            <a:r>
              <a:rPr lang="en-US" altLang="ko-KR" dirty="0" smtClean="0">
                <a:solidFill>
                  <a:srgbClr val="0000FF"/>
                </a:solidFill>
              </a:rPr>
              <a:t>reward</a:t>
            </a:r>
            <a:r>
              <a:rPr lang="ko-KR" altLang="en-US" dirty="0" smtClean="0">
                <a:solidFill>
                  <a:srgbClr val="0000FF"/>
                </a:solidFill>
              </a:rPr>
              <a:t>를 최종 점수</a:t>
            </a:r>
            <a:r>
              <a:rPr lang="ko-KR" altLang="en-US" dirty="0" smtClean="0"/>
              <a:t>로 적용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96" y="3056271"/>
            <a:ext cx="4829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5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WPCN </a:t>
            </a:r>
            <a:r>
              <a:rPr lang="en-US" altLang="ko-KR" dirty="0" smtClean="0"/>
              <a:t>Simulation </a:t>
            </a:r>
            <a:r>
              <a:rPr lang="en-US" altLang="ko-KR" dirty="0" err="1" smtClean="0"/>
              <a:t>Expreiment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1659268" cy="868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r>
              <a:rPr lang="en-US" altLang="ko-KR" dirty="0" smtClean="0">
                <a:solidFill>
                  <a:schemeClr val="tx1"/>
                </a:solidFill>
              </a:rPr>
              <a:t>: Sum-Throughput Maximization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79" y="2506580"/>
            <a:ext cx="10020467" cy="45198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40832" y="3031958"/>
            <a:ext cx="3344779" cy="3657600"/>
          </a:xfrm>
          <a:prstGeom prst="rect">
            <a:avLst/>
          </a:prstGeom>
          <a:solidFill>
            <a:srgbClr val="5500FF">
              <a:alpha val="16863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Future Plans…"/>
          <p:cNvSpPr txBox="1">
            <a:spLocks/>
          </p:cNvSpPr>
          <p:nvPr/>
        </p:nvSpPr>
        <p:spPr>
          <a:xfrm>
            <a:off x="2167466" y="3331745"/>
            <a:ext cx="2153652" cy="868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ko-KR" altLang="en-US" dirty="0" smtClean="0">
                <a:solidFill>
                  <a:srgbClr val="5500FF"/>
                </a:solidFill>
              </a:rPr>
              <a:t>랜덤 진행</a:t>
            </a:r>
            <a:endParaRPr lang="en-US" altLang="ko-KR" dirty="0" smtClean="0">
              <a:solidFill>
                <a:srgbClr val="55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15897"/>
              </p:ext>
            </p:extLst>
          </p:nvPr>
        </p:nvGraphicFramePr>
        <p:xfrm>
          <a:off x="2167466" y="7214934"/>
          <a:ext cx="8669868" cy="139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817301078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2727935069"/>
                    </a:ext>
                  </a:extLst>
                </a:gridCol>
              </a:tblGrid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</a:t>
                      </a:r>
                      <a:r>
                        <a:rPr lang="en-US" altLang="ko-KR" sz="3000" baseline="0" dirty="0" smtClean="0"/>
                        <a:t> (1~28)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 </a:t>
                      </a:r>
                      <a:r>
                        <a:rPr lang="en-US" altLang="ko-KR" sz="3000" dirty="0" smtClean="0"/>
                        <a:t>(11~28)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21859"/>
                  </a:ext>
                </a:extLst>
              </a:tr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0.129425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0.371433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1617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09" y="2753728"/>
            <a:ext cx="8924925" cy="4121818"/>
          </a:xfrm>
          <a:prstGeom prst="rect">
            <a:avLst/>
          </a:prstGeom>
        </p:spPr>
      </p:pic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WPCN </a:t>
            </a:r>
            <a:r>
              <a:rPr lang="en-US" altLang="ko-KR" dirty="0" smtClean="0"/>
              <a:t>Simulation </a:t>
            </a:r>
            <a:r>
              <a:rPr lang="en-US" altLang="ko-KR" dirty="0" err="1" smtClean="0"/>
              <a:t>Expreiment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1659268" cy="868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r>
              <a:rPr lang="en-US" altLang="ko-KR" dirty="0" smtClean="0">
                <a:solidFill>
                  <a:schemeClr val="tx1"/>
                </a:solidFill>
              </a:rPr>
              <a:t>: Common Throughput Maximization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2633357" y="3217946"/>
            <a:ext cx="1601760" cy="3353298"/>
          </a:xfrm>
          <a:prstGeom prst="rect">
            <a:avLst/>
          </a:prstGeom>
          <a:solidFill>
            <a:srgbClr val="5500FF">
              <a:alpha val="16863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Future Plans…"/>
          <p:cNvSpPr txBox="1">
            <a:spLocks/>
          </p:cNvSpPr>
          <p:nvPr/>
        </p:nvSpPr>
        <p:spPr>
          <a:xfrm>
            <a:off x="2502569" y="4161924"/>
            <a:ext cx="2153652" cy="868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ko-KR" altLang="en-US" dirty="0" smtClean="0">
                <a:solidFill>
                  <a:srgbClr val="5500FF"/>
                </a:solidFill>
              </a:rPr>
              <a:t>랜덤 진행</a:t>
            </a:r>
            <a:endParaRPr lang="en-US" altLang="ko-KR" dirty="0" smtClean="0">
              <a:solidFill>
                <a:srgbClr val="55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6758"/>
              </p:ext>
            </p:extLst>
          </p:nvPr>
        </p:nvGraphicFramePr>
        <p:xfrm>
          <a:off x="2167466" y="7214934"/>
          <a:ext cx="8669868" cy="139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817301078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2727935069"/>
                    </a:ext>
                  </a:extLst>
                </a:gridCol>
              </a:tblGrid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</a:t>
                      </a:r>
                      <a:r>
                        <a:rPr lang="en-US" altLang="ko-KR" sz="3000" baseline="0" dirty="0" smtClean="0"/>
                        <a:t> (1~52)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 </a:t>
                      </a:r>
                      <a:r>
                        <a:rPr lang="en-US" altLang="ko-KR" sz="3000" dirty="0" smtClean="0"/>
                        <a:t>(11~52)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21859"/>
                  </a:ext>
                </a:extLst>
              </a:tr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0.199828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-0.03491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371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WPCN </a:t>
            </a:r>
            <a:r>
              <a:rPr lang="en-US" altLang="ko-KR" dirty="0" smtClean="0"/>
              <a:t>Simulation </a:t>
            </a:r>
            <a:r>
              <a:rPr lang="en-US" altLang="ko-KR" dirty="0" err="1" smtClean="0"/>
              <a:t>Expreiment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1659268" cy="868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r>
              <a:rPr lang="en-US" altLang="ko-KR" dirty="0" smtClean="0">
                <a:solidFill>
                  <a:schemeClr val="tx1"/>
                </a:solidFill>
              </a:rPr>
              <a:t>: Common Throughput Maximization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4690"/>
              </p:ext>
            </p:extLst>
          </p:nvPr>
        </p:nvGraphicFramePr>
        <p:xfrm>
          <a:off x="1993950" y="2679029"/>
          <a:ext cx="8669868" cy="139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817301078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2727935069"/>
                    </a:ext>
                  </a:extLst>
                </a:gridCol>
              </a:tblGrid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</a:t>
                      </a:r>
                      <a:r>
                        <a:rPr lang="en-US" altLang="ko-KR" sz="3000" baseline="0" dirty="0" smtClean="0"/>
                        <a:t> (1~52)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상관계수 </a:t>
                      </a:r>
                      <a:r>
                        <a:rPr lang="en-US" altLang="ko-KR" sz="3000" dirty="0" smtClean="0"/>
                        <a:t>(11~52)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21859"/>
                  </a:ext>
                </a:extLst>
              </a:tr>
              <a:tr h="69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0.199828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-0.03491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44636"/>
                  </a:ext>
                </a:extLst>
              </a:tr>
            </a:tbl>
          </a:graphicData>
        </a:graphic>
      </p:graphicFrame>
      <p:sp>
        <p:nvSpPr>
          <p:cNvPr id="9" name="Future Plans…"/>
          <p:cNvSpPr txBox="1">
            <a:spLocks/>
          </p:cNvSpPr>
          <p:nvPr/>
        </p:nvSpPr>
        <p:spPr>
          <a:xfrm>
            <a:off x="673100" y="4283239"/>
            <a:ext cx="11478795" cy="4547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Deep Q-learning</a:t>
            </a:r>
            <a:r>
              <a:rPr lang="ko-KR" altLang="en-US" dirty="0" smtClean="0">
                <a:solidFill>
                  <a:schemeClr val="tx1"/>
                </a:solidFill>
              </a:rPr>
              <a:t>을 이용한 </a:t>
            </a:r>
            <a:r>
              <a:rPr lang="ko-KR" altLang="en-US" dirty="0" smtClean="0">
                <a:solidFill>
                  <a:srgbClr val="FF0000"/>
                </a:solidFill>
              </a:rPr>
              <a:t>다른 게임에 비해 상관계수가 낮게 나온 것</a:t>
            </a:r>
            <a:r>
              <a:rPr lang="ko-KR" altLang="en-US" dirty="0" smtClean="0">
                <a:solidFill>
                  <a:schemeClr val="tx1"/>
                </a:solidFill>
              </a:rPr>
              <a:t>으로 보아</a:t>
            </a:r>
            <a:r>
              <a:rPr lang="en-US" altLang="ko-KR" dirty="0" smtClean="0">
                <a:solidFill>
                  <a:schemeClr val="tx1"/>
                </a:solidFill>
              </a:rPr>
              <a:t>, WPCN</a:t>
            </a:r>
            <a:r>
              <a:rPr lang="ko-KR" altLang="en-US" dirty="0" smtClean="0">
                <a:solidFill>
                  <a:schemeClr val="tx1"/>
                </a:solidFill>
              </a:rPr>
              <a:t>의 문제를 해결하기 위해서는 </a:t>
            </a:r>
            <a:r>
              <a:rPr lang="ko-KR" altLang="en-US" dirty="0" smtClean="0">
                <a:solidFill>
                  <a:srgbClr val="0000FF"/>
                </a:solidFill>
              </a:rPr>
              <a:t>난이도 있는 </a:t>
            </a:r>
            <a:r>
              <a:rPr lang="ko-KR" altLang="en-US" dirty="0" err="1" smtClean="0">
                <a:solidFill>
                  <a:srgbClr val="0000FF"/>
                </a:solidFill>
              </a:rPr>
              <a:t>강화학습</a:t>
            </a:r>
            <a:r>
              <a:rPr lang="en-US" altLang="ko-KR" dirty="0" smtClean="0">
                <a:solidFill>
                  <a:srgbClr val="0000FF"/>
                </a:solidFill>
              </a:rPr>
              <a:t>(Deep Q-learning) </a:t>
            </a:r>
            <a:r>
              <a:rPr lang="ko-KR" altLang="en-US" dirty="0" smtClean="0">
                <a:solidFill>
                  <a:srgbClr val="0000FF"/>
                </a:solidFill>
              </a:rPr>
              <a:t>기술을 사용</a:t>
            </a:r>
            <a:r>
              <a:rPr lang="ko-KR" altLang="en-US" dirty="0" smtClean="0">
                <a:solidFill>
                  <a:schemeClr val="tx1"/>
                </a:solidFill>
              </a:rPr>
              <a:t>해야 한다고 생각해 볼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hangingPunct="1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실제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문제는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계산식 등이 본 모델에서 모델링한 것보다 훨씬 복잡하므로 </a:t>
            </a:r>
            <a:r>
              <a:rPr lang="ko-KR" altLang="en-US" dirty="0" smtClean="0">
                <a:solidFill>
                  <a:srgbClr val="0000FF"/>
                </a:solidFill>
              </a:rPr>
              <a:t>다양한 방법을 통한 </a:t>
            </a:r>
            <a:r>
              <a:rPr lang="ko-KR" altLang="en-US" dirty="0" err="1" smtClean="0">
                <a:solidFill>
                  <a:srgbClr val="0000FF"/>
                </a:solidFill>
              </a:rPr>
              <a:t>강화학습을</a:t>
            </a:r>
            <a:r>
              <a:rPr lang="ko-KR" altLang="en-US" dirty="0" smtClean="0">
                <a:solidFill>
                  <a:srgbClr val="0000FF"/>
                </a:solidFill>
              </a:rPr>
              <a:t> 시도해 볼 필요가 있다</a:t>
            </a:r>
            <a:r>
              <a:rPr lang="ko-KR" altLang="en-US" dirty="0" smtClean="0">
                <a:solidFill>
                  <a:schemeClr val="tx1"/>
                </a:solidFill>
              </a:rPr>
              <a:t>고 할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265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br>
              <a:rPr lang="en-US" altLang="ko-KR" dirty="0" smtClean="0"/>
            </a:br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WPCN</a:t>
            </a:r>
            <a:r>
              <a:rPr lang="ko-KR" altLang="en-US" dirty="0"/>
              <a:t> </a:t>
            </a:r>
            <a:r>
              <a:rPr lang="ko-KR" altLang="en-US" dirty="0" smtClean="0"/>
              <a:t>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</a:rPr>
              <a:t>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Deep </a:t>
            </a:r>
            <a:r>
              <a:rPr lang="en-US" altLang="ko-KR" dirty="0" smtClean="0">
                <a:solidFill>
                  <a:srgbClr val="0000FF"/>
                </a:solidFill>
              </a:rPr>
              <a:t>Q-learning </a:t>
            </a:r>
            <a:r>
              <a:rPr lang="ko-KR" altLang="en-US" dirty="0" err="1" smtClean="0">
                <a:solidFill>
                  <a:srgbClr val="0000FF"/>
                </a:solidFill>
              </a:rPr>
              <a:t>강화학습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21315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’12 12 8’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chemeClr val="tx1"/>
                </a:solidFill>
              </a:rPr>
              <a:t>12*12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ko-KR" altLang="en-US" dirty="0" err="1" smtClean="0">
                <a:solidFill>
                  <a:schemeClr val="tx1"/>
                </a:solidFill>
              </a:rPr>
              <a:t>맵에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개 있음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92521"/>
              </p:ext>
            </p:extLst>
          </p:nvPr>
        </p:nvGraphicFramePr>
        <p:xfrm>
          <a:off x="1203158" y="7519735"/>
          <a:ext cx="1002614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2048">
                  <a:extLst>
                    <a:ext uri="{9D8B030D-6E8A-4147-A177-3AD203B41FA5}">
                      <a16:colId xmlns:a16="http://schemas.microsoft.com/office/drawing/2014/main" val="1604438087"/>
                    </a:ext>
                  </a:extLst>
                </a:gridCol>
                <a:gridCol w="3342048">
                  <a:extLst>
                    <a:ext uri="{9D8B030D-6E8A-4147-A177-3AD203B41FA5}">
                      <a16:colId xmlns:a16="http://schemas.microsoft.com/office/drawing/2014/main" val="2426753405"/>
                    </a:ext>
                  </a:extLst>
                </a:gridCol>
                <a:gridCol w="3342048">
                  <a:extLst>
                    <a:ext uri="{9D8B030D-6E8A-4147-A177-3AD203B41FA5}">
                      <a16:colId xmlns:a16="http://schemas.microsoft.com/office/drawing/2014/main" val="426286094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.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HAP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W.D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372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빈 공간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Hybrid A.P.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Wireless Device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595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1" y="3769895"/>
            <a:ext cx="4908113" cy="34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868150" cy="31663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위치를 중심으로 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홀수</a:t>
            </a:r>
            <a:r>
              <a:rPr lang="en-US" altLang="ko-KR" dirty="0" smtClean="0">
                <a:solidFill>
                  <a:srgbClr val="0000FF"/>
                </a:solidFill>
              </a:rPr>
              <a:t>*</a:t>
            </a:r>
            <a:r>
              <a:rPr lang="ko-KR" altLang="en-US" dirty="0" smtClean="0">
                <a:solidFill>
                  <a:srgbClr val="0000FF"/>
                </a:solidFill>
              </a:rPr>
              <a:t>홀수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rgbClr val="0000FF"/>
                </a:solidFill>
              </a:rPr>
              <a:t>크기</a:t>
            </a:r>
            <a:r>
              <a:rPr lang="ko-KR" altLang="en-US" dirty="0" smtClean="0"/>
              <a:t>의 영역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크기가 </a:t>
            </a:r>
            <a:r>
              <a:rPr lang="en-US" altLang="ko-KR" dirty="0" smtClean="0">
                <a:solidFill>
                  <a:srgbClr val="0000FF"/>
                </a:solidFill>
              </a:rPr>
              <a:t>(7*7) </a:t>
            </a:r>
            <a:r>
              <a:rPr lang="ko-KR" altLang="en-US" dirty="0" smtClean="0">
                <a:solidFill>
                  <a:srgbClr val="0000FF"/>
                </a:solidFill>
              </a:rPr>
              <a:t>이상인 경우 </a:t>
            </a:r>
            <a:r>
              <a:rPr lang="en-US" altLang="ko-KR" dirty="0" smtClean="0">
                <a:solidFill>
                  <a:srgbClr val="0000FF"/>
                </a:solidFill>
              </a:rPr>
              <a:t>CNN</a:t>
            </a:r>
            <a:r>
              <a:rPr lang="ko-KR" altLang="en-US" dirty="0" smtClean="0"/>
              <a:t>을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칸이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, wireless device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공간인지에</a:t>
            </a:r>
            <a:r>
              <a:rPr lang="ko-KR" altLang="en-US" dirty="0" smtClean="0"/>
              <a:t> 따라 다음과 같이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매</a:t>
            </a:r>
            <a:r>
              <a:rPr lang="ko-KR" altLang="en-US" dirty="0"/>
              <a:t>김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4097"/>
              </p:ext>
            </p:extLst>
          </p:nvPr>
        </p:nvGraphicFramePr>
        <p:xfrm>
          <a:off x="1356277" y="5278855"/>
          <a:ext cx="971277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7592">
                  <a:extLst>
                    <a:ext uri="{9D8B030D-6E8A-4147-A177-3AD203B41FA5}">
                      <a16:colId xmlns:a16="http://schemas.microsoft.com/office/drawing/2014/main" val="1604438087"/>
                    </a:ext>
                  </a:extLst>
                </a:gridCol>
                <a:gridCol w="3237592">
                  <a:extLst>
                    <a:ext uri="{9D8B030D-6E8A-4147-A177-3AD203B41FA5}">
                      <a16:colId xmlns:a16="http://schemas.microsoft.com/office/drawing/2014/main" val="2426753405"/>
                    </a:ext>
                  </a:extLst>
                </a:gridCol>
                <a:gridCol w="3237592">
                  <a:extLst>
                    <a:ext uri="{9D8B030D-6E8A-4147-A177-3AD203B41FA5}">
                      <a16:colId xmlns:a16="http://schemas.microsoft.com/office/drawing/2014/main" val="426286094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HAP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Wireless</a:t>
                      </a:r>
                      <a:r>
                        <a:rPr lang="en-US" altLang="ko-KR" sz="3000" baseline="0" dirty="0" smtClean="0"/>
                        <a:t> Device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/>
                        <a:t>빈 공간</a:t>
                      </a:r>
                      <a:endParaRPr lang="ko-KR" altLang="en-US" sz="3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372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-1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0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5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314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1562101"/>
                <a:ext cx="11868150" cy="41649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Neural Network </a:t>
                </a:r>
                <a:r>
                  <a:rPr lang="ko-KR" altLang="en-US" dirty="0" smtClean="0"/>
                  <a:t>출력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reward (</a:t>
                </a: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15</a:t>
                </a:r>
                <a:r>
                  <a:rPr lang="ko-KR" altLang="en-US" dirty="0" smtClean="0"/>
                  <a:t>가지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충전시간 배정 방법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가지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(C0, C1, C2)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/>
                  <a:t>(HAP</a:t>
                </a:r>
                <a:r>
                  <a:rPr lang="ko-KR" altLang="en-US" dirty="0" smtClean="0"/>
                  <a:t>의 충전 시간이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 smtClean="0"/>
                  <a:t>이면 각 </a:t>
                </a:r>
                <a:r>
                  <a:rPr lang="en-US" altLang="ko-KR" dirty="0" smtClean="0"/>
                  <a:t>device</a:t>
                </a:r>
                <a:r>
                  <a:rPr lang="ko-KR" altLang="en-US" dirty="0" smtClean="0"/>
                  <a:t>의 충전 시간은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dirty="0" smtClean="0"/>
                  <a:t>임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이동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가지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(M0, M1, M2, M3, M4)</a:t>
                </a:r>
                <a:r>
                  <a:rPr lang="en-US" altLang="ko-KR" dirty="0" smtClean="0"/>
                  <a:t>: 4</a:t>
                </a:r>
                <a:r>
                  <a:rPr lang="ko-KR" altLang="en-US" dirty="0" smtClean="0"/>
                  <a:t>방향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상하좌우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칸씩 이동 </a:t>
                </a:r>
                <a:r>
                  <a:rPr lang="en-US" altLang="ko-KR" dirty="0" smtClean="0"/>
                  <a:t>+ </a:t>
                </a:r>
                <a:r>
                  <a:rPr lang="ko-KR" altLang="en-US" dirty="0" smtClean="0"/>
                  <a:t>정지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각 충전시간 배정 및 이동에 해당하는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출력 레이어의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node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번호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(index) </a:t>
                </a:r>
                <a:r>
                  <a:rPr lang="ko-KR" altLang="en-US" dirty="0" smtClean="0"/>
                  <a:t>는 다음과 </a:t>
                </a:r>
                <a:r>
                  <a:rPr lang="ko-KR" altLang="en-US" dirty="0" smtClean="0"/>
                  <a:t>같음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2101"/>
                <a:ext cx="11868150" cy="4164931"/>
              </a:xfrm>
              <a:blipFill>
                <a:blip r:embed="rId2"/>
                <a:stretch>
                  <a:fillRect l="-2003" t="-2343" r="-360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54868"/>
              </p:ext>
            </p:extLst>
          </p:nvPr>
        </p:nvGraphicFramePr>
        <p:xfrm>
          <a:off x="1577915" y="6009306"/>
          <a:ext cx="10261158" cy="260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748">
                  <a:extLst>
                    <a:ext uri="{9D8B030D-6E8A-4147-A177-3AD203B41FA5}">
                      <a16:colId xmlns:a16="http://schemas.microsoft.com/office/drawing/2014/main" val="2699945101"/>
                    </a:ext>
                  </a:extLst>
                </a:gridCol>
                <a:gridCol w="1860082">
                  <a:extLst>
                    <a:ext uri="{9D8B030D-6E8A-4147-A177-3AD203B41FA5}">
                      <a16:colId xmlns:a16="http://schemas.microsoft.com/office/drawing/2014/main" val="1469856251"/>
                    </a:ext>
                  </a:extLst>
                </a:gridCol>
                <a:gridCol w="1860082">
                  <a:extLst>
                    <a:ext uri="{9D8B030D-6E8A-4147-A177-3AD203B41FA5}">
                      <a16:colId xmlns:a16="http://schemas.microsoft.com/office/drawing/2014/main" val="2207188885"/>
                    </a:ext>
                  </a:extLst>
                </a:gridCol>
                <a:gridCol w="1860082">
                  <a:extLst>
                    <a:ext uri="{9D8B030D-6E8A-4147-A177-3AD203B41FA5}">
                      <a16:colId xmlns:a16="http://schemas.microsoft.com/office/drawing/2014/main" val="395229340"/>
                    </a:ext>
                  </a:extLst>
                </a:gridCol>
                <a:gridCol w="1860082">
                  <a:extLst>
                    <a:ext uri="{9D8B030D-6E8A-4147-A177-3AD203B41FA5}">
                      <a16:colId xmlns:a16="http://schemas.microsoft.com/office/drawing/2014/main" val="867977577"/>
                    </a:ext>
                  </a:extLst>
                </a:gridCol>
                <a:gridCol w="1860082">
                  <a:extLst>
                    <a:ext uri="{9D8B030D-6E8A-4147-A177-3AD203B41FA5}">
                      <a16:colId xmlns:a16="http://schemas.microsoft.com/office/drawing/2014/main" val="3306573246"/>
                    </a:ext>
                  </a:extLst>
                </a:gridCol>
              </a:tblGrid>
              <a:tr h="651326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M0 (</a:t>
                      </a:r>
                      <a:r>
                        <a:rPr lang="ko-KR" altLang="en-US" sz="2400" dirty="0" smtClean="0"/>
                        <a:t>상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M1 (</a:t>
                      </a:r>
                      <a:r>
                        <a:rPr lang="ko-KR" altLang="en-US" sz="2400" dirty="0" smtClean="0"/>
                        <a:t>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M2 (</a:t>
                      </a:r>
                      <a:r>
                        <a:rPr lang="ko-KR" altLang="en-US" sz="2400" dirty="0" smtClean="0"/>
                        <a:t>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M3 (</a:t>
                      </a:r>
                      <a:r>
                        <a:rPr lang="ko-KR" altLang="en-US" sz="2400" dirty="0" smtClean="0"/>
                        <a:t>우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M4 (</a:t>
                      </a:r>
                      <a:r>
                        <a:rPr lang="ko-KR" altLang="en-US" sz="2400" dirty="0" smtClean="0"/>
                        <a:t>정지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38073"/>
                  </a:ext>
                </a:extLst>
              </a:tr>
              <a:tr h="651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45551"/>
                  </a:ext>
                </a:extLst>
              </a:tr>
              <a:tr h="651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497049"/>
                  </a:ext>
                </a:extLst>
              </a:tr>
              <a:tr h="651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14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0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177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42129" y="1522530"/>
                <a:ext cx="10684711" cy="416493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충전 시간 배정 방법</a:t>
                </a:r>
                <a:r>
                  <a:rPr lang="en-US" altLang="ko-KR" dirty="0" smtClean="0"/>
                  <a:t>(C0, C1, C2)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</a:rPr>
                  <a:t>HAP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충전 시간이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이면 각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device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충전 시간은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2129" y="1522530"/>
                <a:ext cx="10684711" cy="4164931"/>
              </a:xfrm>
              <a:blipFill>
                <a:blip r:embed="rId2"/>
                <a:stretch>
                  <a:fillRect l="-2282" t="-2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60145"/>
              </p:ext>
            </p:extLst>
          </p:nvPr>
        </p:nvGraphicFramePr>
        <p:xfrm>
          <a:off x="974558" y="3765885"/>
          <a:ext cx="10912642" cy="44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474">
                  <a:extLst>
                    <a:ext uri="{9D8B030D-6E8A-4147-A177-3AD203B41FA5}">
                      <a16:colId xmlns:a16="http://schemas.microsoft.com/office/drawing/2014/main" val="659851734"/>
                    </a:ext>
                  </a:extLst>
                </a:gridCol>
                <a:gridCol w="4223084">
                  <a:extLst>
                    <a:ext uri="{9D8B030D-6E8A-4147-A177-3AD203B41FA5}">
                      <a16:colId xmlns:a16="http://schemas.microsoft.com/office/drawing/2014/main" val="1606239605"/>
                    </a:ext>
                  </a:extLst>
                </a:gridCol>
                <a:gridCol w="4223084">
                  <a:extLst>
                    <a:ext uri="{9D8B030D-6E8A-4147-A177-3AD203B41FA5}">
                      <a16:colId xmlns:a16="http://schemas.microsoft.com/office/drawing/2014/main" val="3988281702"/>
                    </a:ext>
                  </a:extLst>
                </a:gridCol>
              </a:tblGrid>
              <a:tr h="1106905">
                <a:tc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Sum-throughput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67492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= 0.1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0.9)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= 0.05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0.95)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090397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 =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0.5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0.5)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 =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0.15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0.85)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618143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= 0.9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0.1)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>
                          <a:solidFill>
                            <a:srgbClr val="0000FF"/>
                          </a:solidFill>
                        </a:rPr>
                        <a:t>1-x</a:t>
                      </a:r>
                      <a:r>
                        <a:rPr lang="en-US" altLang="ko-KR" sz="3000" baseline="0" dirty="0" smtClean="0">
                          <a:solidFill>
                            <a:srgbClr val="0000FF"/>
                          </a:solidFill>
                        </a:rPr>
                        <a:t> = 0.3</a:t>
                      </a:r>
                    </a:p>
                    <a:p>
                      <a:pPr latinLnBrk="1"/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(x = 0.7)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78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822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868150" cy="60899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Throughput </a:t>
            </a:r>
            <a:r>
              <a:rPr lang="ko-KR" altLang="en-US" dirty="0" smtClean="0"/>
              <a:t>계산 방법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보상</a:t>
            </a:r>
            <a:r>
              <a:rPr lang="en-US" altLang="ko-KR" dirty="0" smtClean="0"/>
              <a:t>(reward) </a:t>
            </a:r>
            <a:r>
              <a:rPr lang="ko-KR" altLang="en-US" dirty="0" smtClean="0"/>
              <a:t>계산 방법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/>
            <a:r>
              <a:rPr lang="en-US" altLang="ko-KR" dirty="0" smtClean="0"/>
              <a:t>Sum-throughput Maximization Problem: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ko-KR" altLang="en-US" u="sng" dirty="0" smtClean="0">
                <a:solidFill>
                  <a:srgbClr val="0000FF"/>
                </a:solidFill>
              </a:rPr>
              <a:t>합</a:t>
            </a:r>
            <a:endParaRPr lang="en-US" altLang="ko-KR" u="sng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Common Throughput Maximization: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ko-KR" altLang="en-US" u="sng" dirty="0" smtClean="0">
                <a:solidFill>
                  <a:srgbClr val="0000FF"/>
                </a:solidFill>
              </a:rPr>
              <a:t>최솟값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b="0" dirty="0" smtClean="0">
                <a:solidFill>
                  <a:srgbClr val="0000FF"/>
                </a:solidFill>
              </a:rPr>
              <a:t>(Common throughput</a:t>
            </a:r>
            <a:r>
              <a:rPr lang="ko-KR" altLang="en-US" b="0" dirty="0" smtClean="0">
                <a:solidFill>
                  <a:srgbClr val="0000FF"/>
                </a:solidFill>
              </a:rPr>
              <a:t>은 각 </a:t>
            </a:r>
            <a:r>
              <a:rPr lang="en-US" altLang="ko-KR" b="0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b="0" dirty="0" smtClean="0">
                <a:solidFill>
                  <a:srgbClr val="0000FF"/>
                </a:solidFill>
              </a:rPr>
              <a:t>의 </a:t>
            </a:r>
            <a:r>
              <a:rPr lang="en-US" altLang="ko-KR" b="0" dirty="0" smtClean="0">
                <a:solidFill>
                  <a:srgbClr val="0000FF"/>
                </a:solidFill>
              </a:rPr>
              <a:t>throughput</a:t>
            </a:r>
            <a:r>
              <a:rPr lang="ko-KR" altLang="en-US" b="0" dirty="0" smtClean="0">
                <a:solidFill>
                  <a:srgbClr val="0000FF"/>
                </a:solidFill>
              </a:rPr>
              <a:t>의 최솟값과 같으므로</a:t>
            </a:r>
            <a:r>
              <a:rPr lang="en-US" altLang="ko-KR" b="0" dirty="0" smtClean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8988" y="2421228"/>
                <a:ext cx="10206833" cy="96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해당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𝒘𝒊𝒓𝒆𝒍𝒆𝒔𝒔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𝒅𝒆𝒗𝒊𝒄𝒆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할당된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시간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가로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또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세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길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𝑯𝑨𝑷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과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해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당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𝒘𝒊𝒓𝒆𝒍𝒆𝒔𝒔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𝒅𝒆𝒗𝒊𝒄𝒆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간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의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거</m:t>
                                  </m:r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리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88" y="2421228"/>
                <a:ext cx="10206833" cy="960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28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705</Words>
  <Application>Microsoft Office PowerPoint</Application>
  <PresentationFormat>사용자 지정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Expreiment</vt:lpstr>
      <vt:lpstr>WPCN Simulation Expreiment</vt:lpstr>
      <vt:lpstr>WPCN Simulation Expreiment</vt:lpstr>
      <vt:lpstr>WPCN Simulation Expreiment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349</cp:revision>
  <dcterms:modified xsi:type="dcterms:W3CDTF">2020-02-04T08:25:45Z</dcterms:modified>
</cp:coreProperties>
</file>