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57" r:id="rId4"/>
    <p:sldId id="279" r:id="rId5"/>
    <p:sldId id="280" r:id="rId6"/>
    <p:sldId id="281" r:id="rId7"/>
    <p:sldId id="282" r:id="rId8"/>
    <p:sldId id="283" r:id="rId9"/>
    <p:sldId id="291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78" r:id="rId18"/>
    <p:sldId id="27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  <a:srgbClr val="EA4300"/>
    <a:srgbClr val="FF8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3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cryptography/public_key_infrastructure.htm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20.02.12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Certifying Authority (CA)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442699" cy="691498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CA</a:t>
            </a:r>
            <a:r>
              <a:rPr lang="ko-KR" altLang="en-US" dirty="0" smtClean="0">
                <a:solidFill>
                  <a:schemeClr val="tx1"/>
                </a:solidFill>
              </a:rPr>
              <a:t>의 역할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  <a:r>
              <a:rPr lang="ko-KR" altLang="en-US" dirty="0" smtClean="0">
                <a:solidFill>
                  <a:schemeClr val="tx1"/>
                </a:solidFill>
              </a:rPr>
              <a:t>에게 </a:t>
            </a:r>
            <a:r>
              <a:rPr lang="ko-KR" altLang="en-US" dirty="0" smtClean="0">
                <a:solidFill>
                  <a:srgbClr val="0000FF"/>
                </a:solidFill>
              </a:rPr>
              <a:t>디지털 증명서를 발급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다른 유저들이 </a:t>
            </a:r>
            <a:r>
              <a:rPr lang="ko-KR" altLang="en-US" dirty="0" smtClean="0">
                <a:solidFill>
                  <a:srgbClr val="0000FF"/>
                </a:solidFill>
              </a:rPr>
              <a:t>그 증명서를 </a:t>
            </a:r>
            <a:r>
              <a:rPr lang="en-US" altLang="ko-KR" dirty="0" smtClean="0">
                <a:solidFill>
                  <a:srgbClr val="0000FF"/>
                </a:solidFill>
              </a:rPr>
              <a:t>verify</a:t>
            </a:r>
            <a:r>
              <a:rPr lang="ko-KR" altLang="en-US" dirty="0" smtClean="0">
                <a:solidFill>
                  <a:srgbClr val="0000FF"/>
                </a:solidFill>
              </a:rPr>
              <a:t>할 수 있도록 도움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CA</a:t>
            </a:r>
            <a:r>
              <a:rPr lang="ko-KR" altLang="en-US" dirty="0" smtClean="0">
                <a:solidFill>
                  <a:schemeClr val="tx1"/>
                </a:solidFill>
              </a:rPr>
              <a:t>의 책임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identity</a:t>
            </a:r>
            <a:r>
              <a:rPr lang="ko-KR" altLang="en-US" dirty="0" smtClean="0">
                <a:solidFill>
                  <a:srgbClr val="0000FF"/>
                </a:solidFill>
              </a:rPr>
              <a:t>를 정확히 </a:t>
            </a:r>
            <a:r>
              <a:rPr lang="en-US" altLang="ko-KR" dirty="0" err="1" smtClean="0">
                <a:solidFill>
                  <a:srgbClr val="0000FF"/>
                </a:solidFill>
              </a:rPr>
              <a:t>idetify</a:t>
            </a:r>
            <a:endParaRPr lang="en-US" altLang="ko-KR" dirty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증명서의 정보가 </a:t>
            </a:r>
            <a:r>
              <a:rPr lang="ko-KR" altLang="en-US" dirty="0" smtClean="0">
                <a:solidFill>
                  <a:srgbClr val="0000FF"/>
                </a:solidFill>
              </a:rPr>
              <a:t>정확하고 디지털 서명</a:t>
            </a:r>
            <a:r>
              <a:rPr lang="ko-KR" altLang="en-US" dirty="0" smtClean="0">
                <a:solidFill>
                  <a:schemeClr val="tx1"/>
                </a:solidFill>
              </a:rPr>
              <a:t>되어 있을 것을 보장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01561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Certifying Authority (CA)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442699" cy="92489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CA</a:t>
            </a:r>
            <a:r>
              <a:rPr lang="ko-KR" altLang="en-US" dirty="0" smtClean="0">
                <a:solidFill>
                  <a:schemeClr val="tx1"/>
                </a:solidFill>
              </a:rPr>
              <a:t>의 핵심 기능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963054"/>
              </p:ext>
            </p:extLst>
          </p:nvPr>
        </p:nvGraphicFramePr>
        <p:xfrm>
          <a:off x="940245" y="2492170"/>
          <a:ext cx="10874766" cy="5917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4397">
                  <a:extLst>
                    <a:ext uri="{9D8B030D-6E8A-4147-A177-3AD203B41FA5}">
                      <a16:colId xmlns:a16="http://schemas.microsoft.com/office/drawing/2014/main" val="2399351464"/>
                    </a:ext>
                  </a:extLst>
                </a:gridCol>
                <a:gridCol w="7760369">
                  <a:extLst>
                    <a:ext uri="{9D8B030D-6E8A-4147-A177-3AD203B41FA5}">
                      <a16:colId xmlns:a16="http://schemas.microsoft.com/office/drawing/2014/main" val="3481662031"/>
                    </a:ext>
                  </a:extLst>
                </a:gridCol>
              </a:tblGrid>
              <a:tr h="11835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Generating</a:t>
                      </a:r>
                      <a:r>
                        <a:rPr lang="en-US" altLang="ko-KR" sz="2800" baseline="0" dirty="0" smtClean="0">
                          <a:solidFill>
                            <a:schemeClr val="tx1"/>
                          </a:solidFill>
                        </a:rPr>
                        <a:t> key pairs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독립적으로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다른 클라이언트와 함께 </a:t>
                      </a:r>
                      <a:r>
                        <a:rPr lang="en-US" altLang="ko-KR" sz="2800" dirty="0" smtClean="0">
                          <a:solidFill>
                            <a:srgbClr val="0000FF"/>
                          </a:solidFill>
                        </a:rPr>
                        <a:t>key pair</a:t>
                      </a:r>
                      <a:r>
                        <a:rPr lang="en-US" altLang="ko-KR" sz="280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2800" baseline="0" dirty="0" smtClean="0">
                          <a:solidFill>
                            <a:srgbClr val="0000FF"/>
                          </a:solidFill>
                        </a:rPr>
                        <a:t>생성</a:t>
                      </a:r>
                      <a:endParaRPr lang="ko-KR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1599599"/>
                  </a:ext>
                </a:extLst>
              </a:tr>
              <a:tr h="11835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 smtClean="0">
                          <a:solidFill>
                            <a:schemeClr val="tx1"/>
                          </a:solidFill>
                        </a:rPr>
                        <a:t>Issueing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 digital certificates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클라이언트가 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identity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를 확인하기 위한 증명을 제공한 후 </a:t>
                      </a:r>
                      <a:r>
                        <a:rPr lang="ko-KR" altLang="en-US" sz="2800" dirty="0" smtClean="0">
                          <a:solidFill>
                            <a:srgbClr val="0000FF"/>
                          </a:solidFill>
                        </a:rPr>
                        <a:t>디지털 증명서 발급</a:t>
                      </a:r>
                      <a:endParaRPr lang="ko-KR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8196677"/>
                  </a:ext>
                </a:extLst>
              </a:tr>
              <a:tr h="11835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Publishing certificates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사용자들이 찾을 수 있는 </a:t>
                      </a:r>
                      <a:r>
                        <a:rPr lang="ko-KR" altLang="en-US" sz="2800" dirty="0" smtClean="0">
                          <a:solidFill>
                            <a:srgbClr val="0000FF"/>
                          </a:solidFill>
                        </a:rPr>
                        <a:t>디지털 증명서를 공개 발표</a:t>
                      </a:r>
                      <a:endParaRPr lang="ko-KR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675527"/>
                  </a:ext>
                </a:extLst>
              </a:tr>
              <a:tr h="11835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Verifying</a:t>
                      </a:r>
                      <a:r>
                        <a:rPr lang="en-US" altLang="ko-KR" sz="2800" baseline="0" dirty="0" smtClean="0">
                          <a:solidFill>
                            <a:schemeClr val="tx1"/>
                          </a:solidFill>
                        </a:rPr>
                        <a:t> certificates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클라이언트들이 디지털 증명서를 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verify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할 수 있도록 돕기 위해 </a:t>
                      </a:r>
                      <a:r>
                        <a:rPr lang="en-US" altLang="ko-KR" sz="2800" dirty="0" smtClean="0">
                          <a:solidFill>
                            <a:srgbClr val="0000FF"/>
                          </a:solidFill>
                        </a:rPr>
                        <a:t>public key</a:t>
                      </a:r>
                      <a:r>
                        <a:rPr lang="ko-KR" altLang="en-US" sz="2800" dirty="0" smtClean="0">
                          <a:solidFill>
                            <a:srgbClr val="0000FF"/>
                          </a:solidFill>
                        </a:rPr>
                        <a:t>를 사용할 수 있게 함</a:t>
                      </a:r>
                      <a:endParaRPr lang="ko-KR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189589"/>
                  </a:ext>
                </a:extLst>
              </a:tr>
              <a:tr h="11835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Revocation of certificates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Client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의 신뢰 상실 등으로 경우에 따라 </a:t>
                      </a:r>
                      <a:r>
                        <a:rPr lang="ko-KR" altLang="en-US" sz="2800" dirty="0" smtClean="0">
                          <a:solidFill>
                            <a:srgbClr val="0000FF"/>
                          </a:solidFill>
                        </a:rPr>
                        <a:t>디지털 증명서 폐기</a:t>
                      </a:r>
                      <a:endParaRPr lang="ko-KR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653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7285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Registration Authority (RA)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442699" cy="341379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CA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rgbClr val="0000FF"/>
                </a:solidFill>
              </a:rPr>
              <a:t>identity</a:t>
            </a:r>
            <a:r>
              <a:rPr lang="ko-KR" altLang="en-US" dirty="0" smtClean="0">
                <a:solidFill>
                  <a:srgbClr val="0000FF"/>
                </a:solidFill>
              </a:rPr>
              <a:t>를 증명하려는 사람</a:t>
            </a:r>
            <a:r>
              <a:rPr lang="en-US" altLang="ko-KR" dirty="0" smtClean="0">
                <a:solidFill>
                  <a:srgbClr val="0000FF"/>
                </a:solidFill>
              </a:rPr>
              <a:t>/</a:t>
            </a:r>
            <a:r>
              <a:rPr lang="ko-KR" altLang="en-US" dirty="0" smtClean="0">
                <a:solidFill>
                  <a:srgbClr val="0000FF"/>
                </a:solidFill>
              </a:rPr>
              <a:t>회사의 </a:t>
            </a:r>
            <a:r>
              <a:rPr lang="en-US" altLang="ko-KR" dirty="0" smtClean="0">
                <a:solidFill>
                  <a:srgbClr val="0000FF"/>
                </a:solidFill>
              </a:rPr>
              <a:t>necessary check</a:t>
            </a:r>
            <a:r>
              <a:rPr lang="ko-KR" altLang="en-US" dirty="0" smtClean="0">
                <a:solidFill>
                  <a:schemeClr val="tx1"/>
                </a:solidFill>
              </a:rPr>
              <a:t>를 위해 </a:t>
            </a:r>
            <a:r>
              <a:rPr lang="en-US" altLang="ko-KR" dirty="0" smtClean="0">
                <a:solidFill>
                  <a:schemeClr val="tx1"/>
                </a:solidFill>
              </a:rPr>
              <a:t>third-party Registration Authority (RA)</a:t>
            </a:r>
            <a:r>
              <a:rPr lang="ko-KR" altLang="en-US" dirty="0" smtClean="0">
                <a:solidFill>
                  <a:schemeClr val="tx1"/>
                </a:solidFill>
              </a:rPr>
              <a:t>를 사용할 수 있음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RA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CA</a:t>
            </a:r>
            <a:r>
              <a:rPr lang="ko-KR" altLang="en-US" dirty="0" smtClean="0">
                <a:solidFill>
                  <a:schemeClr val="tx1"/>
                </a:solidFill>
              </a:rPr>
              <a:t>의 클라이언트처럼 보이지만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실제로는 발급된 증명서를 </a:t>
            </a:r>
            <a:r>
              <a:rPr lang="en-US" altLang="ko-KR" dirty="0" smtClean="0">
                <a:solidFill>
                  <a:srgbClr val="0000FF"/>
                </a:solidFill>
              </a:rPr>
              <a:t>sign</a:t>
            </a:r>
            <a:r>
              <a:rPr lang="ko-KR" altLang="en-US" dirty="0" smtClean="0">
                <a:solidFill>
                  <a:srgbClr val="0000FF"/>
                </a:solidFill>
              </a:rPr>
              <a:t>하지 않음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136873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Certificate Management System (CMS)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868150" cy="423194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CMS: </a:t>
            </a:r>
            <a:r>
              <a:rPr lang="ko-KR" altLang="en-US" dirty="0" smtClean="0">
                <a:solidFill>
                  <a:schemeClr val="tx1"/>
                </a:solidFill>
              </a:rPr>
              <a:t>디지털 증명서가 </a:t>
            </a:r>
            <a:r>
              <a:rPr lang="ko-KR" altLang="en-US" dirty="0" smtClean="0">
                <a:solidFill>
                  <a:srgbClr val="0000FF"/>
                </a:solidFill>
              </a:rPr>
              <a:t>발표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효력 정지</a:t>
            </a:r>
            <a:r>
              <a:rPr lang="en-US" altLang="ko-KR" dirty="0" smtClean="0">
                <a:solidFill>
                  <a:srgbClr val="0000FF"/>
                </a:solidFill>
              </a:rPr>
              <a:t>, renewal, </a:t>
            </a:r>
            <a:r>
              <a:rPr lang="ko-KR" altLang="en-US" dirty="0" smtClean="0">
                <a:solidFill>
                  <a:srgbClr val="0000FF"/>
                </a:solidFill>
              </a:rPr>
              <a:t>폐기</a:t>
            </a:r>
            <a:r>
              <a:rPr lang="ko-KR" altLang="en-US" dirty="0" smtClean="0">
                <a:solidFill>
                  <a:schemeClr val="tx1"/>
                </a:solidFill>
              </a:rPr>
              <a:t>되는 등 과정에서의 관리 시스템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특정 시점에 상태를 증명하는 데 필요</a:t>
            </a:r>
            <a:r>
              <a:rPr lang="ko-KR" altLang="en-US" dirty="0" smtClean="0">
                <a:solidFill>
                  <a:schemeClr val="tx1"/>
                </a:solidFill>
              </a:rPr>
              <a:t>하므로 보통은 증명서를 삭제하지 </a:t>
            </a:r>
            <a:r>
              <a:rPr lang="ko-KR" altLang="en-US" dirty="0" smtClean="0">
                <a:solidFill>
                  <a:schemeClr val="tx1"/>
                </a:solidFill>
              </a:rPr>
              <a:t>않음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연관된 </a:t>
            </a:r>
            <a:r>
              <a:rPr lang="en-US" altLang="ko-KR" dirty="0" smtClean="0">
                <a:solidFill>
                  <a:srgbClr val="0000FF"/>
                </a:solidFill>
              </a:rPr>
              <a:t>RA</a:t>
            </a:r>
            <a:r>
              <a:rPr lang="ko-KR" altLang="en-US" dirty="0" smtClean="0">
                <a:solidFill>
                  <a:srgbClr val="0000FF"/>
                </a:solidFill>
              </a:rPr>
              <a:t>와 함께 있는 </a:t>
            </a:r>
            <a:r>
              <a:rPr lang="en-US" altLang="ko-KR" dirty="0" smtClean="0">
                <a:solidFill>
                  <a:srgbClr val="0000FF"/>
                </a:solidFill>
              </a:rPr>
              <a:t>CA</a:t>
            </a:r>
            <a:r>
              <a:rPr lang="ko-KR" altLang="en-US" dirty="0" smtClean="0">
                <a:solidFill>
                  <a:schemeClr val="tx1"/>
                </a:solidFill>
              </a:rPr>
              <a:t>는 책임을 </a:t>
            </a:r>
            <a:r>
              <a:rPr lang="en-US" altLang="ko-KR" dirty="0" smtClean="0">
                <a:solidFill>
                  <a:schemeClr val="tx1"/>
                </a:solidFill>
              </a:rPr>
              <a:t>tracking</a:t>
            </a:r>
            <a:r>
              <a:rPr lang="ko-KR" altLang="en-US" dirty="0" smtClean="0">
                <a:solidFill>
                  <a:schemeClr val="tx1"/>
                </a:solidFill>
              </a:rPr>
              <a:t>하기 </a:t>
            </a:r>
            <a:r>
              <a:rPr lang="ko-KR" altLang="en-US" dirty="0" smtClean="0">
                <a:solidFill>
                  <a:schemeClr val="tx1"/>
                </a:solidFill>
              </a:rPr>
              <a:t>위하여 </a:t>
            </a:r>
            <a:r>
              <a:rPr lang="en-US" altLang="ko-KR" dirty="0" smtClean="0">
                <a:solidFill>
                  <a:schemeClr val="tx1"/>
                </a:solidFill>
              </a:rPr>
              <a:t>CMS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ko-KR" altLang="en-US" dirty="0" smtClean="0">
                <a:solidFill>
                  <a:schemeClr val="tx1"/>
                </a:solidFill>
              </a:rPr>
              <a:t>실행함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17871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Private Key Tokens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868150" cy="26919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클라이언트의 </a:t>
            </a:r>
            <a:r>
              <a:rPr lang="en-US" altLang="ko-KR" dirty="0" smtClean="0">
                <a:solidFill>
                  <a:schemeClr val="tx1"/>
                </a:solidFill>
              </a:rPr>
              <a:t>public key</a:t>
            </a:r>
            <a:r>
              <a:rPr lang="ko-KR" altLang="en-US" dirty="0" smtClean="0">
                <a:solidFill>
                  <a:schemeClr val="tx1"/>
                </a:solidFill>
              </a:rPr>
              <a:t>가 증명서에 저장될 때 </a:t>
            </a:r>
            <a:r>
              <a:rPr lang="ko-KR" altLang="en-US" dirty="0" smtClean="0">
                <a:solidFill>
                  <a:srgbClr val="0000FF"/>
                </a:solidFill>
              </a:rPr>
              <a:t>연관된 </a:t>
            </a:r>
            <a:r>
              <a:rPr lang="en-US" altLang="ko-KR" dirty="0" smtClean="0">
                <a:solidFill>
                  <a:srgbClr val="0000FF"/>
                </a:solidFill>
              </a:rPr>
              <a:t>secret private key</a:t>
            </a:r>
            <a:r>
              <a:rPr lang="ko-KR" altLang="en-US" dirty="0" smtClean="0">
                <a:solidFill>
                  <a:srgbClr val="0000FF"/>
                </a:solidFill>
              </a:rPr>
              <a:t>가 키 소유자의 컴퓨터에 저장</a:t>
            </a:r>
            <a:r>
              <a:rPr lang="ko-KR" altLang="en-US" dirty="0" smtClean="0">
                <a:solidFill>
                  <a:schemeClr val="tx1"/>
                </a:solidFill>
              </a:rPr>
              <a:t>되는 방법은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공격자가 접근 권한을 얻으면 쉽게 </a:t>
            </a:r>
            <a:r>
              <a:rPr lang="en-US" altLang="ko-KR" dirty="0" smtClean="0">
                <a:solidFill>
                  <a:srgbClr val="0000FF"/>
                </a:solidFill>
              </a:rPr>
              <a:t>private key</a:t>
            </a:r>
            <a:r>
              <a:rPr lang="ko-KR" altLang="en-US" dirty="0" smtClean="0">
                <a:solidFill>
                  <a:srgbClr val="0000FF"/>
                </a:solidFill>
              </a:rPr>
              <a:t>에 접근</a:t>
            </a:r>
            <a:r>
              <a:rPr lang="ko-KR" altLang="en-US" dirty="0" smtClean="0">
                <a:solidFill>
                  <a:schemeClr val="tx1"/>
                </a:solidFill>
              </a:rPr>
              <a:t>할 수 있으므로 잘 채택되지 않음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106574" y="5747108"/>
            <a:ext cx="8444619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"/>
              </a:rPr>
              <a:t>“Private</a:t>
            </a:r>
            <a:r>
              <a:rPr kumimoji="0" lang="en-US" altLang="ko-KR" sz="36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"/>
              </a:rPr>
              <a:t> key</a:t>
            </a:r>
            <a:r>
              <a:rPr kumimoji="0" lang="ko-KR" altLang="en-US" sz="36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"/>
              </a:rPr>
              <a:t>는 </a:t>
            </a:r>
            <a:r>
              <a:rPr kumimoji="0" lang="ko-KR" altLang="en-US" sz="36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안전하고 제거 가능하며</a:t>
            </a:r>
            <a:r>
              <a:rPr kumimoji="0" lang="en-US" altLang="ko-KR" sz="36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,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600" baseline="0" dirty="0" smtClean="0">
                <a:solidFill>
                  <a:srgbClr val="0000FF"/>
                </a:solidFill>
              </a:rPr>
              <a:t>암호로 보호된 곳에 접근하는</a:t>
            </a:r>
            <a:endParaRPr lang="en-US" altLang="ko-KR" sz="3600" dirty="0" smtClean="0">
              <a:solidFill>
                <a:srgbClr val="0000FF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Storage token</a:t>
            </a:r>
            <a:r>
              <a:rPr kumimoji="0" lang="ko-KR" altLang="en-US" sz="36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"/>
              </a:rPr>
              <a:t>에 저장됨</a:t>
            </a:r>
            <a:r>
              <a:rPr lang="en-US" altLang="ko-KR" sz="3600" dirty="0" smtClean="0">
                <a:solidFill>
                  <a:schemeClr val="tx1"/>
                </a:solidFill>
              </a:rPr>
              <a:t>”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5666874" y="4259179"/>
            <a:ext cx="1167063" cy="1383632"/>
          </a:xfrm>
          <a:prstGeom prst="downArrow">
            <a:avLst>
              <a:gd name="adj1" fmla="val 2732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3408144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Hierarchy of CA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913021"/>
            <a:ext cx="5811921" cy="641283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복잡한 네트워크에서 </a:t>
            </a:r>
            <a:r>
              <a:rPr lang="ko-KR" altLang="en-US" dirty="0" smtClean="0">
                <a:solidFill>
                  <a:srgbClr val="0000FF"/>
                </a:solidFill>
              </a:rPr>
              <a:t>하나의 </a:t>
            </a:r>
            <a:r>
              <a:rPr lang="en-US" altLang="ko-KR" dirty="0" smtClean="0">
                <a:solidFill>
                  <a:srgbClr val="0000FF"/>
                </a:solidFill>
              </a:rPr>
              <a:t>CA</a:t>
            </a:r>
            <a:r>
              <a:rPr lang="ko-KR" altLang="en-US" dirty="0" smtClean="0">
                <a:solidFill>
                  <a:srgbClr val="0000FF"/>
                </a:solidFill>
              </a:rPr>
              <a:t>가 모든 사용자의 디지털 증명서를 발급하는 것은 불가능</a:t>
            </a:r>
            <a:r>
              <a:rPr lang="ko-KR" altLang="en-US" dirty="0" smtClean="0">
                <a:solidFill>
                  <a:schemeClr val="tx1"/>
                </a:solidFill>
              </a:rPr>
              <a:t>하기 때문에 도입된 모델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7" name="그림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85" y="2251508"/>
            <a:ext cx="5306470" cy="539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8863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Hierarchy of CA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913021"/>
            <a:ext cx="11502858" cy="141972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복잡한 네트워크에서 </a:t>
            </a:r>
            <a:r>
              <a:rPr lang="ko-KR" altLang="en-US" dirty="0" smtClean="0">
                <a:solidFill>
                  <a:srgbClr val="0000FF"/>
                </a:solidFill>
              </a:rPr>
              <a:t>하나의 </a:t>
            </a:r>
            <a:r>
              <a:rPr lang="en-US" altLang="ko-KR" dirty="0" smtClean="0">
                <a:solidFill>
                  <a:srgbClr val="0000FF"/>
                </a:solidFill>
              </a:rPr>
              <a:t>CA</a:t>
            </a:r>
            <a:r>
              <a:rPr lang="ko-KR" altLang="en-US" dirty="0" smtClean="0">
                <a:solidFill>
                  <a:srgbClr val="0000FF"/>
                </a:solidFill>
              </a:rPr>
              <a:t>가 모든 사용자의 디지털 증명서를 발급하는 것은 불가능</a:t>
            </a:r>
            <a:r>
              <a:rPr lang="ko-KR" altLang="en-US" dirty="0" smtClean="0">
                <a:solidFill>
                  <a:schemeClr val="tx1"/>
                </a:solidFill>
              </a:rPr>
              <a:t>하기 때문에 도입된 모델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207103"/>
              </p:ext>
            </p:extLst>
          </p:nvPr>
        </p:nvGraphicFramePr>
        <p:xfrm>
          <a:off x="1409475" y="3611108"/>
          <a:ext cx="9960366" cy="4738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8914">
                  <a:extLst>
                    <a:ext uri="{9D8B030D-6E8A-4147-A177-3AD203B41FA5}">
                      <a16:colId xmlns:a16="http://schemas.microsoft.com/office/drawing/2014/main" val="3742424428"/>
                    </a:ext>
                  </a:extLst>
                </a:gridCol>
                <a:gridCol w="7411452">
                  <a:extLst>
                    <a:ext uri="{9D8B030D-6E8A-4147-A177-3AD203B41FA5}">
                      <a16:colId xmlns:a16="http://schemas.microsoft.com/office/drawing/2014/main" val="2977583472"/>
                    </a:ext>
                  </a:extLst>
                </a:gridCol>
              </a:tblGrid>
              <a:tr h="1579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solidFill>
                            <a:schemeClr val="tx1"/>
                          </a:solidFill>
                        </a:rPr>
                        <a:t>Root CA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solidFill>
                            <a:schemeClr val="tx1"/>
                          </a:solidFill>
                        </a:rPr>
                        <a:t>CA</a:t>
                      </a:r>
                      <a:r>
                        <a:rPr lang="en-US" altLang="ko-KR" sz="3200" baseline="0" dirty="0" smtClean="0">
                          <a:solidFill>
                            <a:schemeClr val="tx1"/>
                          </a:solidFill>
                        </a:rPr>
                        <a:t> hierarchy</a:t>
                      </a:r>
                      <a:r>
                        <a:rPr lang="ko-KR" altLang="en-US" sz="32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3200" b="1" baseline="0" dirty="0" smtClean="0">
                          <a:solidFill>
                            <a:srgbClr val="0000FF"/>
                          </a:solidFill>
                        </a:rPr>
                        <a:t>최상위 </a:t>
                      </a:r>
                      <a:r>
                        <a:rPr lang="en-US" altLang="ko-KR" sz="3200" b="1" baseline="0" dirty="0" smtClean="0">
                          <a:solidFill>
                            <a:srgbClr val="0000FF"/>
                          </a:solidFill>
                        </a:rPr>
                        <a:t>CA</a:t>
                      </a:r>
                    </a:p>
                    <a:p>
                      <a:pPr latinLnBrk="1"/>
                      <a:r>
                        <a:rPr lang="en-US" altLang="ko-KR" sz="3200" baseline="0" dirty="0" smtClean="0">
                          <a:solidFill>
                            <a:srgbClr val="0000FF"/>
                          </a:solidFill>
                        </a:rPr>
                        <a:t>(Root CA</a:t>
                      </a:r>
                      <a:r>
                        <a:rPr lang="ko-KR" altLang="en-US" sz="3200" baseline="0" dirty="0" smtClean="0">
                          <a:solidFill>
                            <a:srgbClr val="0000FF"/>
                          </a:solidFill>
                        </a:rPr>
                        <a:t>의 증명서는 </a:t>
                      </a:r>
                      <a:r>
                        <a:rPr lang="en-US" altLang="ko-KR" sz="3200" baseline="0" dirty="0" smtClean="0">
                          <a:solidFill>
                            <a:srgbClr val="0000FF"/>
                          </a:solidFill>
                        </a:rPr>
                        <a:t>self-signed)</a:t>
                      </a:r>
                      <a:endParaRPr lang="ko-KR" altLang="en-US" sz="32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479964"/>
                  </a:ext>
                </a:extLst>
              </a:tr>
              <a:tr h="1579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solidFill>
                            <a:schemeClr val="tx1"/>
                          </a:solidFill>
                        </a:rPr>
                        <a:t>Root CA</a:t>
                      </a:r>
                      <a:r>
                        <a:rPr lang="ko-KR" altLang="en-US" sz="3200" dirty="0" smtClean="0">
                          <a:solidFill>
                            <a:schemeClr val="tx1"/>
                          </a:solidFill>
                        </a:rPr>
                        <a:t>의 바로 아래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smtClean="0">
                          <a:solidFill>
                            <a:srgbClr val="0000FF"/>
                          </a:solidFill>
                        </a:rPr>
                        <a:t>Root CA</a:t>
                      </a:r>
                      <a:r>
                        <a:rPr lang="ko-KR" altLang="en-US" sz="3200" b="1" dirty="0" smtClean="0">
                          <a:solidFill>
                            <a:srgbClr val="0000FF"/>
                          </a:solidFill>
                        </a:rPr>
                        <a:t>에 의해 </a:t>
                      </a:r>
                      <a:r>
                        <a:rPr lang="en-US" altLang="ko-KR" sz="3200" b="1" dirty="0" smtClean="0">
                          <a:solidFill>
                            <a:srgbClr val="0000FF"/>
                          </a:solidFill>
                        </a:rPr>
                        <a:t>sign</a:t>
                      </a:r>
                      <a:r>
                        <a:rPr lang="ko-KR" altLang="en-US" sz="3200" dirty="0" smtClean="0">
                          <a:solidFill>
                            <a:schemeClr val="tx1"/>
                          </a:solidFill>
                        </a:rPr>
                        <a:t>된 </a:t>
                      </a:r>
                      <a:r>
                        <a:rPr lang="en-US" altLang="ko-KR" sz="3200" dirty="0" smtClean="0">
                          <a:solidFill>
                            <a:schemeClr val="tx1"/>
                          </a:solidFill>
                        </a:rPr>
                        <a:t>CA </a:t>
                      </a:r>
                      <a:r>
                        <a:rPr lang="ko-KR" altLang="en-US" sz="3200" dirty="0" smtClean="0">
                          <a:solidFill>
                            <a:schemeClr val="tx1"/>
                          </a:solidFill>
                        </a:rPr>
                        <a:t>증명서를 가짐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564967"/>
                  </a:ext>
                </a:extLst>
              </a:tr>
              <a:tr h="1579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solidFill>
                            <a:schemeClr val="tx1"/>
                          </a:solidFill>
                        </a:rPr>
                        <a:t>Subordinate CA</a:t>
                      </a:r>
                      <a:r>
                        <a:rPr lang="ko-KR" altLang="en-US" sz="3200" dirty="0" smtClean="0">
                          <a:solidFill>
                            <a:schemeClr val="tx1"/>
                          </a:solidFill>
                        </a:rPr>
                        <a:t>의 아래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1" dirty="0" smtClean="0">
                          <a:solidFill>
                            <a:srgbClr val="0000FF"/>
                          </a:solidFill>
                        </a:rPr>
                        <a:t>더 높은 레벨의 </a:t>
                      </a:r>
                      <a:r>
                        <a:rPr lang="en-US" altLang="ko-KR" sz="3200" b="1" dirty="0" smtClean="0">
                          <a:solidFill>
                            <a:srgbClr val="0000FF"/>
                          </a:solidFill>
                        </a:rPr>
                        <a:t>subordinate CA</a:t>
                      </a:r>
                      <a:r>
                        <a:rPr lang="ko-KR" altLang="en-US" sz="3200" b="1" dirty="0" smtClean="0">
                          <a:solidFill>
                            <a:srgbClr val="0000FF"/>
                          </a:solidFill>
                        </a:rPr>
                        <a:t>에 의해 </a:t>
                      </a:r>
                      <a:r>
                        <a:rPr lang="en-US" altLang="ko-KR" sz="3200" b="1" dirty="0" smtClean="0">
                          <a:solidFill>
                            <a:srgbClr val="0000FF"/>
                          </a:solidFill>
                        </a:rPr>
                        <a:t>sign</a:t>
                      </a:r>
                      <a:r>
                        <a:rPr lang="ko-KR" altLang="en-US" sz="3200" dirty="0" smtClean="0">
                          <a:solidFill>
                            <a:schemeClr val="tx1"/>
                          </a:solidFill>
                        </a:rPr>
                        <a:t>된 </a:t>
                      </a:r>
                      <a:r>
                        <a:rPr lang="en-US" altLang="ko-KR" sz="3200" dirty="0" smtClean="0">
                          <a:solidFill>
                            <a:schemeClr val="tx1"/>
                          </a:solidFill>
                        </a:rPr>
                        <a:t>CA </a:t>
                      </a:r>
                      <a:r>
                        <a:rPr lang="ko-KR" altLang="en-US" sz="3200" dirty="0" smtClean="0">
                          <a:solidFill>
                            <a:schemeClr val="tx1"/>
                          </a:solidFill>
                        </a:rPr>
                        <a:t>증명서를 가짐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786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29857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github.com/WannaBeSuperteur/2020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49856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References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b="0" u="sng" dirty="0">
                <a:hlinkClick r:id="rId2"/>
              </a:rPr>
              <a:t>https://www.tutorialspoint.com/cryptography/public_key_infrastructure.htm</a:t>
            </a:r>
            <a:endParaRPr lang="ko-KR" altLang="ko-KR" b="0" dirty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31474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atinLnBrk="1"/>
            <a:r>
              <a:rPr lang="en-US" altLang="ko-KR" dirty="0"/>
              <a:t>PKI (Public key Infrastructure)</a:t>
            </a:r>
            <a:endParaRPr lang="ko-KR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4415590"/>
            <a:ext cx="9105900" cy="4596064"/>
          </a:xfrm>
        </p:spPr>
        <p:txBody>
          <a:bodyPr>
            <a:normAutofit lnSpcReduction="10000"/>
          </a:bodyPr>
          <a:lstStyle/>
          <a:p>
            <a:r>
              <a:rPr lang="en-US" altLang="ko-KR" b="1" dirty="0" smtClean="0"/>
              <a:t>Key Management</a:t>
            </a:r>
            <a:r>
              <a:rPr lang="ko-KR" altLang="en-US" b="1" dirty="0" smtClean="0"/>
              <a:t>에 대한 주요 사항</a:t>
            </a:r>
            <a:endParaRPr lang="en-US" altLang="ko-KR" b="1" dirty="0" smtClean="0"/>
          </a:p>
          <a:p>
            <a:r>
              <a:rPr lang="en-US" altLang="ko-KR" b="1" dirty="0" smtClean="0"/>
              <a:t>Public Key Infrastructure</a:t>
            </a:r>
            <a:r>
              <a:rPr lang="ko-KR" altLang="en-US" b="1" dirty="0" smtClean="0"/>
              <a:t>의 기본 개념</a:t>
            </a:r>
            <a:endParaRPr lang="en-US" altLang="ko-KR" b="1" dirty="0" smtClean="0"/>
          </a:p>
          <a:p>
            <a:r>
              <a:rPr lang="en-US" altLang="ko-KR" b="1" dirty="0" smtClean="0"/>
              <a:t>Public Key Infrastructure</a:t>
            </a:r>
            <a:r>
              <a:rPr lang="ko-KR" altLang="en-US" b="1" dirty="0" smtClean="0"/>
              <a:t>의 세부 사항</a:t>
            </a:r>
            <a:endParaRPr lang="en-US" altLang="ko-KR" b="1" dirty="0" smtClean="0"/>
          </a:p>
          <a:p>
            <a:pPr marL="457200" indent="-457200">
              <a:buFontTx/>
              <a:buChar char="-"/>
            </a:pPr>
            <a:r>
              <a:rPr lang="en-US" altLang="ko-KR" dirty="0" smtClean="0"/>
              <a:t>Public Key Certificate (Digital Certificate)</a:t>
            </a:r>
            <a:endParaRPr lang="en-US" altLang="ko-KR" dirty="0"/>
          </a:p>
          <a:p>
            <a:pPr marL="457200" indent="-457200">
              <a:buFontTx/>
              <a:buChar char="-"/>
            </a:pPr>
            <a:r>
              <a:rPr lang="en-US" altLang="ko-KR" dirty="0" smtClean="0"/>
              <a:t>Certification Authority</a:t>
            </a:r>
          </a:p>
          <a:p>
            <a:pPr marL="457200" indent="-457200">
              <a:buFontTx/>
              <a:buChar char="-"/>
            </a:pPr>
            <a:r>
              <a:rPr lang="en-US" altLang="ko-KR" dirty="0" smtClean="0"/>
              <a:t>Registration Authority</a:t>
            </a:r>
          </a:p>
          <a:p>
            <a:pPr marL="457200" indent="-457200">
              <a:buFontTx/>
              <a:buChar char="-"/>
            </a:pPr>
            <a:r>
              <a:rPr lang="en-US" altLang="ko-KR" dirty="0" smtClean="0"/>
              <a:t>Certificate Management System</a:t>
            </a:r>
          </a:p>
          <a:p>
            <a:pPr marL="457200" indent="-457200">
              <a:buFontTx/>
              <a:buChar char="-"/>
            </a:pPr>
            <a:r>
              <a:rPr lang="en-US" altLang="ko-KR" dirty="0" smtClean="0"/>
              <a:t>Private Key Tokens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PKI (Public Key Infrastructure)</a:t>
            </a:r>
            <a:r>
              <a:rPr lang="ko-KR" altLang="en-US" dirty="0" smtClean="0"/>
              <a:t>의 개념 학습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About Key Management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Key management</a:t>
            </a:r>
            <a:r>
              <a:rPr lang="ko-KR" altLang="en-US" dirty="0" smtClean="0"/>
              <a:t>는 </a:t>
            </a:r>
            <a:r>
              <a:rPr lang="ko-KR" altLang="en-US" dirty="0" smtClean="0">
                <a:solidFill>
                  <a:srgbClr val="FF0000"/>
                </a:solidFill>
              </a:rPr>
              <a:t>암호화 키에 대한 보안 관리</a:t>
            </a:r>
            <a:r>
              <a:rPr lang="ko-KR" altLang="en-US" dirty="0"/>
              <a:t>임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Key</a:t>
            </a:r>
            <a:r>
              <a:rPr lang="ko-KR" altLang="en-US" dirty="0" smtClean="0"/>
              <a:t>의 전체 생명주기를 다룸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054" y="3122412"/>
            <a:ext cx="6131660" cy="542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834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About Key Management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Key management</a:t>
            </a:r>
            <a:r>
              <a:rPr lang="ko-KR" altLang="en-US" dirty="0" smtClean="0"/>
              <a:t>의 요구사항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96446"/>
              </p:ext>
            </p:extLst>
          </p:nvPr>
        </p:nvGraphicFramePr>
        <p:xfrm>
          <a:off x="1265097" y="2744831"/>
          <a:ext cx="10537882" cy="561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8941">
                  <a:extLst>
                    <a:ext uri="{9D8B030D-6E8A-4147-A177-3AD203B41FA5}">
                      <a16:colId xmlns:a16="http://schemas.microsoft.com/office/drawing/2014/main" val="448596109"/>
                    </a:ext>
                  </a:extLst>
                </a:gridCol>
                <a:gridCol w="5268941">
                  <a:extLst>
                    <a:ext uri="{9D8B030D-6E8A-4147-A177-3AD203B41FA5}">
                      <a16:colId xmlns:a16="http://schemas.microsoft.com/office/drawing/2014/main" val="2168012196"/>
                    </a:ext>
                  </a:extLst>
                </a:gridCol>
              </a:tblGrid>
              <a:tr h="780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solidFill>
                            <a:schemeClr val="tx1"/>
                          </a:solidFill>
                        </a:rPr>
                        <a:t>Private key</a:t>
                      </a:r>
                      <a:r>
                        <a:rPr lang="ko-KR" altLang="en-US" sz="3200" dirty="0" smtClean="0">
                          <a:solidFill>
                            <a:schemeClr val="tx1"/>
                          </a:solidFill>
                        </a:rPr>
                        <a:t>의 기밀성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en-US" altLang="ko-KR" sz="3200" baseline="0" dirty="0" smtClean="0">
                          <a:solidFill>
                            <a:schemeClr val="tx1"/>
                          </a:solidFill>
                        </a:rPr>
                        <a:t> key</a:t>
                      </a:r>
                      <a:r>
                        <a:rPr lang="ko-KR" altLang="en-US" sz="3200" baseline="0" dirty="0" smtClean="0">
                          <a:solidFill>
                            <a:schemeClr val="tx1"/>
                          </a:solidFill>
                        </a:rPr>
                        <a:t>의 보증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182371"/>
                  </a:ext>
                </a:extLst>
              </a:tr>
              <a:tr h="4836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3200" dirty="0" smtClean="0">
                          <a:solidFill>
                            <a:schemeClr val="tx1"/>
                          </a:solidFill>
                        </a:rPr>
                        <a:t>의 생명주기 전반에 걸쳐서 </a:t>
                      </a:r>
                      <a:r>
                        <a:rPr lang="en-US" altLang="ko-KR" sz="3200" b="1" u="sng" dirty="0" smtClean="0">
                          <a:solidFill>
                            <a:schemeClr val="tx1"/>
                          </a:solidFill>
                        </a:rPr>
                        <a:t>secret</a:t>
                      </a:r>
                      <a:r>
                        <a:rPr lang="en-US" altLang="ko-KR" sz="3200" b="1" u="sng" baseline="0" dirty="0" smtClean="0">
                          <a:solidFill>
                            <a:schemeClr val="tx1"/>
                          </a:solidFill>
                        </a:rPr>
                        <a:t> key</a:t>
                      </a:r>
                      <a:r>
                        <a:rPr lang="ko-KR" altLang="en-US" sz="3200" b="1" u="sng" baseline="0" dirty="0" smtClean="0">
                          <a:solidFill>
                            <a:schemeClr val="tx1"/>
                          </a:solidFill>
                        </a:rPr>
                        <a:t>는 소유자와 사용이 허가된 자를 제외하고 </a:t>
                      </a:r>
                      <a:r>
                        <a:rPr lang="en-US" altLang="ko-KR" sz="3200" b="1" u="sng" baseline="0" dirty="0" smtClean="0">
                          <a:solidFill>
                            <a:schemeClr val="tx1"/>
                          </a:solidFill>
                        </a:rPr>
                        <a:t>secret(</a:t>
                      </a:r>
                      <a:r>
                        <a:rPr lang="ko-KR" altLang="en-US" sz="3200" b="1" u="sng" baseline="0" dirty="0" smtClean="0">
                          <a:solidFill>
                            <a:schemeClr val="tx1"/>
                          </a:solidFill>
                        </a:rPr>
                        <a:t>접근 불가능</a:t>
                      </a:r>
                      <a:r>
                        <a:rPr lang="en-US" altLang="ko-KR" sz="3200" b="1" u="sng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3200" baseline="0" dirty="0" smtClean="0">
                          <a:solidFill>
                            <a:schemeClr val="tx1"/>
                          </a:solidFill>
                        </a:rPr>
                        <a:t>이어야 함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solidFill>
                            <a:schemeClr val="tx1"/>
                          </a:solidFill>
                        </a:rPr>
                        <a:t>Public key</a:t>
                      </a:r>
                      <a:r>
                        <a:rPr lang="ko-KR" altLang="en-US" sz="3200" dirty="0" smtClean="0">
                          <a:solidFill>
                            <a:schemeClr val="tx1"/>
                          </a:solidFill>
                        </a:rPr>
                        <a:t>가 정확하다는 보장이 </a:t>
                      </a:r>
                      <a:r>
                        <a:rPr lang="ko-KR" altLang="en-US" sz="3200" b="1" u="sng" dirty="0" smtClean="0">
                          <a:solidFill>
                            <a:schemeClr val="tx1"/>
                          </a:solidFill>
                        </a:rPr>
                        <a:t>기본적으로는 없음</a:t>
                      </a:r>
                      <a:endParaRPr lang="en-US" altLang="ko-KR" sz="3200" b="1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3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3200" dirty="0" smtClean="0">
                          <a:solidFill>
                            <a:schemeClr val="tx1"/>
                          </a:solidFill>
                        </a:rPr>
                        <a:t>Public key management</a:t>
                      </a:r>
                      <a:r>
                        <a:rPr lang="ko-KR" altLang="en-US" sz="3200" dirty="0" smtClean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en-US" altLang="ko-KR" sz="3200" b="1" u="sng" dirty="0" smtClean="0">
                          <a:solidFill>
                            <a:schemeClr val="tx1"/>
                          </a:solidFill>
                        </a:rPr>
                        <a:t>public key</a:t>
                      </a:r>
                      <a:r>
                        <a:rPr lang="ko-KR" altLang="en-US" sz="3200" b="1" u="sng" dirty="0" smtClean="0">
                          <a:solidFill>
                            <a:schemeClr val="tx1"/>
                          </a:solidFill>
                        </a:rPr>
                        <a:t>의 보증에 초점이 맞춰져야</a:t>
                      </a:r>
                      <a:r>
                        <a:rPr lang="ko-KR" altLang="en-US" sz="3200" dirty="0" smtClean="0">
                          <a:solidFill>
                            <a:schemeClr val="tx1"/>
                          </a:solidFill>
                        </a:rPr>
                        <a:t> 함</a:t>
                      </a:r>
                      <a:endParaRPr lang="en-US" altLang="ko-KR" sz="3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3200" dirty="0" smtClean="0">
                          <a:solidFill>
                            <a:srgbClr val="0000FF"/>
                          </a:solidFill>
                        </a:rPr>
                        <a:t>(PKI : public</a:t>
                      </a:r>
                      <a:r>
                        <a:rPr lang="en-US" altLang="ko-KR" sz="3200" baseline="0" dirty="0" smtClean="0">
                          <a:solidFill>
                            <a:srgbClr val="0000FF"/>
                          </a:solidFill>
                        </a:rPr>
                        <a:t> key infrastructure)</a:t>
                      </a:r>
                      <a:r>
                        <a:rPr lang="ko-KR" altLang="en-US" sz="3200" baseline="0" dirty="0" smtClean="0">
                          <a:solidFill>
                            <a:srgbClr val="0000FF"/>
                          </a:solidFill>
                        </a:rPr>
                        <a:t>를 통해 달성 가능</a:t>
                      </a:r>
                      <a:r>
                        <a:rPr lang="en-US" altLang="ko-KR" sz="320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32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266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28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PKI: Public Key Infrastructure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691498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>
                <a:solidFill>
                  <a:srgbClr val="0000FF"/>
                </a:solidFill>
              </a:rPr>
              <a:t>Public key infrastructure (PKI): </a:t>
            </a:r>
            <a:r>
              <a:rPr lang="ko-KR" altLang="en-US" dirty="0" smtClean="0"/>
              <a:t>다음을 수행함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Public key</a:t>
            </a:r>
            <a:r>
              <a:rPr lang="ko-KR" altLang="en-US" dirty="0" smtClean="0"/>
              <a:t>들과 그것들의 </a:t>
            </a:r>
            <a:r>
              <a:rPr lang="en-US" altLang="ko-KR" dirty="0" smtClean="0"/>
              <a:t>distribution</a:t>
            </a:r>
            <a:r>
              <a:rPr lang="ko-KR" altLang="en-US" dirty="0" smtClean="0"/>
              <a:t>을 </a:t>
            </a:r>
            <a:r>
              <a:rPr lang="en-US" altLang="ko-KR" dirty="0" smtClean="0">
                <a:solidFill>
                  <a:srgbClr val="0000FF"/>
                </a:solidFill>
              </a:rPr>
              <a:t>identify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Public key</a:t>
            </a:r>
            <a:r>
              <a:rPr lang="ko-KR" altLang="en-US" dirty="0" smtClean="0"/>
              <a:t>의 </a:t>
            </a:r>
            <a:r>
              <a:rPr lang="ko-KR" altLang="en-US" dirty="0" smtClean="0">
                <a:solidFill>
                  <a:srgbClr val="0000FF"/>
                </a:solidFill>
              </a:rPr>
              <a:t>정확성 보증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rgbClr val="0000FF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PKI</a:t>
            </a:r>
            <a:r>
              <a:rPr lang="ko-KR" altLang="en-US" dirty="0" smtClean="0">
                <a:solidFill>
                  <a:schemeClr val="tx1"/>
                </a:solidFill>
              </a:rPr>
              <a:t>는 다음과 같이 구성됨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Public Key </a:t>
            </a:r>
            <a:r>
              <a:rPr lang="en-US" altLang="ko-KR" dirty="0">
                <a:solidFill>
                  <a:schemeClr val="tx1"/>
                </a:solidFill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</a:rPr>
              <a:t>ertificate = Digital Certificate (</a:t>
            </a:r>
            <a:r>
              <a:rPr lang="ko-KR" altLang="en-US" dirty="0" smtClean="0">
                <a:solidFill>
                  <a:schemeClr val="tx1"/>
                </a:solidFill>
              </a:rPr>
              <a:t>디지털 증명서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Certification Authority (</a:t>
            </a:r>
            <a:r>
              <a:rPr lang="ko-KR" altLang="en-US" dirty="0" smtClean="0">
                <a:solidFill>
                  <a:schemeClr val="tx1"/>
                </a:solidFill>
              </a:rPr>
              <a:t>증명서 권한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Registration Authority (</a:t>
            </a:r>
            <a:r>
              <a:rPr lang="ko-KR" altLang="en-US" dirty="0" smtClean="0">
                <a:solidFill>
                  <a:schemeClr val="tx1"/>
                </a:solidFill>
              </a:rPr>
              <a:t>등록 권한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Certification Management System (</a:t>
            </a:r>
            <a:r>
              <a:rPr lang="ko-KR" altLang="en-US" dirty="0" smtClean="0">
                <a:solidFill>
                  <a:schemeClr val="tx1"/>
                </a:solidFill>
              </a:rPr>
              <a:t>증명서 관리 시스템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Private Key Tokens (</a:t>
            </a:r>
            <a:r>
              <a:rPr lang="ko-KR" altLang="en-US" dirty="0" smtClean="0">
                <a:solidFill>
                  <a:schemeClr val="tx1"/>
                </a:solidFill>
              </a:rPr>
              <a:t>비밀키 토큰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44912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Digital Certificate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691498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디지털 증명서는 </a:t>
            </a:r>
            <a:r>
              <a:rPr lang="ko-KR" altLang="en-US" dirty="0" smtClean="0">
                <a:solidFill>
                  <a:srgbClr val="0000FF"/>
                </a:solidFill>
              </a:rPr>
              <a:t>소프트웨어 패키지 등 </a:t>
            </a:r>
            <a:r>
              <a:rPr lang="en-US" altLang="ko-KR" dirty="0" smtClean="0">
                <a:solidFill>
                  <a:srgbClr val="0000FF"/>
                </a:solidFill>
              </a:rPr>
              <a:t>identity</a:t>
            </a:r>
            <a:r>
              <a:rPr lang="ko-KR" altLang="en-US" dirty="0" smtClean="0">
                <a:solidFill>
                  <a:srgbClr val="0000FF"/>
                </a:solidFill>
              </a:rPr>
              <a:t>를 필요로 하는 다른 것에도 발급</a:t>
            </a:r>
            <a:r>
              <a:rPr lang="ko-KR" altLang="en-US" dirty="0">
                <a:solidFill>
                  <a:schemeClr val="tx1"/>
                </a:solidFill>
              </a:rPr>
              <a:t>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Certification Authority (CA): User Client</a:t>
            </a:r>
            <a:r>
              <a:rPr lang="ko-KR" altLang="en-US" dirty="0" smtClean="0">
                <a:solidFill>
                  <a:schemeClr val="tx1"/>
                </a:solidFill>
              </a:rPr>
              <a:t>와 관련된 </a:t>
            </a:r>
            <a:r>
              <a:rPr lang="en-US" altLang="ko-KR" dirty="0" smtClean="0">
                <a:solidFill>
                  <a:schemeClr val="tx1"/>
                </a:solidFill>
              </a:rPr>
              <a:t>public key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ko-KR" altLang="en-US" dirty="0" smtClean="0">
                <a:solidFill>
                  <a:srgbClr val="0000FF"/>
                </a:solidFill>
              </a:rPr>
              <a:t>관련된 정보와 함께 디지털 증명서에 저장하는 역할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관련된 정보의 예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Client info, Expiration date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Public key</a:t>
            </a:r>
            <a:r>
              <a:rPr lang="ko-KR" altLang="en-US" dirty="0" smtClean="0">
                <a:solidFill>
                  <a:schemeClr val="tx1"/>
                </a:solidFill>
              </a:rPr>
              <a:t>에 대한 보증 및 </a:t>
            </a:r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  <a:r>
              <a:rPr lang="ko-KR" altLang="en-US" dirty="0" smtClean="0">
                <a:solidFill>
                  <a:schemeClr val="tx1"/>
                </a:solidFill>
              </a:rPr>
              <a:t>에 대한 보증된 정보가 필요하면 </a:t>
            </a:r>
            <a:r>
              <a:rPr lang="en-US" altLang="ko-KR" dirty="0" smtClean="0">
                <a:solidFill>
                  <a:srgbClr val="0000FF"/>
                </a:solidFill>
              </a:rPr>
              <a:t>CA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public key</a:t>
            </a:r>
            <a:r>
              <a:rPr lang="ko-KR" altLang="en-US" dirty="0" smtClean="0">
                <a:solidFill>
                  <a:srgbClr val="0000FF"/>
                </a:solidFill>
              </a:rPr>
              <a:t>를 이용하여 </a:t>
            </a:r>
            <a:r>
              <a:rPr lang="en-US" altLang="ko-KR" dirty="0" smtClean="0">
                <a:solidFill>
                  <a:srgbClr val="0000FF"/>
                </a:solidFill>
              </a:rPr>
              <a:t>signature validation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63154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Digital Certificate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1" y="1567278"/>
            <a:ext cx="4692984" cy="691498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디지털 증명서를 얻기 위해 </a:t>
            </a:r>
            <a:r>
              <a:rPr lang="en-US" altLang="ko-KR" dirty="0" smtClean="0">
                <a:solidFill>
                  <a:schemeClr val="tx1"/>
                </a:solidFill>
              </a:rPr>
              <a:t>CA</a:t>
            </a:r>
            <a:r>
              <a:rPr lang="ko-KR" altLang="en-US" dirty="0" smtClean="0">
                <a:solidFill>
                  <a:schemeClr val="tx1"/>
                </a:solidFill>
              </a:rPr>
              <a:t>는 다음 작업을 수행함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1. Client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application</a:t>
            </a:r>
            <a:r>
              <a:rPr lang="ko-KR" altLang="en-US" dirty="0" smtClean="0">
                <a:solidFill>
                  <a:schemeClr val="tx1"/>
                </a:solidFill>
              </a:rPr>
              <a:t>을 받아서 </a:t>
            </a:r>
            <a:r>
              <a:rPr lang="en-US" altLang="ko-KR" dirty="0" smtClean="0">
                <a:solidFill>
                  <a:srgbClr val="0000FF"/>
                </a:solidFill>
              </a:rPr>
              <a:t>public key</a:t>
            </a:r>
            <a:r>
              <a:rPr lang="ko-KR" altLang="en-US" dirty="0" smtClean="0">
                <a:solidFill>
                  <a:srgbClr val="0000FF"/>
                </a:solidFill>
              </a:rPr>
              <a:t>를 인증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2. Client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identity</a:t>
            </a:r>
            <a:r>
              <a:rPr lang="ko-KR" altLang="en-US" dirty="0" smtClean="0">
                <a:solidFill>
                  <a:srgbClr val="0000FF"/>
                </a:solidFill>
              </a:rPr>
              <a:t>를 </a:t>
            </a:r>
            <a:r>
              <a:rPr lang="en-US" altLang="ko-KR" dirty="0" smtClean="0">
                <a:solidFill>
                  <a:srgbClr val="0000FF"/>
                </a:solidFill>
              </a:rPr>
              <a:t>verify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3. Client</a:t>
            </a:r>
            <a:r>
              <a:rPr lang="ko-KR" altLang="en-US" dirty="0" smtClean="0">
                <a:solidFill>
                  <a:schemeClr val="tx1"/>
                </a:solidFill>
              </a:rPr>
              <a:t>에게 </a:t>
            </a:r>
            <a:r>
              <a:rPr lang="ko-KR" altLang="en-US" dirty="0" smtClean="0">
                <a:solidFill>
                  <a:srgbClr val="0000FF"/>
                </a:solidFill>
              </a:rPr>
              <a:t>디지털 증명서 발급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110" y="2429693"/>
            <a:ext cx="7013140" cy="47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4048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Digital Certificate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550983" cy="691498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디지털 증명서의 종류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541343"/>
              </p:ext>
            </p:extLst>
          </p:nvPr>
        </p:nvGraphicFramePr>
        <p:xfrm>
          <a:off x="623078" y="3382507"/>
          <a:ext cx="11601005" cy="4004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8721">
                  <a:extLst>
                    <a:ext uri="{9D8B030D-6E8A-4147-A177-3AD203B41FA5}">
                      <a16:colId xmlns:a16="http://schemas.microsoft.com/office/drawing/2014/main" val="2399351464"/>
                    </a:ext>
                  </a:extLst>
                </a:gridCol>
                <a:gridCol w="9472284">
                  <a:extLst>
                    <a:ext uri="{9D8B030D-6E8A-4147-A177-3AD203B41FA5}">
                      <a16:colId xmlns:a16="http://schemas.microsoft.com/office/drawing/2014/main" val="3481662031"/>
                    </a:ext>
                  </a:extLst>
                </a:gridCol>
              </a:tblGrid>
              <a:tr h="1001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en-US" altLang="ko-KR" sz="280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>
                          <a:solidFill>
                            <a:srgbClr val="0000FF"/>
                          </a:solidFill>
                        </a:rPr>
                        <a:t>이메일 주소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를 통해 증명서를 쉽게 얻을 수 있음</a:t>
                      </a:r>
                      <a:endParaRPr lang="ko-KR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1599599"/>
                  </a:ext>
                </a:extLst>
              </a:tr>
              <a:tr h="1001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Class 2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증명서 발급에 </a:t>
                      </a:r>
                      <a:r>
                        <a:rPr lang="ko-KR" altLang="en-US" sz="2800" dirty="0" smtClean="0">
                          <a:solidFill>
                            <a:srgbClr val="0000FF"/>
                          </a:solidFill>
                        </a:rPr>
                        <a:t>추가적인 개인정보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 필요</a:t>
                      </a:r>
                      <a:endParaRPr lang="ko-KR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8196677"/>
                  </a:ext>
                </a:extLst>
              </a:tr>
              <a:tr h="1001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en-US" altLang="ko-KR" sz="2800" baseline="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증명서는 </a:t>
                      </a:r>
                      <a:r>
                        <a:rPr lang="ko-KR" altLang="en-US" sz="2800" dirty="0" smtClean="0">
                          <a:solidFill>
                            <a:srgbClr val="0000FF"/>
                          </a:solidFill>
                        </a:rPr>
                        <a:t>요청자의 </a:t>
                      </a:r>
                      <a:r>
                        <a:rPr lang="en-US" altLang="ko-KR" sz="2800" dirty="0" smtClean="0">
                          <a:solidFill>
                            <a:srgbClr val="0000FF"/>
                          </a:solidFill>
                        </a:rPr>
                        <a:t>identity</a:t>
                      </a:r>
                      <a:r>
                        <a:rPr lang="ko-KR" altLang="en-US" sz="2800" dirty="0" smtClean="0">
                          <a:solidFill>
                            <a:srgbClr val="0000FF"/>
                          </a:solidFill>
                        </a:rPr>
                        <a:t>가 확인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된 후에만 발급됨</a:t>
                      </a:r>
                      <a:endParaRPr lang="ko-KR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675527"/>
                  </a:ext>
                </a:extLst>
              </a:tr>
              <a:tr h="1001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Class 4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증명서는 </a:t>
                      </a:r>
                      <a:r>
                        <a:rPr lang="ko-KR" altLang="en-US" sz="2800" dirty="0" smtClean="0">
                          <a:solidFill>
                            <a:srgbClr val="0000FF"/>
                          </a:solidFill>
                        </a:rPr>
                        <a:t>높은 신뢰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가 필요한 </a:t>
                      </a:r>
                      <a:r>
                        <a:rPr lang="ko-KR" altLang="en-US" sz="2800" dirty="0" smtClean="0">
                          <a:solidFill>
                            <a:srgbClr val="0000FF"/>
                          </a:solidFill>
                        </a:rPr>
                        <a:t>정부</a:t>
                      </a:r>
                      <a:r>
                        <a:rPr lang="en-US" altLang="ko-KR" sz="2800" dirty="0" smtClean="0">
                          <a:solidFill>
                            <a:srgbClr val="0000FF"/>
                          </a:solidFill>
                        </a:rPr>
                        <a:t>/</a:t>
                      </a:r>
                      <a:r>
                        <a:rPr lang="ko-KR" altLang="en-US" sz="2800" dirty="0" smtClean="0">
                          <a:solidFill>
                            <a:srgbClr val="0000FF"/>
                          </a:solidFill>
                        </a:rPr>
                        <a:t>금융 기관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 등에서 사용</a:t>
                      </a:r>
                      <a:endParaRPr lang="ko-KR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189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0259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716</Words>
  <Application>Microsoft Office PowerPoint</Application>
  <PresentationFormat>사용자 지정</PresentationFormat>
  <Paragraphs>123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PKI (Public key Infrastructure)</vt:lpstr>
      <vt:lpstr>Current Status</vt:lpstr>
      <vt:lpstr>About Key Management</vt:lpstr>
      <vt:lpstr>About Key Management</vt:lpstr>
      <vt:lpstr>PKI: Public Key Infrastructure</vt:lpstr>
      <vt:lpstr>Digital Certificate</vt:lpstr>
      <vt:lpstr>Digital Certificate</vt:lpstr>
      <vt:lpstr>Digital Certificate</vt:lpstr>
      <vt:lpstr>Certifying Authority (CA)</vt:lpstr>
      <vt:lpstr>Certifying Authority (CA)</vt:lpstr>
      <vt:lpstr>Registration Authority (RA)</vt:lpstr>
      <vt:lpstr>Certificate Management System (CMS)</vt:lpstr>
      <vt:lpstr>Private Key Tokens</vt:lpstr>
      <vt:lpstr>Hierarchy of CA</vt:lpstr>
      <vt:lpstr>Hierarchy of CA</vt:lpstr>
      <vt:lpstr>Github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김 홍식</cp:lastModifiedBy>
  <cp:revision>411</cp:revision>
  <dcterms:modified xsi:type="dcterms:W3CDTF">2020-02-11T08:10:16Z</dcterms:modified>
</cp:coreProperties>
</file>