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7" r:id="rId4"/>
    <p:sldId id="279" r:id="rId5"/>
    <p:sldId id="280" r:id="rId6"/>
    <p:sldId id="292" r:id="rId7"/>
    <p:sldId id="293" r:id="rId8"/>
    <p:sldId id="294" r:id="rId9"/>
    <p:sldId id="281" r:id="rId10"/>
    <p:sldId id="282" r:id="rId11"/>
    <p:sldId id="283" r:id="rId12"/>
    <p:sldId id="295" r:id="rId13"/>
    <p:sldId id="291" r:id="rId14"/>
    <p:sldId id="296" r:id="rId15"/>
    <p:sldId id="284" r:id="rId16"/>
    <p:sldId id="285" r:id="rId17"/>
    <p:sldId id="286" r:id="rId18"/>
    <p:sldId id="287" r:id="rId19"/>
    <p:sldId id="278" r:id="rId20"/>
    <p:sldId id="277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ACE200"/>
    <a:srgbClr val="13CFB9"/>
    <a:srgbClr val="FF0000"/>
    <a:srgbClr val="FFFF00"/>
    <a:srgbClr val="EA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8" autoAdjust="0"/>
    <p:restoredTop sz="94660"/>
  </p:normalViewPr>
  <p:slideViewPr>
    <p:cSldViewPr snapToGrid="0">
      <p:cViewPr varScale="1">
        <p:scale>
          <a:sx n="47" d="100"/>
          <a:sy n="47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ichaelmiers/libforwardsec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ryptography/public_key_infrastructure.ht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r.cs.tu-bs.de/papers/ruesch-chants2017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20.02.19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Forward Secure DTNs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63312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Forward Secure Encryption (FSE)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의 구조를 </a:t>
            </a:r>
            <a:r>
              <a:rPr lang="en-US" altLang="ko-KR" dirty="0" smtClean="0">
                <a:solidFill>
                  <a:srgbClr val="0000FF"/>
                </a:solidFill>
              </a:rPr>
              <a:t>DTN</a:t>
            </a:r>
            <a:r>
              <a:rPr lang="ko-KR" altLang="en-US" dirty="0" smtClean="0">
                <a:solidFill>
                  <a:srgbClr val="0000FF"/>
                </a:solidFill>
              </a:rPr>
              <a:t>에 적용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20461"/>
              </p:ext>
            </p:extLst>
          </p:nvPr>
        </p:nvGraphicFramePr>
        <p:xfrm>
          <a:off x="1253066" y="3358444"/>
          <a:ext cx="10176934" cy="4569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907">
                  <a:extLst>
                    <a:ext uri="{9D8B030D-6E8A-4147-A177-3AD203B41FA5}">
                      <a16:colId xmlns:a16="http://schemas.microsoft.com/office/drawing/2014/main" val="3714986820"/>
                    </a:ext>
                  </a:extLst>
                </a:gridCol>
                <a:gridCol w="6141027">
                  <a:extLst>
                    <a:ext uri="{9D8B030D-6E8A-4147-A177-3AD203B41FA5}">
                      <a16:colId xmlns:a16="http://schemas.microsoft.com/office/drawing/2014/main" val="821642337"/>
                    </a:ext>
                  </a:extLst>
                </a:gridCol>
              </a:tblGrid>
              <a:tr h="1142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Extending</a:t>
                      </a:r>
                      <a:r>
                        <a:rPr lang="en-US" altLang="ko-KR" sz="2800" baseline="0" dirty="0" smtClean="0"/>
                        <a:t> the Bundle Protocol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새로운 </a:t>
                      </a:r>
                      <a:r>
                        <a:rPr lang="en-US" altLang="ko-KR" sz="2800" dirty="0" smtClean="0"/>
                        <a:t>scheme</a:t>
                      </a:r>
                      <a:r>
                        <a:rPr lang="ko-KR" altLang="en-US" sz="2800" dirty="0" smtClean="0"/>
                        <a:t>의 조합을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Bundle Security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Protocol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에 적용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039236"/>
                  </a:ext>
                </a:extLst>
              </a:tr>
              <a:tr h="1142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Unique Tags in DTNs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Bundle Protocol Specification</a:t>
                      </a:r>
                      <a:r>
                        <a:rPr lang="ko-KR" altLang="en-US" sz="2800" dirty="0" smtClean="0"/>
                        <a:t>과 호환되는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Unique tag</a:t>
                      </a:r>
                      <a:r>
                        <a:rPr lang="ko-KR" altLang="en-US" sz="2800" dirty="0" smtClean="0"/>
                        <a:t>를 만드는 방법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031862"/>
                  </a:ext>
                </a:extLst>
              </a:tr>
              <a:tr h="1142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FSE Parameters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FSE</a:t>
                      </a:r>
                      <a:r>
                        <a:rPr lang="ko-KR" altLang="en-US" sz="2800" dirty="0" smtClean="0"/>
                        <a:t>는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DTN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시나리오</a:t>
                      </a:r>
                      <a:r>
                        <a:rPr lang="ko-KR" altLang="en-US" sz="2800" baseline="0" dirty="0" smtClean="0"/>
                        <a:t>에 맞게 설정되어야 함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241154"/>
                  </a:ext>
                </a:extLst>
              </a:tr>
              <a:tr h="1142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mtClean="0"/>
                        <a:t>Implementation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smtClean="0">
                          <a:solidFill>
                            <a:srgbClr val="0000FF"/>
                          </a:solidFill>
                        </a:rPr>
                        <a:t>Implementation-specific</a:t>
                      </a:r>
                      <a:r>
                        <a:rPr lang="ko-KR" altLang="en-US" sz="2800" smtClean="0"/>
                        <a:t>한 고려 사항들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59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31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Extending the Bundle Protocol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77781" cy="259947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목적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err="1" smtClean="0">
                <a:solidFill>
                  <a:schemeClr val="tx1"/>
                </a:solidFill>
              </a:rPr>
              <a:t>송수신자</a:t>
            </a:r>
            <a:r>
              <a:rPr lang="ko-KR" altLang="en-US" dirty="0" smtClean="0">
                <a:solidFill>
                  <a:schemeClr val="tx1"/>
                </a:solidFill>
              </a:rPr>
              <a:t> 사이에 전송되는 모든 </a:t>
            </a:r>
            <a:r>
              <a:rPr lang="en-US" altLang="ko-KR" dirty="0" smtClean="0">
                <a:solidFill>
                  <a:schemeClr val="tx1"/>
                </a:solidFill>
              </a:rPr>
              <a:t>Bundle</a:t>
            </a:r>
            <a:r>
              <a:rPr lang="ko-KR" altLang="en-US" dirty="0" smtClean="0">
                <a:solidFill>
                  <a:schemeClr val="tx1"/>
                </a:solidFill>
              </a:rPr>
              <a:t>에 대해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Bundle Security Protocol</a:t>
            </a:r>
            <a:r>
              <a:rPr lang="ko-KR" altLang="en-US" dirty="0" smtClean="0">
                <a:solidFill>
                  <a:srgbClr val="0000FF"/>
                </a:solidFill>
              </a:rPr>
              <a:t>에 의해 제공되는 보안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rgbClr val="0000FF"/>
                </a:solidFill>
              </a:rPr>
              <a:t>Forward secrecy</a:t>
            </a:r>
            <a:r>
              <a:rPr lang="ko-KR" altLang="en-US" dirty="0" smtClean="0">
                <a:solidFill>
                  <a:srgbClr val="0000FF"/>
                </a:solidFill>
              </a:rPr>
              <a:t>를 이용하여 확장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타원 1"/>
          <p:cNvSpPr/>
          <p:nvPr/>
        </p:nvSpPr>
        <p:spPr>
          <a:xfrm>
            <a:off x="2182092" y="5040536"/>
            <a:ext cx="3023754" cy="196199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Bundle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Security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Protocol</a:t>
            </a:r>
            <a:endParaRPr kumimoji="0" lang="ko-KR" altLang="en-US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684485" y="5343490"/>
            <a:ext cx="3023754" cy="135608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Forward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s</a:t>
            </a:r>
            <a:r>
              <a:rPr lang="en-US" altLang="ko-KR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ecrecy</a:t>
            </a:r>
            <a:endParaRPr kumimoji="0" lang="ko-KR" altLang="en-US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덧셈 기호 2"/>
          <p:cNvSpPr/>
          <p:nvPr/>
        </p:nvSpPr>
        <p:spPr>
          <a:xfrm>
            <a:off x="5465618" y="5540663"/>
            <a:ext cx="1036782" cy="1036782"/>
          </a:xfrm>
          <a:prstGeom prst="mathPlus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86740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Extending the Bundle Protocol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77781" cy="481274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기본 사항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FSE scheme</a:t>
            </a:r>
            <a:r>
              <a:rPr lang="ko-KR" altLang="en-US" dirty="0" smtClean="0">
                <a:solidFill>
                  <a:schemeClr val="tx1"/>
                </a:solidFill>
              </a:rPr>
              <a:t>을 이용하면 각 </a:t>
            </a:r>
            <a:r>
              <a:rPr lang="en-US" altLang="ko-KR" dirty="0" smtClean="0">
                <a:solidFill>
                  <a:schemeClr val="tx1"/>
                </a:solidFill>
              </a:rPr>
              <a:t>bundle</a:t>
            </a:r>
            <a:r>
              <a:rPr lang="ko-KR" altLang="en-US" dirty="0" smtClean="0">
                <a:solidFill>
                  <a:schemeClr val="tx1"/>
                </a:solidFill>
              </a:rPr>
              <a:t>에는 </a:t>
            </a:r>
            <a:r>
              <a:rPr lang="en-US" altLang="ko-KR" dirty="0" smtClean="0">
                <a:solidFill>
                  <a:srgbClr val="0000FF"/>
                </a:solidFill>
              </a:rPr>
              <a:t>unique tag</a:t>
            </a:r>
            <a:r>
              <a:rPr lang="ko-KR" altLang="en-US" dirty="0" smtClean="0">
                <a:solidFill>
                  <a:schemeClr val="tx1"/>
                </a:solidFill>
              </a:rPr>
              <a:t>가 포함되고</a:t>
            </a:r>
            <a:r>
              <a:rPr lang="en-US" altLang="ko-KR" dirty="0" smtClean="0">
                <a:solidFill>
                  <a:schemeClr val="tx1"/>
                </a:solidFill>
              </a:rPr>
              <a:t>, bundle</a:t>
            </a:r>
            <a:r>
              <a:rPr lang="ko-KR" altLang="en-US" dirty="0" smtClean="0">
                <a:solidFill>
                  <a:schemeClr val="tx1"/>
                </a:solidFill>
              </a:rPr>
              <a:t>을 수신한 </a:t>
            </a:r>
            <a:r>
              <a:rPr lang="ko-KR" altLang="en-US" dirty="0" smtClean="0">
                <a:solidFill>
                  <a:srgbClr val="0000FF"/>
                </a:solidFill>
              </a:rPr>
              <a:t>수신자의 </a:t>
            </a:r>
            <a:r>
              <a:rPr lang="en-US" altLang="ko-KR" dirty="0" smtClean="0">
                <a:solidFill>
                  <a:srgbClr val="0000FF"/>
                </a:solidFill>
              </a:rPr>
              <a:t>secret key</a:t>
            </a:r>
            <a:r>
              <a:rPr lang="ko-KR" altLang="en-US" dirty="0" smtClean="0">
                <a:solidFill>
                  <a:srgbClr val="0000FF"/>
                </a:solidFill>
              </a:rPr>
              <a:t>는 이 </a:t>
            </a:r>
            <a:r>
              <a:rPr lang="en-US" altLang="ko-KR" dirty="0" smtClean="0">
                <a:solidFill>
                  <a:srgbClr val="0000FF"/>
                </a:solidFill>
              </a:rPr>
              <a:t>tag</a:t>
            </a:r>
            <a:r>
              <a:rPr lang="ko-KR" altLang="en-US" dirty="0" smtClean="0">
                <a:solidFill>
                  <a:srgbClr val="0000FF"/>
                </a:solidFill>
              </a:rPr>
              <a:t>에 의해 </a:t>
            </a:r>
            <a:r>
              <a:rPr lang="en-US" altLang="ko-KR" dirty="0" smtClean="0">
                <a:solidFill>
                  <a:srgbClr val="0000FF"/>
                </a:solidFill>
              </a:rPr>
              <a:t>puncture</a:t>
            </a:r>
            <a:r>
              <a:rPr lang="ko-KR" altLang="en-US" dirty="0" smtClean="0">
                <a:solidFill>
                  <a:schemeClr val="tx1"/>
                </a:solidFill>
              </a:rPr>
              <a:t>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이로 인해 </a:t>
            </a:r>
            <a:r>
              <a:rPr lang="ko-KR" altLang="en-US" dirty="0" smtClean="0">
                <a:solidFill>
                  <a:srgbClr val="0000FF"/>
                </a:solidFill>
              </a:rPr>
              <a:t>복호화가 불가능</a:t>
            </a:r>
            <a:r>
              <a:rPr lang="ko-KR" altLang="en-US" dirty="0" smtClean="0">
                <a:solidFill>
                  <a:schemeClr val="tx1"/>
                </a:solidFill>
              </a:rPr>
              <a:t>해짐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" name="자유형 4"/>
          <p:cNvSpPr/>
          <p:nvPr/>
        </p:nvSpPr>
        <p:spPr>
          <a:xfrm>
            <a:off x="4531147" y="4575090"/>
            <a:ext cx="683445" cy="1478881"/>
          </a:xfrm>
          <a:custGeom>
            <a:avLst/>
            <a:gdLst>
              <a:gd name="connsiteX0" fmla="*/ 591816 w 1270688"/>
              <a:gd name="connsiteY0" fmla="*/ 295908 h 2749595"/>
              <a:gd name="connsiteX1" fmla="*/ 295908 w 1270688"/>
              <a:gd name="connsiteY1" fmla="*/ 591816 h 2749595"/>
              <a:gd name="connsiteX2" fmla="*/ 591816 w 1270688"/>
              <a:gd name="connsiteY2" fmla="*/ 887724 h 2749595"/>
              <a:gd name="connsiteX3" fmla="*/ 887724 w 1270688"/>
              <a:gd name="connsiteY3" fmla="*/ 591816 h 2749595"/>
              <a:gd name="connsiteX4" fmla="*/ 591816 w 1270688"/>
              <a:gd name="connsiteY4" fmla="*/ 295908 h 2749595"/>
              <a:gd name="connsiteX5" fmla="*/ 591816 w 1270688"/>
              <a:gd name="connsiteY5" fmla="*/ 0 h 2749595"/>
              <a:gd name="connsiteX6" fmla="*/ 1183632 w 1270688"/>
              <a:gd name="connsiteY6" fmla="*/ 591816 h 2749595"/>
              <a:gd name="connsiteX7" fmla="*/ 822178 w 1270688"/>
              <a:gd name="connsiteY7" fmla="*/ 1137124 h 2749595"/>
              <a:gd name="connsiteX8" fmla="*/ 719104 w 1270688"/>
              <a:gd name="connsiteY8" fmla="*/ 1169120 h 2749595"/>
              <a:gd name="connsiteX9" fmla="*/ 719104 w 1270688"/>
              <a:gd name="connsiteY9" fmla="*/ 1516345 h 2749595"/>
              <a:gd name="connsiteX10" fmla="*/ 1270688 w 1270688"/>
              <a:gd name="connsiteY10" fmla="*/ 1516345 h 2749595"/>
              <a:gd name="connsiteX11" fmla="*/ 1270688 w 1270688"/>
              <a:gd name="connsiteY11" fmla="*/ 1805541 h 2749595"/>
              <a:gd name="connsiteX12" fmla="*/ 719104 w 1270688"/>
              <a:gd name="connsiteY12" fmla="*/ 1805541 h 2749595"/>
              <a:gd name="connsiteX13" fmla="*/ 719104 w 1270688"/>
              <a:gd name="connsiteY13" fmla="*/ 2041086 h 2749595"/>
              <a:gd name="connsiteX14" fmla="*/ 1270688 w 1270688"/>
              <a:gd name="connsiteY14" fmla="*/ 2041086 h 2749595"/>
              <a:gd name="connsiteX15" fmla="*/ 1270688 w 1270688"/>
              <a:gd name="connsiteY15" fmla="*/ 2330282 h 2749595"/>
              <a:gd name="connsiteX16" fmla="*/ 719104 w 1270688"/>
              <a:gd name="connsiteY16" fmla="*/ 2330282 h 2749595"/>
              <a:gd name="connsiteX17" fmla="*/ 719104 w 1270688"/>
              <a:gd name="connsiteY17" fmla="*/ 2749595 h 2749595"/>
              <a:gd name="connsiteX18" fmla="*/ 472032 w 1270688"/>
              <a:gd name="connsiteY18" fmla="*/ 2749595 h 2749595"/>
              <a:gd name="connsiteX19" fmla="*/ 472032 w 1270688"/>
              <a:gd name="connsiteY19" fmla="*/ 1171449 h 2749595"/>
              <a:gd name="connsiteX20" fmla="*/ 361454 w 1270688"/>
              <a:gd name="connsiteY20" fmla="*/ 1137124 h 2749595"/>
              <a:gd name="connsiteX21" fmla="*/ 0 w 1270688"/>
              <a:gd name="connsiteY21" fmla="*/ 591816 h 2749595"/>
              <a:gd name="connsiteX22" fmla="*/ 591816 w 1270688"/>
              <a:gd name="connsiteY22" fmla="*/ 0 h 27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688" h="2749595">
                <a:moveTo>
                  <a:pt x="591816" y="295908"/>
                </a:moveTo>
                <a:cubicBezTo>
                  <a:pt x="428391" y="295908"/>
                  <a:pt x="295908" y="428391"/>
                  <a:pt x="295908" y="591816"/>
                </a:cubicBezTo>
                <a:cubicBezTo>
                  <a:pt x="295908" y="755241"/>
                  <a:pt x="428391" y="887724"/>
                  <a:pt x="591816" y="887724"/>
                </a:cubicBezTo>
                <a:cubicBezTo>
                  <a:pt x="755241" y="887724"/>
                  <a:pt x="887724" y="755241"/>
                  <a:pt x="887724" y="591816"/>
                </a:cubicBezTo>
                <a:cubicBezTo>
                  <a:pt x="887724" y="428391"/>
                  <a:pt x="755241" y="295908"/>
                  <a:pt x="591816" y="295908"/>
                </a:cubicBezTo>
                <a:close/>
                <a:moveTo>
                  <a:pt x="591816" y="0"/>
                </a:moveTo>
                <a:cubicBezTo>
                  <a:pt x="918667" y="0"/>
                  <a:pt x="1183632" y="264965"/>
                  <a:pt x="1183632" y="591816"/>
                </a:cubicBezTo>
                <a:cubicBezTo>
                  <a:pt x="1183632" y="836954"/>
                  <a:pt x="1034589" y="1047281"/>
                  <a:pt x="822178" y="1137124"/>
                </a:cubicBezTo>
                <a:lnTo>
                  <a:pt x="719104" y="1169120"/>
                </a:lnTo>
                <a:lnTo>
                  <a:pt x="719104" y="1516345"/>
                </a:lnTo>
                <a:lnTo>
                  <a:pt x="1270688" y="1516345"/>
                </a:lnTo>
                <a:lnTo>
                  <a:pt x="1270688" y="1805541"/>
                </a:lnTo>
                <a:lnTo>
                  <a:pt x="719104" y="1805541"/>
                </a:lnTo>
                <a:lnTo>
                  <a:pt x="719104" y="2041086"/>
                </a:lnTo>
                <a:lnTo>
                  <a:pt x="1270688" y="2041086"/>
                </a:lnTo>
                <a:lnTo>
                  <a:pt x="1270688" y="2330282"/>
                </a:lnTo>
                <a:lnTo>
                  <a:pt x="719104" y="2330282"/>
                </a:lnTo>
                <a:lnTo>
                  <a:pt x="719104" y="2749595"/>
                </a:lnTo>
                <a:lnTo>
                  <a:pt x="472032" y="2749595"/>
                </a:lnTo>
                <a:lnTo>
                  <a:pt x="472032" y="1171449"/>
                </a:lnTo>
                <a:lnTo>
                  <a:pt x="361454" y="1137124"/>
                </a:lnTo>
                <a:cubicBezTo>
                  <a:pt x="149043" y="1047281"/>
                  <a:pt x="0" y="836954"/>
                  <a:pt x="0" y="591816"/>
                </a:cubicBezTo>
                <a:cubicBezTo>
                  <a:pt x="0" y="264965"/>
                  <a:pt x="264965" y="0"/>
                  <a:pt x="591816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221429" y="7400632"/>
            <a:ext cx="1302880" cy="466372"/>
          </a:xfrm>
          <a:custGeom>
            <a:avLst/>
            <a:gdLst>
              <a:gd name="connsiteX0" fmla="*/ 1450711 w 1828800"/>
              <a:gd name="connsiteY0" fmla="*/ 196798 h 654627"/>
              <a:gd name="connsiteX1" fmla="*/ 1336411 w 1828800"/>
              <a:gd name="connsiteY1" fmla="*/ 311098 h 654627"/>
              <a:gd name="connsiteX2" fmla="*/ 1450711 w 1828800"/>
              <a:gd name="connsiteY2" fmla="*/ 425398 h 654627"/>
              <a:gd name="connsiteX3" fmla="*/ 1565011 w 1828800"/>
              <a:gd name="connsiteY3" fmla="*/ 311098 h 654627"/>
              <a:gd name="connsiteX4" fmla="*/ 1450711 w 1828800"/>
              <a:gd name="connsiteY4" fmla="*/ 196798 h 654627"/>
              <a:gd name="connsiteX5" fmla="*/ 0 w 1828800"/>
              <a:gd name="connsiteY5" fmla="*/ 0 h 654627"/>
              <a:gd name="connsiteX6" fmla="*/ 1501487 w 1828800"/>
              <a:gd name="connsiteY6" fmla="*/ 0 h 654627"/>
              <a:gd name="connsiteX7" fmla="*/ 1828800 w 1828800"/>
              <a:gd name="connsiteY7" fmla="*/ 327314 h 654627"/>
              <a:gd name="connsiteX8" fmla="*/ 1501487 w 1828800"/>
              <a:gd name="connsiteY8" fmla="*/ 654627 h 654627"/>
              <a:gd name="connsiteX9" fmla="*/ 0 w 1828800"/>
              <a:gd name="connsiteY9" fmla="*/ 654627 h 65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654627">
                <a:moveTo>
                  <a:pt x="1450711" y="196798"/>
                </a:moveTo>
                <a:cubicBezTo>
                  <a:pt x="1387585" y="196798"/>
                  <a:pt x="1336411" y="247972"/>
                  <a:pt x="1336411" y="311098"/>
                </a:cubicBezTo>
                <a:cubicBezTo>
                  <a:pt x="1336411" y="374224"/>
                  <a:pt x="1387585" y="425398"/>
                  <a:pt x="1450711" y="425398"/>
                </a:cubicBezTo>
                <a:cubicBezTo>
                  <a:pt x="1513837" y="425398"/>
                  <a:pt x="1565011" y="374224"/>
                  <a:pt x="1565011" y="311098"/>
                </a:cubicBezTo>
                <a:cubicBezTo>
                  <a:pt x="1565011" y="247972"/>
                  <a:pt x="1513837" y="196798"/>
                  <a:pt x="1450711" y="196798"/>
                </a:cubicBezTo>
                <a:close/>
                <a:moveTo>
                  <a:pt x="0" y="0"/>
                </a:moveTo>
                <a:lnTo>
                  <a:pt x="1501487" y="0"/>
                </a:lnTo>
                <a:lnTo>
                  <a:pt x="1828800" y="327314"/>
                </a:lnTo>
                <a:lnTo>
                  <a:pt x="1501487" y="654627"/>
                </a:lnTo>
                <a:lnTo>
                  <a:pt x="0" y="654627"/>
                </a:lnTo>
                <a:close/>
              </a:path>
            </a:pathLst>
          </a:cu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3359" y="6071747"/>
            <a:ext cx="20390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Secret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key of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receiver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2270" y="7961782"/>
            <a:ext cx="6412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Tag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10220154" y="5921751"/>
            <a:ext cx="683445" cy="1478881"/>
          </a:xfrm>
          <a:custGeom>
            <a:avLst/>
            <a:gdLst>
              <a:gd name="connsiteX0" fmla="*/ 591816 w 1270688"/>
              <a:gd name="connsiteY0" fmla="*/ 295908 h 2749595"/>
              <a:gd name="connsiteX1" fmla="*/ 295908 w 1270688"/>
              <a:gd name="connsiteY1" fmla="*/ 591816 h 2749595"/>
              <a:gd name="connsiteX2" fmla="*/ 591816 w 1270688"/>
              <a:gd name="connsiteY2" fmla="*/ 887724 h 2749595"/>
              <a:gd name="connsiteX3" fmla="*/ 887724 w 1270688"/>
              <a:gd name="connsiteY3" fmla="*/ 591816 h 2749595"/>
              <a:gd name="connsiteX4" fmla="*/ 591816 w 1270688"/>
              <a:gd name="connsiteY4" fmla="*/ 295908 h 2749595"/>
              <a:gd name="connsiteX5" fmla="*/ 591816 w 1270688"/>
              <a:gd name="connsiteY5" fmla="*/ 0 h 2749595"/>
              <a:gd name="connsiteX6" fmla="*/ 1183632 w 1270688"/>
              <a:gd name="connsiteY6" fmla="*/ 591816 h 2749595"/>
              <a:gd name="connsiteX7" fmla="*/ 822178 w 1270688"/>
              <a:gd name="connsiteY7" fmla="*/ 1137124 h 2749595"/>
              <a:gd name="connsiteX8" fmla="*/ 719104 w 1270688"/>
              <a:gd name="connsiteY8" fmla="*/ 1169120 h 2749595"/>
              <a:gd name="connsiteX9" fmla="*/ 719104 w 1270688"/>
              <a:gd name="connsiteY9" fmla="*/ 1516345 h 2749595"/>
              <a:gd name="connsiteX10" fmla="*/ 1270688 w 1270688"/>
              <a:gd name="connsiteY10" fmla="*/ 1516345 h 2749595"/>
              <a:gd name="connsiteX11" fmla="*/ 1270688 w 1270688"/>
              <a:gd name="connsiteY11" fmla="*/ 1805541 h 2749595"/>
              <a:gd name="connsiteX12" fmla="*/ 719104 w 1270688"/>
              <a:gd name="connsiteY12" fmla="*/ 1805541 h 2749595"/>
              <a:gd name="connsiteX13" fmla="*/ 719104 w 1270688"/>
              <a:gd name="connsiteY13" fmla="*/ 2041086 h 2749595"/>
              <a:gd name="connsiteX14" fmla="*/ 1270688 w 1270688"/>
              <a:gd name="connsiteY14" fmla="*/ 2041086 h 2749595"/>
              <a:gd name="connsiteX15" fmla="*/ 1270688 w 1270688"/>
              <a:gd name="connsiteY15" fmla="*/ 2330282 h 2749595"/>
              <a:gd name="connsiteX16" fmla="*/ 719104 w 1270688"/>
              <a:gd name="connsiteY16" fmla="*/ 2330282 h 2749595"/>
              <a:gd name="connsiteX17" fmla="*/ 719104 w 1270688"/>
              <a:gd name="connsiteY17" fmla="*/ 2749595 h 2749595"/>
              <a:gd name="connsiteX18" fmla="*/ 472032 w 1270688"/>
              <a:gd name="connsiteY18" fmla="*/ 2749595 h 2749595"/>
              <a:gd name="connsiteX19" fmla="*/ 472032 w 1270688"/>
              <a:gd name="connsiteY19" fmla="*/ 1171449 h 2749595"/>
              <a:gd name="connsiteX20" fmla="*/ 361454 w 1270688"/>
              <a:gd name="connsiteY20" fmla="*/ 1137124 h 2749595"/>
              <a:gd name="connsiteX21" fmla="*/ 0 w 1270688"/>
              <a:gd name="connsiteY21" fmla="*/ 591816 h 2749595"/>
              <a:gd name="connsiteX22" fmla="*/ 591816 w 1270688"/>
              <a:gd name="connsiteY22" fmla="*/ 0 h 27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688" h="2749595">
                <a:moveTo>
                  <a:pt x="591816" y="295908"/>
                </a:moveTo>
                <a:cubicBezTo>
                  <a:pt x="428391" y="295908"/>
                  <a:pt x="295908" y="428391"/>
                  <a:pt x="295908" y="591816"/>
                </a:cubicBezTo>
                <a:cubicBezTo>
                  <a:pt x="295908" y="755241"/>
                  <a:pt x="428391" y="887724"/>
                  <a:pt x="591816" y="887724"/>
                </a:cubicBezTo>
                <a:cubicBezTo>
                  <a:pt x="755241" y="887724"/>
                  <a:pt x="887724" y="755241"/>
                  <a:pt x="887724" y="591816"/>
                </a:cubicBezTo>
                <a:cubicBezTo>
                  <a:pt x="887724" y="428391"/>
                  <a:pt x="755241" y="295908"/>
                  <a:pt x="591816" y="295908"/>
                </a:cubicBezTo>
                <a:close/>
                <a:moveTo>
                  <a:pt x="591816" y="0"/>
                </a:moveTo>
                <a:cubicBezTo>
                  <a:pt x="918667" y="0"/>
                  <a:pt x="1183632" y="264965"/>
                  <a:pt x="1183632" y="591816"/>
                </a:cubicBezTo>
                <a:cubicBezTo>
                  <a:pt x="1183632" y="836954"/>
                  <a:pt x="1034589" y="1047281"/>
                  <a:pt x="822178" y="1137124"/>
                </a:cubicBezTo>
                <a:lnTo>
                  <a:pt x="719104" y="1169120"/>
                </a:lnTo>
                <a:lnTo>
                  <a:pt x="719104" y="1516345"/>
                </a:lnTo>
                <a:lnTo>
                  <a:pt x="1270688" y="1516345"/>
                </a:lnTo>
                <a:lnTo>
                  <a:pt x="1270688" y="1805541"/>
                </a:lnTo>
                <a:lnTo>
                  <a:pt x="719104" y="1805541"/>
                </a:lnTo>
                <a:lnTo>
                  <a:pt x="719104" y="2041086"/>
                </a:lnTo>
                <a:lnTo>
                  <a:pt x="1270688" y="2041086"/>
                </a:lnTo>
                <a:lnTo>
                  <a:pt x="1270688" y="2330282"/>
                </a:lnTo>
                <a:lnTo>
                  <a:pt x="719104" y="2330282"/>
                </a:lnTo>
                <a:lnTo>
                  <a:pt x="719104" y="2749595"/>
                </a:lnTo>
                <a:lnTo>
                  <a:pt x="472032" y="2749595"/>
                </a:lnTo>
                <a:lnTo>
                  <a:pt x="472032" y="1171449"/>
                </a:lnTo>
                <a:lnTo>
                  <a:pt x="361454" y="1137124"/>
                </a:lnTo>
                <a:cubicBezTo>
                  <a:pt x="149043" y="1047281"/>
                  <a:pt x="0" y="836954"/>
                  <a:pt x="0" y="591816"/>
                </a:cubicBezTo>
                <a:cubicBezTo>
                  <a:pt x="0" y="264965"/>
                  <a:pt x="264965" y="0"/>
                  <a:pt x="591816" y="0"/>
                </a:cubicBezTo>
                <a:close/>
              </a:path>
            </a:pathLst>
          </a:cu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684485" y="6380019"/>
            <a:ext cx="2416131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Puncturing</a:t>
            </a:r>
            <a:endParaRPr kumimoji="0" lang="ko-KR" altLang="en-US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오른쪽 화살표 10"/>
          <p:cNvSpPr/>
          <p:nvPr/>
        </p:nvSpPr>
        <p:spPr>
          <a:xfrm rot="1498080">
            <a:off x="5804595" y="5742244"/>
            <a:ext cx="1163782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오른쪽 화살표 11"/>
          <p:cNvSpPr/>
          <p:nvPr/>
        </p:nvSpPr>
        <p:spPr>
          <a:xfrm rot="20356147">
            <a:off x="5661262" y="7057756"/>
            <a:ext cx="1163782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9344933" y="6420180"/>
            <a:ext cx="851575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32934" y="7453311"/>
            <a:ext cx="23612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New secret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key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3389060" y="7322091"/>
            <a:ext cx="630902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91045" y="7422534"/>
            <a:ext cx="1589809" cy="53347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1914617" y="7116371"/>
            <a:ext cx="1302880" cy="466372"/>
          </a:xfrm>
          <a:custGeom>
            <a:avLst/>
            <a:gdLst>
              <a:gd name="connsiteX0" fmla="*/ 1450711 w 1828800"/>
              <a:gd name="connsiteY0" fmla="*/ 196798 h 654627"/>
              <a:gd name="connsiteX1" fmla="*/ 1336411 w 1828800"/>
              <a:gd name="connsiteY1" fmla="*/ 311098 h 654627"/>
              <a:gd name="connsiteX2" fmla="*/ 1450711 w 1828800"/>
              <a:gd name="connsiteY2" fmla="*/ 425398 h 654627"/>
              <a:gd name="connsiteX3" fmla="*/ 1565011 w 1828800"/>
              <a:gd name="connsiteY3" fmla="*/ 311098 h 654627"/>
              <a:gd name="connsiteX4" fmla="*/ 1450711 w 1828800"/>
              <a:gd name="connsiteY4" fmla="*/ 196798 h 654627"/>
              <a:gd name="connsiteX5" fmla="*/ 0 w 1828800"/>
              <a:gd name="connsiteY5" fmla="*/ 0 h 654627"/>
              <a:gd name="connsiteX6" fmla="*/ 1501487 w 1828800"/>
              <a:gd name="connsiteY6" fmla="*/ 0 h 654627"/>
              <a:gd name="connsiteX7" fmla="*/ 1828800 w 1828800"/>
              <a:gd name="connsiteY7" fmla="*/ 327314 h 654627"/>
              <a:gd name="connsiteX8" fmla="*/ 1501487 w 1828800"/>
              <a:gd name="connsiteY8" fmla="*/ 654627 h 654627"/>
              <a:gd name="connsiteX9" fmla="*/ 0 w 1828800"/>
              <a:gd name="connsiteY9" fmla="*/ 654627 h 65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654627">
                <a:moveTo>
                  <a:pt x="1450711" y="196798"/>
                </a:moveTo>
                <a:cubicBezTo>
                  <a:pt x="1387585" y="196798"/>
                  <a:pt x="1336411" y="247972"/>
                  <a:pt x="1336411" y="311098"/>
                </a:cubicBezTo>
                <a:cubicBezTo>
                  <a:pt x="1336411" y="374224"/>
                  <a:pt x="1387585" y="425398"/>
                  <a:pt x="1450711" y="425398"/>
                </a:cubicBezTo>
                <a:cubicBezTo>
                  <a:pt x="1513837" y="425398"/>
                  <a:pt x="1565011" y="374224"/>
                  <a:pt x="1565011" y="311098"/>
                </a:cubicBezTo>
                <a:cubicBezTo>
                  <a:pt x="1565011" y="247972"/>
                  <a:pt x="1513837" y="196798"/>
                  <a:pt x="1450711" y="196798"/>
                </a:cubicBezTo>
                <a:close/>
                <a:moveTo>
                  <a:pt x="0" y="0"/>
                </a:moveTo>
                <a:lnTo>
                  <a:pt x="1501487" y="0"/>
                </a:lnTo>
                <a:lnTo>
                  <a:pt x="1828800" y="327314"/>
                </a:lnTo>
                <a:lnTo>
                  <a:pt x="1501487" y="654627"/>
                </a:lnTo>
                <a:lnTo>
                  <a:pt x="0" y="654627"/>
                </a:lnTo>
                <a:close/>
              </a:path>
            </a:pathLst>
          </a:cu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1045" y="8013078"/>
            <a:ext cx="186589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Bundle with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Unique tag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620483" y="4587648"/>
            <a:ext cx="1589809" cy="53347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1444055" y="4281485"/>
            <a:ext cx="1302880" cy="466372"/>
          </a:xfrm>
          <a:custGeom>
            <a:avLst/>
            <a:gdLst>
              <a:gd name="connsiteX0" fmla="*/ 1450711 w 1828800"/>
              <a:gd name="connsiteY0" fmla="*/ 196798 h 654627"/>
              <a:gd name="connsiteX1" fmla="*/ 1336411 w 1828800"/>
              <a:gd name="connsiteY1" fmla="*/ 311098 h 654627"/>
              <a:gd name="connsiteX2" fmla="*/ 1450711 w 1828800"/>
              <a:gd name="connsiteY2" fmla="*/ 425398 h 654627"/>
              <a:gd name="connsiteX3" fmla="*/ 1565011 w 1828800"/>
              <a:gd name="connsiteY3" fmla="*/ 311098 h 654627"/>
              <a:gd name="connsiteX4" fmla="*/ 1450711 w 1828800"/>
              <a:gd name="connsiteY4" fmla="*/ 196798 h 654627"/>
              <a:gd name="connsiteX5" fmla="*/ 0 w 1828800"/>
              <a:gd name="connsiteY5" fmla="*/ 0 h 654627"/>
              <a:gd name="connsiteX6" fmla="*/ 1501487 w 1828800"/>
              <a:gd name="connsiteY6" fmla="*/ 0 h 654627"/>
              <a:gd name="connsiteX7" fmla="*/ 1828800 w 1828800"/>
              <a:gd name="connsiteY7" fmla="*/ 327314 h 654627"/>
              <a:gd name="connsiteX8" fmla="*/ 1501487 w 1828800"/>
              <a:gd name="connsiteY8" fmla="*/ 654627 h 654627"/>
              <a:gd name="connsiteX9" fmla="*/ 0 w 1828800"/>
              <a:gd name="connsiteY9" fmla="*/ 654627 h 65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654627">
                <a:moveTo>
                  <a:pt x="1450711" y="196798"/>
                </a:moveTo>
                <a:cubicBezTo>
                  <a:pt x="1387585" y="196798"/>
                  <a:pt x="1336411" y="247972"/>
                  <a:pt x="1336411" y="311098"/>
                </a:cubicBezTo>
                <a:cubicBezTo>
                  <a:pt x="1336411" y="374224"/>
                  <a:pt x="1387585" y="425398"/>
                  <a:pt x="1450711" y="425398"/>
                </a:cubicBezTo>
                <a:cubicBezTo>
                  <a:pt x="1513837" y="425398"/>
                  <a:pt x="1565011" y="374224"/>
                  <a:pt x="1565011" y="311098"/>
                </a:cubicBezTo>
                <a:cubicBezTo>
                  <a:pt x="1565011" y="247972"/>
                  <a:pt x="1513837" y="196798"/>
                  <a:pt x="1450711" y="196798"/>
                </a:cubicBezTo>
                <a:close/>
                <a:moveTo>
                  <a:pt x="0" y="0"/>
                </a:moveTo>
                <a:lnTo>
                  <a:pt x="1501487" y="0"/>
                </a:lnTo>
                <a:lnTo>
                  <a:pt x="1828800" y="327314"/>
                </a:lnTo>
                <a:lnTo>
                  <a:pt x="1501487" y="654627"/>
                </a:lnTo>
                <a:lnTo>
                  <a:pt x="0" y="654627"/>
                </a:lnTo>
                <a:close/>
              </a:path>
            </a:pathLst>
          </a:cu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오른쪽 화살표 21"/>
          <p:cNvSpPr/>
          <p:nvPr/>
        </p:nvSpPr>
        <p:spPr>
          <a:xfrm rot="18137965">
            <a:off x="10752388" y="5596870"/>
            <a:ext cx="1537687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곱셈 기호 22"/>
          <p:cNvSpPr/>
          <p:nvPr/>
        </p:nvSpPr>
        <p:spPr>
          <a:xfrm>
            <a:off x="11027417" y="5495389"/>
            <a:ext cx="924791" cy="924791"/>
          </a:xfrm>
          <a:prstGeom prst="mathMultiply">
            <a:avLst>
              <a:gd name="adj1" fmla="val 14531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15463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Unique Tags in DTNs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50983" cy="489586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FSE scheme</a:t>
            </a:r>
            <a:r>
              <a:rPr lang="ko-KR" altLang="en-US" dirty="0" smtClean="0">
                <a:solidFill>
                  <a:schemeClr val="tx1"/>
                </a:solidFill>
              </a:rPr>
              <a:t>에서 각 메시지는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 또는 여러 개의 </a:t>
            </a:r>
            <a:r>
              <a:rPr lang="en-US" altLang="ko-KR" dirty="0" smtClean="0">
                <a:solidFill>
                  <a:schemeClr val="tx1"/>
                </a:solidFill>
              </a:rPr>
              <a:t>tag</a:t>
            </a:r>
            <a:r>
              <a:rPr lang="ko-KR" altLang="en-US" dirty="0" smtClean="0">
                <a:solidFill>
                  <a:schemeClr val="tx1"/>
                </a:solidFill>
              </a:rPr>
              <a:t>를 가지고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tag</a:t>
            </a:r>
            <a:r>
              <a:rPr lang="ko-KR" altLang="en-US" dirty="0" smtClean="0">
                <a:solidFill>
                  <a:schemeClr val="tx1"/>
                </a:solidFill>
              </a:rPr>
              <a:t>는 메시지를 </a:t>
            </a:r>
            <a:r>
              <a:rPr lang="ko-KR" altLang="en-US" dirty="0" smtClean="0">
                <a:solidFill>
                  <a:srgbClr val="0000FF"/>
                </a:solidFill>
              </a:rPr>
              <a:t>유일하게 </a:t>
            </a:r>
            <a:r>
              <a:rPr lang="en-US" altLang="ko-KR" dirty="0" smtClean="0">
                <a:solidFill>
                  <a:srgbClr val="0000FF"/>
                </a:solidFill>
              </a:rPr>
              <a:t>identify</a:t>
            </a:r>
            <a:r>
              <a:rPr lang="ko-KR" altLang="en-US" dirty="0" smtClean="0">
                <a:solidFill>
                  <a:schemeClr val="tx1"/>
                </a:solidFill>
              </a:rPr>
              <a:t>하거나 </a:t>
            </a:r>
            <a:r>
              <a:rPr lang="en-US" altLang="ko-KR" dirty="0" smtClean="0">
                <a:solidFill>
                  <a:srgbClr val="0000FF"/>
                </a:solidFill>
              </a:rPr>
              <a:t>subject</a:t>
            </a:r>
            <a:r>
              <a:rPr lang="ko-KR" altLang="en-US" dirty="0" smtClean="0">
                <a:solidFill>
                  <a:srgbClr val="0000FF"/>
                </a:solidFill>
              </a:rPr>
              <a:t>에 따라 묶는 </a:t>
            </a:r>
            <a:r>
              <a:rPr lang="ko-KR" altLang="en-US" dirty="0" smtClean="0">
                <a:solidFill>
                  <a:schemeClr val="tx1"/>
                </a:solidFill>
              </a:rPr>
              <a:t>용도 등으로 사용됨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Generic DTN </a:t>
            </a:r>
            <a:r>
              <a:rPr lang="ko-KR" altLang="en-US" dirty="0" smtClean="0">
                <a:solidFill>
                  <a:schemeClr val="tx1"/>
                </a:solidFill>
              </a:rPr>
              <a:t>통신에서는 </a:t>
            </a:r>
            <a:r>
              <a:rPr lang="ko-KR" altLang="en-US" dirty="0" smtClean="0">
                <a:solidFill>
                  <a:srgbClr val="0000FF"/>
                </a:solidFill>
              </a:rPr>
              <a:t>모든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이 </a:t>
            </a:r>
            <a:r>
              <a:rPr lang="en-US" altLang="ko-KR" dirty="0" smtClean="0">
                <a:solidFill>
                  <a:srgbClr val="0000FF"/>
                </a:solidFill>
              </a:rPr>
              <a:t>tag</a:t>
            </a:r>
            <a:r>
              <a:rPr lang="ko-KR" altLang="en-US" dirty="0" smtClean="0">
                <a:solidFill>
                  <a:srgbClr val="0000FF"/>
                </a:solidFill>
              </a:rPr>
              <a:t>를 이용하여 유일하게 </a:t>
            </a:r>
            <a:r>
              <a:rPr lang="en-US" altLang="ko-KR" dirty="0" smtClean="0">
                <a:solidFill>
                  <a:srgbClr val="0000FF"/>
                </a:solidFill>
              </a:rPr>
              <a:t>identify</a:t>
            </a:r>
            <a:r>
              <a:rPr lang="ko-KR" altLang="en-US" dirty="0">
                <a:solidFill>
                  <a:schemeClr val="tx1"/>
                </a:solidFill>
              </a:rPr>
              <a:t>될</a:t>
            </a:r>
            <a:r>
              <a:rPr lang="ko-KR" altLang="en-US" dirty="0" smtClean="0">
                <a:solidFill>
                  <a:schemeClr val="tx1"/>
                </a:solidFill>
              </a:rPr>
              <a:t> 수 있고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수신자에 의해 </a:t>
            </a:r>
            <a:r>
              <a:rPr lang="ko-KR" altLang="en-US" dirty="0" err="1" smtClean="0">
                <a:solidFill>
                  <a:srgbClr val="0000FF"/>
                </a:solidFill>
              </a:rPr>
              <a:t>복호화</a:t>
            </a:r>
            <a:r>
              <a:rPr lang="ko-KR" altLang="en-US" dirty="0" err="1" smtClean="0">
                <a:solidFill>
                  <a:schemeClr val="tx1"/>
                </a:solidFill>
              </a:rPr>
              <a:t>될</a:t>
            </a:r>
            <a:r>
              <a:rPr lang="ko-KR" altLang="en-US" dirty="0" smtClean="0">
                <a:solidFill>
                  <a:schemeClr val="tx1"/>
                </a:solidFill>
              </a:rPr>
              <a:t> 수 있다고 가정함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</a:rPr>
              <a:t>따라서 </a:t>
            </a:r>
            <a:r>
              <a:rPr lang="en-US" altLang="ko-KR" dirty="0" smtClean="0">
                <a:solidFill>
                  <a:srgbClr val="FF0000"/>
                </a:solidFill>
              </a:rPr>
              <a:t>timestamp </a:t>
            </a:r>
            <a:r>
              <a:rPr lang="ko-KR" altLang="en-US" dirty="0" smtClean="0">
                <a:solidFill>
                  <a:srgbClr val="FF0000"/>
                </a:solidFill>
              </a:rPr>
              <a:t>값과 노드의 </a:t>
            </a:r>
            <a:r>
              <a:rPr lang="en-US" altLang="ko-KR" dirty="0" smtClean="0">
                <a:solidFill>
                  <a:srgbClr val="FF0000"/>
                </a:solidFill>
              </a:rPr>
              <a:t>EID </a:t>
            </a:r>
            <a:r>
              <a:rPr lang="ko-KR" altLang="en-US" dirty="0" smtClean="0">
                <a:solidFill>
                  <a:srgbClr val="FF0000"/>
                </a:solidFill>
              </a:rPr>
              <a:t>해시 값을 이용하여 </a:t>
            </a:r>
            <a:r>
              <a:rPr lang="en-US" altLang="ko-KR" dirty="0" smtClean="0">
                <a:solidFill>
                  <a:srgbClr val="FF0000"/>
                </a:solidFill>
              </a:rPr>
              <a:t>tag</a:t>
            </a:r>
            <a:r>
              <a:rPr lang="ko-KR" altLang="en-US" dirty="0" smtClean="0">
                <a:solidFill>
                  <a:srgbClr val="FF0000"/>
                </a:solidFill>
              </a:rPr>
              <a:t>를 생성하는 것을 제안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7" name="타원 6"/>
          <p:cNvSpPr/>
          <p:nvPr/>
        </p:nvSpPr>
        <p:spPr>
          <a:xfrm>
            <a:off x="3602279" y="6473872"/>
            <a:ext cx="2416131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timestamp</a:t>
            </a:r>
            <a:endParaRPr kumimoji="0" lang="ko-KR" altLang="en-US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02279" y="8019351"/>
            <a:ext cx="2416131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EID hash</a:t>
            </a:r>
            <a:endParaRPr kumimoji="0" lang="ko-KR" altLang="en-US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오른쪽 화살표 8"/>
          <p:cNvSpPr/>
          <p:nvPr/>
        </p:nvSpPr>
        <p:spPr>
          <a:xfrm rot="1612175">
            <a:off x="6094719" y="6784589"/>
            <a:ext cx="1163782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오른쪽 화살표 9"/>
          <p:cNvSpPr/>
          <p:nvPr/>
        </p:nvSpPr>
        <p:spPr>
          <a:xfrm rot="20172232">
            <a:off x="6096477" y="7707624"/>
            <a:ext cx="1163782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7473783" y="7163768"/>
            <a:ext cx="1302880" cy="466372"/>
          </a:xfrm>
          <a:custGeom>
            <a:avLst/>
            <a:gdLst>
              <a:gd name="connsiteX0" fmla="*/ 1450711 w 1828800"/>
              <a:gd name="connsiteY0" fmla="*/ 196798 h 654627"/>
              <a:gd name="connsiteX1" fmla="*/ 1336411 w 1828800"/>
              <a:gd name="connsiteY1" fmla="*/ 311098 h 654627"/>
              <a:gd name="connsiteX2" fmla="*/ 1450711 w 1828800"/>
              <a:gd name="connsiteY2" fmla="*/ 425398 h 654627"/>
              <a:gd name="connsiteX3" fmla="*/ 1565011 w 1828800"/>
              <a:gd name="connsiteY3" fmla="*/ 311098 h 654627"/>
              <a:gd name="connsiteX4" fmla="*/ 1450711 w 1828800"/>
              <a:gd name="connsiteY4" fmla="*/ 196798 h 654627"/>
              <a:gd name="connsiteX5" fmla="*/ 0 w 1828800"/>
              <a:gd name="connsiteY5" fmla="*/ 0 h 654627"/>
              <a:gd name="connsiteX6" fmla="*/ 1501487 w 1828800"/>
              <a:gd name="connsiteY6" fmla="*/ 0 h 654627"/>
              <a:gd name="connsiteX7" fmla="*/ 1828800 w 1828800"/>
              <a:gd name="connsiteY7" fmla="*/ 327314 h 654627"/>
              <a:gd name="connsiteX8" fmla="*/ 1501487 w 1828800"/>
              <a:gd name="connsiteY8" fmla="*/ 654627 h 654627"/>
              <a:gd name="connsiteX9" fmla="*/ 0 w 1828800"/>
              <a:gd name="connsiteY9" fmla="*/ 654627 h 65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654627">
                <a:moveTo>
                  <a:pt x="1450711" y="196798"/>
                </a:moveTo>
                <a:cubicBezTo>
                  <a:pt x="1387585" y="196798"/>
                  <a:pt x="1336411" y="247972"/>
                  <a:pt x="1336411" y="311098"/>
                </a:cubicBezTo>
                <a:cubicBezTo>
                  <a:pt x="1336411" y="374224"/>
                  <a:pt x="1387585" y="425398"/>
                  <a:pt x="1450711" y="425398"/>
                </a:cubicBezTo>
                <a:cubicBezTo>
                  <a:pt x="1513837" y="425398"/>
                  <a:pt x="1565011" y="374224"/>
                  <a:pt x="1565011" y="311098"/>
                </a:cubicBezTo>
                <a:cubicBezTo>
                  <a:pt x="1565011" y="247972"/>
                  <a:pt x="1513837" y="196798"/>
                  <a:pt x="1450711" y="196798"/>
                </a:cubicBezTo>
                <a:close/>
                <a:moveTo>
                  <a:pt x="0" y="0"/>
                </a:moveTo>
                <a:lnTo>
                  <a:pt x="1501487" y="0"/>
                </a:lnTo>
                <a:lnTo>
                  <a:pt x="1828800" y="327314"/>
                </a:lnTo>
                <a:lnTo>
                  <a:pt x="1501487" y="654627"/>
                </a:lnTo>
                <a:lnTo>
                  <a:pt x="0" y="654627"/>
                </a:lnTo>
                <a:close/>
              </a:path>
            </a:pathLst>
          </a:cu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04624" y="7724918"/>
            <a:ext cx="6412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Tag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57025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Unique Tags in DTNs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50983" cy="372169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FSE scheme</a:t>
            </a:r>
            <a:r>
              <a:rPr lang="ko-KR" altLang="en-US" dirty="0" smtClean="0">
                <a:solidFill>
                  <a:schemeClr val="tx1"/>
                </a:solidFill>
              </a:rPr>
              <a:t>에서 각 메시지는 </a:t>
            </a:r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</a:rPr>
              <a:t>개 또는 여러 개의 </a:t>
            </a:r>
            <a:r>
              <a:rPr lang="en-US" altLang="ko-KR" dirty="0" smtClean="0">
                <a:solidFill>
                  <a:srgbClr val="0000FF"/>
                </a:solidFill>
              </a:rPr>
              <a:t>tag</a:t>
            </a:r>
            <a:r>
              <a:rPr lang="ko-KR" altLang="en-US" dirty="0" smtClean="0">
                <a:solidFill>
                  <a:schemeClr val="tx1"/>
                </a:solidFill>
              </a:rPr>
              <a:t>를 가지고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bundle</a:t>
            </a:r>
            <a:r>
              <a:rPr lang="ko-KR" altLang="en-US" dirty="0" smtClean="0">
                <a:solidFill>
                  <a:schemeClr val="tx1"/>
                </a:solidFill>
              </a:rPr>
              <a:t>은 그것들의 </a:t>
            </a:r>
            <a:r>
              <a:rPr lang="en-US" altLang="ko-KR" dirty="0" smtClean="0">
                <a:solidFill>
                  <a:srgbClr val="0000FF"/>
                </a:solidFill>
              </a:rPr>
              <a:t>source endpoint, creation timestamp, sequence number</a:t>
            </a:r>
            <a:r>
              <a:rPr lang="ko-KR" altLang="en-US" dirty="0" smtClean="0">
                <a:solidFill>
                  <a:schemeClr val="tx1"/>
                </a:solidFill>
              </a:rPr>
              <a:t>에 대해 </a:t>
            </a:r>
            <a:r>
              <a:rPr lang="en-US" altLang="ko-KR" dirty="0" smtClean="0">
                <a:solidFill>
                  <a:schemeClr val="tx1"/>
                </a:solidFill>
              </a:rPr>
              <a:t>unique</a:t>
            </a:r>
            <a:r>
              <a:rPr lang="ko-KR" altLang="en-US" dirty="0" smtClean="0">
                <a:solidFill>
                  <a:schemeClr val="tx1"/>
                </a:solidFill>
              </a:rPr>
              <a:t>할 것이라고 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따라서 이 값들에 대해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unique tag</a:t>
            </a:r>
            <a:r>
              <a:rPr lang="ko-KR" altLang="en-US" dirty="0" smtClean="0">
                <a:solidFill>
                  <a:srgbClr val="0000FF"/>
                </a:solidFill>
              </a:rPr>
              <a:t>로 쓰이는 해시 값</a:t>
            </a:r>
            <a:r>
              <a:rPr lang="ko-KR" altLang="en-US" dirty="0" smtClean="0">
                <a:solidFill>
                  <a:schemeClr val="tx1"/>
                </a:solidFill>
              </a:rPr>
              <a:t>을 계산할 수 있고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이를 통해 각 </a:t>
            </a:r>
            <a:r>
              <a:rPr lang="en-US" altLang="ko-KR" dirty="0" smtClean="0">
                <a:solidFill>
                  <a:schemeClr val="tx1"/>
                </a:solidFill>
              </a:rPr>
              <a:t>bundle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forward secrecy </a:t>
            </a:r>
            <a:r>
              <a:rPr lang="ko-KR" altLang="en-US" dirty="0" smtClean="0">
                <a:solidFill>
                  <a:schemeClr val="tx1"/>
                </a:solidFill>
              </a:rPr>
              <a:t>제공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060404" y="9246862"/>
            <a:ext cx="355601" cy="2876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9" name="오른쪽 화살표 8"/>
          <p:cNvSpPr/>
          <p:nvPr/>
        </p:nvSpPr>
        <p:spPr>
          <a:xfrm rot="2626308">
            <a:off x="5874365" y="5881581"/>
            <a:ext cx="1516133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7555063" y="6709641"/>
            <a:ext cx="1302880" cy="466372"/>
          </a:xfrm>
          <a:custGeom>
            <a:avLst/>
            <a:gdLst>
              <a:gd name="connsiteX0" fmla="*/ 1450711 w 1828800"/>
              <a:gd name="connsiteY0" fmla="*/ 196798 h 654627"/>
              <a:gd name="connsiteX1" fmla="*/ 1336411 w 1828800"/>
              <a:gd name="connsiteY1" fmla="*/ 311098 h 654627"/>
              <a:gd name="connsiteX2" fmla="*/ 1450711 w 1828800"/>
              <a:gd name="connsiteY2" fmla="*/ 425398 h 654627"/>
              <a:gd name="connsiteX3" fmla="*/ 1565011 w 1828800"/>
              <a:gd name="connsiteY3" fmla="*/ 311098 h 654627"/>
              <a:gd name="connsiteX4" fmla="*/ 1450711 w 1828800"/>
              <a:gd name="connsiteY4" fmla="*/ 196798 h 654627"/>
              <a:gd name="connsiteX5" fmla="*/ 0 w 1828800"/>
              <a:gd name="connsiteY5" fmla="*/ 0 h 654627"/>
              <a:gd name="connsiteX6" fmla="*/ 1501487 w 1828800"/>
              <a:gd name="connsiteY6" fmla="*/ 0 h 654627"/>
              <a:gd name="connsiteX7" fmla="*/ 1828800 w 1828800"/>
              <a:gd name="connsiteY7" fmla="*/ 327314 h 654627"/>
              <a:gd name="connsiteX8" fmla="*/ 1501487 w 1828800"/>
              <a:gd name="connsiteY8" fmla="*/ 654627 h 654627"/>
              <a:gd name="connsiteX9" fmla="*/ 0 w 1828800"/>
              <a:gd name="connsiteY9" fmla="*/ 654627 h 65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654627">
                <a:moveTo>
                  <a:pt x="1450711" y="196798"/>
                </a:moveTo>
                <a:cubicBezTo>
                  <a:pt x="1387585" y="196798"/>
                  <a:pt x="1336411" y="247972"/>
                  <a:pt x="1336411" y="311098"/>
                </a:cubicBezTo>
                <a:cubicBezTo>
                  <a:pt x="1336411" y="374224"/>
                  <a:pt x="1387585" y="425398"/>
                  <a:pt x="1450711" y="425398"/>
                </a:cubicBezTo>
                <a:cubicBezTo>
                  <a:pt x="1513837" y="425398"/>
                  <a:pt x="1565011" y="374224"/>
                  <a:pt x="1565011" y="311098"/>
                </a:cubicBezTo>
                <a:cubicBezTo>
                  <a:pt x="1565011" y="247972"/>
                  <a:pt x="1513837" y="196798"/>
                  <a:pt x="1450711" y="196798"/>
                </a:cubicBezTo>
                <a:close/>
                <a:moveTo>
                  <a:pt x="0" y="0"/>
                </a:moveTo>
                <a:lnTo>
                  <a:pt x="1501487" y="0"/>
                </a:lnTo>
                <a:lnTo>
                  <a:pt x="1828800" y="327314"/>
                </a:lnTo>
                <a:lnTo>
                  <a:pt x="1501487" y="654627"/>
                </a:lnTo>
                <a:lnTo>
                  <a:pt x="0" y="654627"/>
                </a:lnTo>
                <a:close/>
              </a:path>
            </a:pathLst>
          </a:cu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85904" y="7270791"/>
            <a:ext cx="6412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Tag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3644" y="6721079"/>
            <a:ext cx="1589809" cy="53347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오른쪽 화살표 13"/>
          <p:cNvSpPr/>
          <p:nvPr/>
        </p:nvSpPr>
        <p:spPr>
          <a:xfrm rot="18984173">
            <a:off x="2517428" y="5759078"/>
            <a:ext cx="1163782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오른쪽 화살표 14"/>
          <p:cNvSpPr/>
          <p:nvPr/>
        </p:nvSpPr>
        <p:spPr>
          <a:xfrm rot="2626308">
            <a:off x="2528292" y="7503367"/>
            <a:ext cx="1163782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오른쪽 화살표 15"/>
          <p:cNvSpPr/>
          <p:nvPr/>
        </p:nvSpPr>
        <p:spPr>
          <a:xfrm rot="19130486">
            <a:off x="5816283" y="7391585"/>
            <a:ext cx="1582888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754684" y="6658775"/>
            <a:ext cx="851575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5984376" y="6664653"/>
            <a:ext cx="851575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46016" y="5329498"/>
            <a:ext cx="2060678" cy="84125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Source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Endpoint</a:t>
            </a:r>
            <a:endParaRPr kumimoji="0" lang="ko-KR" altLang="en-US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35690" y="6533637"/>
            <a:ext cx="2060678" cy="84125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Creation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Timestamp</a:t>
            </a:r>
            <a:endParaRPr kumimoji="0" lang="ko-KR" altLang="en-US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22130" y="7703312"/>
            <a:ext cx="2060678" cy="84125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Sequence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number</a:t>
            </a:r>
            <a:endParaRPr kumimoji="0" lang="ko-KR" altLang="en-US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9116664" y="6642538"/>
            <a:ext cx="851575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110406" y="6709641"/>
            <a:ext cx="1589809" cy="53347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11024703" y="6385408"/>
            <a:ext cx="1302880" cy="466372"/>
          </a:xfrm>
          <a:custGeom>
            <a:avLst/>
            <a:gdLst>
              <a:gd name="connsiteX0" fmla="*/ 1450711 w 1828800"/>
              <a:gd name="connsiteY0" fmla="*/ 196798 h 654627"/>
              <a:gd name="connsiteX1" fmla="*/ 1336411 w 1828800"/>
              <a:gd name="connsiteY1" fmla="*/ 311098 h 654627"/>
              <a:gd name="connsiteX2" fmla="*/ 1450711 w 1828800"/>
              <a:gd name="connsiteY2" fmla="*/ 425398 h 654627"/>
              <a:gd name="connsiteX3" fmla="*/ 1565011 w 1828800"/>
              <a:gd name="connsiteY3" fmla="*/ 311098 h 654627"/>
              <a:gd name="connsiteX4" fmla="*/ 1450711 w 1828800"/>
              <a:gd name="connsiteY4" fmla="*/ 196798 h 654627"/>
              <a:gd name="connsiteX5" fmla="*/ 0 w 1828800"/>
              <a:gd name="connsiteY5" fmla="*/ 0 h 654627"/>
              <a:gd name="connsiteX6" fmla="*/ 1501487 w 1828800"/>
              <a:gd name="connsiteY6" fmla="*/ 0 h 654627"/>
              <a:gd name="connsiteX7" fmla="*/ 1828800 w 1828800"/>
              <a:gd name="connsiteY7" fmla="*/ 327314 h 654627"/>
              <a:gd name="connsiteX8" fmla="*/ 1501487 w 1828800"/>
              <a:gd name="connsiteY8" fmla="*/ 654627 h 654627"/>
              <a:gd name="connsiteX9" fmla="*/ 0 w 1828800"/>
              <a:gd name="connsiteY9" fmla="*/ 654627 h 65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654627">
                <a:moveTo>
                  <a:pt x="1450711" y="196798"/>
                </a:moveTo>
                <a:cubicBezTo>
                  <a:pt x="1387585" y="196798"/>
                  <a:pt x="1336411" y="247972"/>
                  <a:pt x="1336411" y="311098"/>
                </a:cubicBezTo>
                <a:cubicBezTo>
                  <a:pt x="1336411" y="374224"/>
                  <a:pt x="1387585" y="425398"/>
                  <a:pt x="1450711" y="425398"/>
                </a:cubicBezTo>
                <a:cubicBezTo>
                  <a:pt x="1513837" y="425398"/>
                  <a:pt x="1565011" y="374224"/>
                  <a:pt x="1565011" y="311098"/>
                </a:cubicBezTo>
                <a:cubicBezTo>
                  <a:pt x="1565011" y="247972"/>
                  <a:pt x="1513837" y="196798"/>
                  <a:pt x="1450711" y="196798"/>
                </a:cubicBezTo>
                <a:close/>
                <a:moveTo>
                  <a:pt x="0" y="0"/>
                </a:moveTo>
                <a:lnTo>
                  <a:pt x="1501487" y="0"/>
                </a:lnTo>
                <a:lnTo>
                  <a:pt x="1828800" y="327314"/>
                </a:lnTo>
                <a:lnTo>
                  <a:pt x="1501487" y="654627"/>
                </a:lnTo>
                <a:lnTo>
                  <a:pt x="0" y="654627"/>
                </a:lnTo>
                <a:close/>
              </a:path>
            </a:pathLst>
          </a:cu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44531" y="7265494"/>
            <a:ext cx="24830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Forward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secrecy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5144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FSE parameters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77467"/>
              </p:ext>
            </p:extLst>
          </p:nvPr>
        </p:nvGraphicFramePr>
        <p:xfrm>
          <a:off x="640080" y="1720010"/>
          <a:ext cx="11901170" cy="65603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1360">
                  <a:extLst>
                    <a:ext uri="{9D8B030D-6E8A-4147-A177-3AD203B41FA5}">
                      <a16:colId xmlns:a16="http://schemas.microsoft.com/office/drawing/2014/main" val="2399351464"/>
                    </a:ext>
                  </a:extLst>
                </a:gridCol>
                <a:gridCol w="8639810">
                  <a:extLst>
                    <a:ext uri="{9D8B030D-6E8A-4147-A177-3AD203B41FA5}">
                      <a16:colId xmlns:a16="http://schemas.microsoft.com/office/drawing/2014/main" val="3481662031"/>
                    </a:ext>
                  </a:extLst>
                </a:gridCol>
              </a:tblGrid>
              <a:tr h="1640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solidFill>
                            <a:schemeClr val="tx1"/>
                          </a:solidFill>
                        </a:rPr>
                        <a:t>Interval Length</a:t>
                      </a:r>
                    </a:p>
                    <a:p>
                      <a:pPr latinLnBrk="1"/>
                      <a:r>
                        <a:rPr lang="en-US" altLang="ko-KR" sz="2600" b="1" dirty="0" smtClean="0">
                          <a:solidFill>
                            <a:srgbClr val="0000FF"/>
                          </a:solidFill>
                        </a:rPr>
                        <a:t>(n)</a:t>
                      </a:r>
                      <a:endParaRPr lang="ko-KR" altLang="en-US" sz="26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 smtClean="0">
                          <a:solidFill>
                            <a:schemeClr val="tx1"/>
                          </a:solidFill>
                        </a:rPr>
                        <a:t>여러 개의</a:t>
                      </a:r>
                      <a:r>
                        <a:rPr lang="en-US" altLang="ko-KR" sz="2600" dirty="0" smtClean="0">
                          <a:solidFill>
                            <a:schemeClr val="tx1"/>
                          </a:solidFill>
                        </a:rPr>
                        <a:t>, steady</a:t>
                      </a:r>
                      <a:r>
                        <a:rPr lang="ko-KR" altLang="en-US" sz="2600" dirty="0" smtClean="0">
                          <a:solidFill>
                            <a:schemeClr val="tx1"/>
                          </a:solidFill>
                        </a:rPr>
                        <a:t>한 서로 다른 길이의 </a:t>
                      </a:r>
                      <a:r>
                        <a:rPr lang="en-US" altLang="ko-KR" sz="2600" b="1" dirty="0" smtClean="0">
                          <a:solidFill>
                            <a:srgbClr val="0000FF"/>
                          </a:solidFill>
                        </a:rPr>
                        <a:t>time interval</a:t>
                      </a:r>
                      <a:r>
                        <a:rPr lang="ko-KR" altLang="en-US" sz="2600" dirty="0" smtClean="0">
                          <a:solidFill>
                            <a:schemeClr val="tx1"/>
                          </a:solidFill>
                        </a:rPr>
                        <a:t>로 나누어진 </a:t>
                      </a:r>
                      <a:r>
                        <a:rPr lang="en-US" altLang="ko-KR" sz="2600" b="1" dirty="0" smtClean="0">
                          <a:solidFill>
                            <a:srgbClr val="0000FF"/>
                          </a:solidFill>
                        </a:rPr>
                        <a:t>FSE</a:t>
                      </a:r>
                      <a:r>
                        <a:rPr lang="en-US" altLang="ko-KR" sz="2600" b="1" baseline="0" dirty="0" smtClean="0">
                          <a:solidFill>
                            <a:srgbClr val="0000FF"/>
                          </a:solidFill>
                        </a:rPr>
                        <a:t> key</a:t>
                      </a:r>
                      <a:r>
                        <a:rPr lang="ko-KR" altLang="en-US" sz="2600" b="1" baseline="0" dirty="0" smtClean="0">
                          <a:solidFill>
                            <a:srgbClr val="0000FF"/>
                          </a:solidFill>
                        </a:rPr>
                        <a:t>의 </a:t>
                      </a:r>
                      <a:r>
                        <a:rPr lang="en-US" altLang="ko-KR" sz="2600" b="1" baseline="0" dirty="0" smtClean="0">
                          <a:solidFill>
                            <a:srgbClr val="0000FF"/>
                          </a:solidFill>
                        </a:rPr>
                        <a:t>lifetime</a:t>
                      </a:r>
                    </a:p>
                    <a:p>
                      <a:pPr latinLnBrk="1"/>
                      <a:r>
                        <a:rPr lang="en-US" altLang="ko-KR" sz="2600" baseline="0" dirty="0" smtClean="0">
                          <a:solidFill>
                            <a:schemeClr val="accent1"/>
                          </a:solidFill>
                        </a:rPr>
                        <a:t>(interval </a:t>
                      </a:r>
                      <a:r>
                        <a:rPr lang="ko-KR" altLang="en-US" sz="2600" baseline="0" dirty="0" smtClean="0">
                          <a:solidFill>
                            <a:schemeClr val="accent1"/>
                          </a:solidFill>
                        </a:rPr>
                        <a:t>당 </a:t>
                      </a:r>
                      <a:r>
                        <a:rPr lang="en-US" altLang="ko-KR" sz="2600" baseline="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lang="ko-KR" altLang="en-US" sz="2600" baseline="0" dirty="0" smtClean="0">
                          <a:solidFill>
                            <a:schemeClr val="accent1"/>
                          </a:solidFill>
                        </a:rPr>
                        <a:t>개의 메시지를 수신하는 것이 좋음</a:t>
                      </a:r>
                      <a:r>
                        <a:rPr lang="en-US" altLang="ko-KR" sz="2600" baseline="0" dirty="0" smtClean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R" altLang="en-US" sz="2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599599"/>
                  </a:ext>
                </a:extLst>
              </a:tr>
              <a:tr h="6247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solidFill>
                            <a:schemeClr val="tx1"/>
                          </a:solidFill>
                        </a:rPr>
                        <a:t>Amount of tags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600" b="1" dirty="0" smtClean="0">
                          <a:solidFill>
                            <a:srgbClr val="0000FF"/>
                          </a:solidFill>
                        </a:rPr>
                        <a:t>(k)</a:t>
                      </a:r>
                      <a:endParaRPr lang="ko-KR" altLang="en-US" sz="26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 smtClean="0">
                          <a:solidFill>
                            <a:schemeClr val="tx1"/>
                          </a:solidFill>
                        </a:rPr>
                        <a:t>메시지에는 </a:t>
                      </a:r>
                      <a:r>
                        <a:rPr lang="en-US" altLang="ko-KR" sz="2600" b="1" dirty="0" smtClean="0">
                          <a:solidFill>
                            <a:srgbClr val="0000FF"/>
                          </a:solidFill>
                        </a:rPr>
                        <a:t>amount</a:t>
                      </a:r>
                      <a:r>
                        <a:rPr lang="en-US" altLang="ko-KR" sz="2600" b="1" baseline="0" dirty="0" smtClean="0">
                          <a:solidFill>
                            <a:srgbClr val="0000FF"/>
                          </a:solidFill>
                        </a:rPr>
                        <a:t> of tags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</a:rPr>
                        <a:t>의 값이 포함될 수 있음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196677"/>
                  </a:ext>
                </a:extLst>
              </a:tr>
              <a:tr h="2655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solidFill>
                            <a:schemeClr val="tx1"/>
                          </a:solidFill>
                        </a:rPr>
                        <a:t>Amount of time intervals</a:t>
                      </a:r>
                    </a:p>
                    <a:p>
                      <a:pPr latinLnBrk="1"/>
                      <a:r>
                        <a:rPr lang="en-US" altLang="ko-KR" sz="2600" b="1" dirty="0" smtClean="0">
                          <a:solidFill>
                            <a:srgbClr val="0000FF"/>
                          </a:solidFill>
                        </a:rPr>
                        <a:t>(d)</a:t>
                      </a:r>
                      <a:endParaRPr lang="ko-KR" altLang="en-US" sz="26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b="1" baseline="0" dirty="0" smtClean="0">
                          <a:solidFill>
                            <a:srgbClr val="0000FF"/>
                          </a:solidFill>
                        </a:rPr>
                        <a:t>d</a:t>
                      </a:r>
                      <a:r>
                        <a:rPr lang="ko-KR" altLang="en-US" sz="2600" b="1" baseline="0" dirty="0" smtClean="0">
                          <a:solidFill>
                            <a:srgbClr val="0000FF"/>
                          </a:solidFill>
                        </a:rPr>
                        <a:t>회의 </a:t>
                      </a:r>
                      <a:r>
                        <a:rPr lang="en-US" altLang="ko-KR" sz="2600" b="1" baseline="0" dirty="0" smtClean="0">
                          <a:solidFill>
                            <a:srgbClr val="0000FF"/>
                          </a:solidFill>
                        </a:rPr>
                        <a:t>time interval </a:t>
                      </a:r>
                      <a:r>
                        <a:rPr lang="ko-KR" altLang="en-US" sz="2600" b="1" baseline="0" dirty="0" smtClean="0">
                          <a:solidFill>
                            <a:srgbClr val="0000FF"/>
                          </a:solidFill>
                        </a:rPr>
                        <a:t>이후에 새로운 </a:t>
                      </a:r>
                      <a:r>
                        <a:rPr lang="en-US" altLang="ko-KR" sz="2600" b="1" baseline="0" dirty="0" smtClean="0">
                          <a:solidFill>
                            <a:srgbClr val="0000FF"/>
                          </a:solidFill>
                        </a:rPr>
                        <a:t>FSE key</a:t>
                      </a:r>
                      <a:r>
                        <a:rPr lang="ko-KR" altLang="en-US" sz="2600" b="1" baseline="0" dirty="0" smtClean="0">
                          <a:solidFill>
                            <a:srgbClr val="0000FF"/>
                          </a:solidFill>
                        </a:rPr>
                        <a:t>들이 생성 및 </a:t>
                      </a:r>
                      <a:r>
                        <a:rPr lang="ko-KR" altLang="en-US" sz="2600" b="1" baseline="0" dirty="0" err="1" smtClean="0">
                          <a:solidFill>
                            <a:srgbClr val="0000FF"/>
                          </a:solidFill>
                        </a:rPr>
                        <a:t>교환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</a:rPr>
                        <a:t>되어야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</a:rPr>
                        <a:t> 한다는 의미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600" baseline="0" dirty="0" smtClean="0">
                          <a:solidFill>
                            <a:schemeClr val="accent1"/>
                          </a:solidFill>
                        </a:rPr>
                        <a:t>(key</a:t>
                      </a:r>
                      <a:r>
                        <a:rPr lang="ko-KR" altLang="en-US" sz="2600" baseline="0" dirty="0" smtClean="0">
                          <a:solidFill>
                            <a:schemeClr val="accent1"/>
                          </a:solidFill>
                        </a:rPr>
                        <a:t>들이 주기적으로 </a:t>
                      </a:r>
                      <a:r>
                        <a:rPr lang="en-US" altLang="ko-KR" sz="2600" baseline="0" dirty="0" smtClean="0">
                          <a:solidFill>
                            <a:schemeClr val="accent1"/>
                          </a:solidFill>
                        </a:rPr>
                        <a:t>forward</a:t>
                      </a:r>
                      <a:r>
                        <a:rPr lang="ko-KR" altLang="en-US" sz="2600" baseline="0" dirty="0" smtClean="0">
                          <a:solidFill>
                            <a:schemeClr val="accent1"/>
                          </a:solidFill>
                        </a:rPr>
                        <a:t>되고 따라서 지난 </a:t>
                      </a:r>
                      <a:r>
                        <a:rPr lang="en-US" altLang="ko-KR" sz="2600" baseline="0" dirty="0" smtClean="0">
                          <a:solidFill>
                            <a:schemeClr val="accent1"/>
                          </a:solidFill>
                        </a:rPr>
                        <a:t>interval</a:t>
                      </a:r>
                      <a:r>
                        <a:rPr lang="ko-KR" altLang="en-US" sz="2600" baseline="0" dirty="0" smtClean="0">
                          <a:solidFill>
                            <a:schemeClr val="accent1"/>
                          </a:solidFill>
                        </a:rPr>
                        <a:t>의 메시지를 </a:t>
                      </a:r>
                      <a:r>
                        <a:rPr lang="ko-KR" altLang="en-US" sz="2600" baseline="0" dirty="0" err="1" smtClean="0">
                          <a:solidFill>
                            <a:schemeClr val="accent1"/>
                          </a:solidFill>
                        </a:rPr>
                        <a:t>복호화할</a:t>
                      </a:r>
                      <a:r>
                        <a:rPr lang="ko-KR" altLang="en-US" sz="2600" baseline="0" dirty="0" smtClean="0">
                          <a:solidFill>
                            <a:schemeClr val="accent1"/>
                          </a:solidFill>
                        </a:rPr>
                        <a:t> 수 없으므로</a:t>
                      </a:r>
                      <a:r>
                        <a:rPr lang="en-US" altLang="ko-KR" sz="2600" baseline="0" dirty="0" smtClean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accent1"/>
                          </a:solidFill>
                        </a:rPr>
                        <a:t>오래된 </a:t>
                      </a:r>
                      <a:r>
                        <a:rPr lang="en-US" altLang="ko-KR" sz="2600" baseline="0" dirty="0" smtClean="0">
                          <a:solidFill>
                            <a:schemeClr val="accent1"/>
                          </a:solidFill>
                        </a:rPr>
                        <a:t>interval key</a:t>
                      </a:r>
                      <a:r>
                        <a:rPr lang="ko-KR" altLang="en-US" sz="2600" baseline="0" dirty="0" smtClean="0">
                          <a:solidFill>
                            <a:schemeClr val="accent1"/>
                          </a:solidFill>
                        </a:rPr>
                        <a:t>는 메시지의 </a:t>
                      </a:r>
                      <a:r>
                        <a:rPr lang="en-US" altLang="ko-KR" sz="2600" baseline="0" dirty="0" smtClean="0">
                          <a:solidFill>
                            <a:schemeClr val="accent1"/>
                          </a:solidFill>
                        </a:rPr>
                        <a:t>early/late arrival</a:t>
                      </a:r>
                      <a:r>
                        <a:rPr lang="ko-KR" altLang="en-US" sz="2600" baseline="0" dirty="0" smtClean="0">
                          <a:solidFill>
                            <a:schemeClr val="accent1"/>
                          </a:solidFill>
                        </a:rPr>
                        <a:t>을 지원하게 해야 함</a:t>
                      </a:r>
                      <a:r>
                        <a:rPr lang="en-US" altLang="ko-KR" sz="2600" baseline="0" dirty="0" smtClean="0">
                          <a:solidFill>
                            <a:schemeClr val="accent1"/>
                          </a:solidFill>
                        </a:rPr>
                        <a:t>)</a:t>
                      </a:r>
                      <a:r>
                        <a:rPr lang="ko-KR" altLang="en-US" sz="2600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ko-KR" altLang="en-US" sz="2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675527"/>
                  </a:ext>
                </a:extLst>
              </a:tr>
              <a:tr h="1640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solidFill>
                            <a:schemeClr val="tx1"/>
                          </a:solidFill>
                        </a:rPr>
                        <a:t>How many currently valid internal keys are stored </a:t>
                      </a:r>
                      <a:r>
                        <a:rPr lang="en-US" altLang="ko-KR" sz="2600" b="1" dirty="0" smtClean="0">
                          <a:solidFill>
                            <a:srgbClr val="0000FF"/>
                          </a:solidFill>
                        </a:rPr>
                        <a:t>(N)</a:t>
                      </a:r>
                      <a:endParaRPr lang="ko-KR" altLang="en-US" sz="26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 dirty="0" smtClean="0">
                          <a:solidFill>
                            <a:srgbClr val="0000FF"/>
                          </a:solidFill>
                        </a:rPr>
                        <a:t>현재 유효한 키가 얼마나 많이 저장</a:t>
                      </a:r>
                      <a:r>
                        <a:rPr lang="ko-KR" altLang="en-US" sz="2600" dirty="0" smtClean="0">
                          <a:solidFill>
                            <a:schemeClr val="tx1"/>
                          </a:solidFill>
                        </a:rPr>
                        <a:t>되어 있는가</a:t>
                      </a:r>
                      <a:r>
                        <a:rPr lang="en-US" altLang="ko-KR" sz="2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2600" dirty="0" smtClean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ko-KR" altLang="en-US" sz="2600" dirty="0" smtClean="0">
                          <a:solidFill>
                            <a:schemeClr val="accent1"/>
                          </a:solidFill>
                        </a:rPr>
                        <a:t>전송되었으나 수신되지 않은 </a:t>
                      </a:r>
                      <a:r>
                        <a:rPr lang="en-US" altLang="ko-KR" sz="2600" dirty="0" smtClean="0">
                          <a:solidFill>
                            <a:schemeClr val="accent1"/>
                          </a:solidFill>
                        </a:rPr>
                        <a:t>lost</a:t>
                      </a:r>
                      <a:r>
                        <a:rPr lang="en-US" altLang="ko-KR" sz="2600" baseline="0" dirty="0" smtClean="0">
                          <a:solidFill>
                            <a:schemeClr val="accent1"/>
                          </a:solidFill>
                        </a:rPr>
                        <a:t> bundle</a:t>
                      </a:r>
                      <a:r>
                        <a:rPr lang="ko-KR" altLang="en-US" sz="2600" baseline="0" dirty="0" smtClean="0">
                          <a:solidFill>
                            <a:schemeClr val="accent1"/>
                          </a:solidFill>
                        </a:rPr>
                        <a:t>이 있는 상황에서 도움이 됨</a:t>
                      </a:r>
                      <a:r>
                        <a:rPr lang="en-US" altLang="ko-KR" sz="2600" baseline="0" dirty="0" smtClean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R" altLang="en-US" sz="2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189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015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Implementation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442699" cy="32790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rgbClr val="0000FF"/>
                </a:solidFill>
              </a:rPr>
              <a:t>Libforwardsec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라이브러리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Libforwardsec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설정값은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256</a:t>
            </a:r>
            <a:r>
              <a:rPr lang="ko-KR" altLang="en-US" dirty="0" smtClean="0">
                <a:solidFill>
                  <a:srgbClr val="0000FF"/>
                </a:solidFill>
              </a:rPr>
              <a:t>비트 </a:t>
            </a:r>
            <a:r>
              <a:rPr lang="en-US" altLang="ko-KR" dirty="0" err="1" smtClean="0">
                <a:solidFill>
                  <a:srgbClr val="0000FF"/>
                </a:solidFill>
              </a:rPr>
              <a:t>Barreto-Naehrig</a:t>
            </a:r>
            <a:r>
              <a:rPr lang="en-US" altLang="ko-KR" dirty="0" smtClean="0">
                <a:solidFill>
                  <a:srgbClr val="0000FF"/>
                </a:solidFill>
              </a:rPr>
              <a:t> curve</a:t>
            </a:r>
            <a:r>
              <a:rPr lang="ko-KR" altLang="en-US" dirty="0" smtClean="0">
                <a:solidFill>
                  <a:schemeClr val="tx1"/>
                </a:solidFill>
              </a:rPr>
              <a:t>를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기반 가정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secret key storage</a:t>
            </a:r>
            <a:r>
              <a:rPr lang="ko-KR" altLang="en-US" dirty="0" smtClean="0">
                <a:solidFill>
                  <a:schemeClr val="tx1"/>
                </a:solidFill>
              </a:rPr>
              <a:t>에는 대부분의 </a:t>
            </a:r>
            <a:r>
              <a:rPr lang="en-US" altLang="ko-KR" dirty="0" smtClean="0">
                <a:solidFill>
                  <a:schemeClr val="tx1"/>
                </a:solidFill>
              </a:rPr>
              <a:t>DTN </a:t>
            </a:r>
            <a:r>
              <a:rPr lang="ko-KR" altLang="en-US" dirty="0" smtClean="0">
                <a:solidFill>
                  <a:schemeClr val="tx1"/>
                </a:solidFill>
              </a:rPr>
              <a:t>환경에서 사용 가능한 </a:t>
            </a:r>
            <a:r>
              <a:rPr lang="en-US" altLang="ko-KR" dirty="0" smtClean="0">
                <a:solidFill>
                  <a:srgbClr val="0000FF"/>
                </a:solidFill>
              </a:rPr>
              <a:t>‘</a:t>
            </a:r>
            <a:r>
              <a:rPr lang="ko-KR" altLang="en-US" dirty="0" smtClean="0">
                <a:solidFill>
                  <a:srgbClr val="0000FF"/>
                </a:solidFill>
              </a:rPr>
              <a:t>높은 제약 조건의 </a:t>
            </a:r>
            <a:r>
              <a:rPr lang="en-US" altLang="ko-KR" dirty="0" smtClean="0">
                <a:solidFill>
                  <a:srgbClr val="0000FF"/>
                </a:solidFill>
              </a:rPr>
              <a:t>device’ </a:t>
            </a:r>
            <a:r>
              <a:rPr lang="ko-KR" altLang="en-US" dirty="0" smtClean="0">
                <a:solidFill>
                  <a:srgbClr val="0000FF"/>
                </a:solidFill>
              </a:rPr>
              <a:t>외에는 아무 문제점이 없음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4" name="직사각형 3"/>
          <p:cNvSpPr/>
          <p:nvPr/>
        </p:nvSpPr>
        <p:spPr>
          <a:xfrm>
            <a:off x="2565400" y="6760516"/>
            <a:ext cx="787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u="sng" dirty="0">
                <a:solidFill>
                  <a:srgbClr val="0000FF"/>
                </a:solidFill>
                <a:latin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https://github.com/imichaelmiers/libforwardsec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0924" y="5879465"/>
            <a:ext cx="46503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300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GITHUB:</a:t>
            </a:r>
            <a:endParaRPr kumimoji="0" lang="ko-KR" altLang="en-US" sz="3600" b="1" i="0" u="none" strike="noStrike" cap="none" spc="300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5728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Evaluation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442699" cy="40715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Benchmark: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Dell OptiPlex 7010 Desktop-PC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Intel Core i7-3770 CPU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4(8)x3.4 GHz CPU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16GB of RAM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Ubuntu 14.04 LTS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368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Evaluation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73777"/>
              </p:ext>
            </p:extLst>
          </p:nvPr>
        </p:nvGraphicFramePr>
        <p:xfrm>
          <a:off x="463550" y="1930399"/>
          <a:ext cx="11748771" cy="6075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7650">
                  <a:extLst>
                    <a:ext uri="{9D8B030D-6E8A-4147-A177-3AD203B41FA5}">
                      <a16:colId xmlns:a16="http://schemas.microsoft.com/office/drawing/2014/main" val="1996756649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3971795144"/>
                    </a:ext>
                  </a:extLst>
                </a:gridCol>
                <a:gridCol w="3982721">
                  <a:extLst>
                    <a:ext uri="{9D8B030D-6E8A-4147-A177-3AD203B41FA5}">
                      <a16:colId xmlns:a16="http://schemas.microsoft.com/office/drawing/2014/main" val="3330202515"/>
                    </a:ext>
                  </a:extLst>
                </a:gridCol>
              </a:tblGrid>
              <a:tr h="440758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276886"/>
                  </a:ext>
                </a:extLst>
              </a:tr>
              <a:tr h="166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(a)</a:t>
                      </a:r>
                      <a:r>
                        <a:rPr lang="en-US" altLang="ko-KR" sz="2400" b="1" baseline="0" dirty="0" smtClean="0"/>
                        <a:t> </a:t>
                      </a:r>
                      <a:r>
                        <a:rPr lang="en-US" altLang="ko-KR" sz="2400" dirty="0" smtClean="0"/>
                        <a:t>Key Generation</a:t>
                      </a:r>
                    </a:p>
                    <a:p>
                      <a:pPr latinLnBrk="1"/>
                      <a:r>
                        <a:rPr lang="en-US" altLang="ko-KR" sz="2400" b="1" dirty="0" smtClean="0"/>
                        <a:t>(b) </a:t>
                      </a:r>
                      <a:r>
                        <a:rPr lang="en-US" altLang="ko-KR" sz="2400" dirty="0" smtClean="0"/>
                        <a:t>Start-up</a:t>
                      </a:r>
                      <a:r>
                        <a:rPr lang="en-US" altLang="ko-KR" sz="2400" baseline="0" dirty="0" smtClean="0"/>
                        <a:t> time of Security-</a:t>
                      </a:r>
                      <a:r>
                        <a:rPr lang="en-US" altLang="ko-KR" sz="2400" baseline="0" dirty="0" err="1" smtClean="0"/>
                        <a:t>KeyManager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Encryption/Decryption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400" b="1" dirty="0" smtClean="0"/>
                        <a:t>(a) </a:t>
                      </a:r>
                      <a:r>
                        <a:rPr lang="en-US" altLang="ko-KR" sz="2400" dirty="0" smtClean="0"/>
                        <a:t>Latency introduced by FSE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400" b="1" baseline="0" dirty="0" smtClean="0"/>
                        <a:t>(b) </a:t>
                      </a:r>
                      <a:r>
                        <a:rPr lang="en-US" altLang="ko-KR" sz="2400" baseline="0" dirty="0" smtClean="0"/>
                        <a:t>Latency during interval progression 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790859"/>
                  </a:ext>
                </a:extLst>
              </a:tr>
            </a:tbl>
          </a:graphicData>
        </a:graphic>
      </p:graphicFrame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545654" y="2646044"/>
            <a:ext cx="3880485" cy="3057061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16995" y="2982912"/>
            <a:ext cx="3537864" cy="2570327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8345715" y="2862749"/>
            <a:ext cx="3785326" cy="28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87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github.com/WannaBeSuperteur/2020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DTN Security:</a:t>
            </a:r>
            <a:br>
              <a:rPr lang="en-US" altLang="ko-KR" dirty="0" smtClean="0"/>
            </a:br>
            <a:r>
              <a:rPr lang="en-US" altLang="ko-KR" dirty="0" smtClean="0"/>
              <a:t>Forward Secure Delay-Tolerant Networking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415590"/>
            <a:ext cx="9105900" cy="459606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Puncturable</a:t>
            </a:r>
            <a:r>
              <a:rPr lang="en-US" altLang="ko-KR" dirty="0" smtClean="0"/>
              <a:t> Encryption</a:t>
            </a:r>
          </a:p>
          <a:p>
            <a:r>
              <a:rPr lang="en-US" altLang="ko-KR" dirty="0" smtClean="0"/>
              <a:t>Forward Secure Encryption (FSE)</a:t>
            </a:r>
          </a:p>
          <a:p>
            <a:r>
              <a:rPr lang="en-US" altLang="ko-KR" dirty="0" smtClean="0"/>
              <a:t>Key Forwarding</a:t>
            </a:r>
          </a:p>
          <a:p>
            <a:r>
              <a:rPr lang="en-US" altLang="ko-KR" dirty="0" smtClean="0"/>
              <a:t>Forward Secure DTNs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References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b="0" u="sng" dirty="0">
                <a:hlinkClick r:id="rId2"/>
              </a:rPr>
              <a:t>https://www.tutorialspoint.com/cryptography/public_key_infrastructure.htm</a:t>
            </a:r>
            <a:endParaRPr lang="ko-KR" altLang="ko-KR" b="0" dirty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147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u="sng" dirty="0">
                <a:hlinkClick r:id="rId2"/>
              </a:rPr>
              <a:t>https://</a:t>
            </a:r>
            <a:r>
              <a:rPr lang="en-US" altLang="ko-KR" u="sng" dirty="0" smtClean="0">
                <a:hlinkClick r:id="rId2"/>
              </a:rPr>
              <a:t>www.ibr.cs.tu-bs.de/papers/ruesch-chants2017.pdf</a:t>
            </a:r>
            <a:r>
              <a:rPr lang="en-US" altLang="ko-KR" dirty="0"/>
              <a:t> </a:t>
            </a:r>
            <a:r>
              <a:rPr lang="ko-KR" altLang="en-US" dirty="0" smtClean="0"/>
              <a:t>논문을 통해 </a:t>
            </a:r>
            <a:r>
              <a:rPr lang="en-US" altLang="ko-KR" dirty="0" smtClean="0"/>
              <a:t>Forward Secure Delay-Tolerant Networking</a:t>
            </a:r>
            <a:r>
              <a:rPr lang="ko-KR" altLang="en-US" dirty="0" smtClean="0"/>
              <a:t>의 개념 학습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Puncturable</a:t>
            </a:r>
            <a:r>
              <a:rPr lang="en-US" dirty="0" smtClean="0"/>
              <a:t> Encryption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312941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태그 기반 암호화 알고리즘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짧고 바뀌지 않는 </a:t>
            </a:r>
            <a:r>
              <a:rPr lang="en-US" altLang="ko-KR" dirty="0" smtClean="0"/>
              <a:t>public key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Puncturing: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secret key </a:t>
            </a:r>
            <a:r>
              <a:rPr lang="en-US" altLang="ko-KR" dirty="0" smtClean="0">
                <a:solidFill>
                  <a:srgbClr val="0000FF"/>
                </a:solidFill>
              </a:rPr>
              <a:t>SK</a:t>
            </a:r>
            <a:r>
              <a:rPr lang="ko-KR" altLang="en-US" dirty="0" smtClean="0">
                <a:solidFill>
                  <a:schemeClr val="tx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태그 </a:t>
            </a:r>
            <a:r>
              <a:rPr lang="en-US" altLang="ko-KR" dirty="0" smtClean="0">
                <a:solidFill>
                  <a:srgbClr val="0000FF"/>
                </a:solidFill>
              </a:rPr>
              <a:t>t(0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1)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t</a:t>
            </a:r>
            <a:r>
              <a:rPr lang="ko-KR" altLang="en-US" dirty="0" smtClean="0"/>
              <a:t>로 암호화되지 않은 모든 암호문을 </a:t>
            </a:r>
            <a:r>
              <a:rPr lang="ko-KR" altLang="en-US" dirty="0" err="1" smtClean="0"/>
              <a:t>복호화하는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새로운 비밀키 </a:t>
            </a:r>
            <a:r>
              <a:rPr lang="en-US" altLang="ko-KR" dirty="0" smtClean="0">
                <a:solidFill>
                  <a:srgbClr val="0000FF"/>
                </a:solidFill>
              </a:rPr>
              <a:t>SK’</a:t>
            </a:r>
            <a:r>
              <a:rPr lang="ko-KR" altLang="en-US" dirty="0" smtClean="0"/>
              <a:t>를 생성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3" name="자유형 12"/>
          <p:cNvSpPr/>
          <p:nvPr/>
        </p:nvSpPr>
        <p:spPr>
          <a:xfrm>
            <a:off x="1099387" y="4568628"/>
            <a:ext cx="683445" cy="1478881"/>
          </a:xfrm>
          <a:custGeom>
            <a:avLst/>
            <a:gdLst>
              <a:gd name="connsiteX0" fmla="*/ 591816 w 1270688"/>
              <a:gd name="connsiteY0" fmla="*/ 295908 h 2749595"/>
              <a:gd name="connsiteX1" fmla="*/ 295908 w 1270688"/>
              <a:gd name="connsiteY1" fmla="*/ 591816 h 2749595"/>
              <a:gd name="connsiteX2" fmla="*/ 591816 w 1270688"/>
              <a:gd name="connsiteY2" fmla="*/ 887724 h 2749595"/>
              <a:gd name="connsiteX3" fmla="*/ 887724 w 1270688"/>
              <a:gd name="connsiteY3" fmla="*/ 591816 h 2749595"/>
              <a:gd name="connsiteX4" fmla="*/ 591816 w 1270688"/>
              <a:gd name="connsiteY4" fmla="*/ 295908 h 2749595"/>
              <a:gd name="connsiteX5" fmla="*/ 591816 w 1270688"/>
              <a:gd name="connsiteY5" fmla="*/ 0 h 2749595"/>
              <a:gd name="connsiteX6" fmla="*/ 1183632 w 1270688"/>
              <a:gd name="connsiteY6" fmla="*/ 591816 h 2749595"/>
              <a:gd name="connsiteX7" fmla="*/ 822178 w 1270688"/>
              <a:gd name="connsiteY7" fmla="*/ 1137124 h 2749595"/>
              <a:gd name="connsiteX8" fmla="*/ 719104 w 1270688"/>
              <a:gd name="connsiteY8" fmla="*/ 1169120 h 2749595"/>
              <a:gd name="connsiteX9" fmla="*/ 719104 w 1270688"/>
              <a:gd name="connsiteY9" fmla="*/ 1516345 h 2749595"/>
              <a:gd name="connsiteX10" fmla="*/ 1270688 w 1270688"/>
              <a:gd name="connsiteY10" fmla="*/ 1516345 h 2749595"/>
              <a:gd name="connsiteX11" fmla="*/ 1270688 w 1270688"/>
              <a:gd name="connsiteY11" fmla="*/ 1805541 h 2749595"/>
              <a:gd name="connsiteX12" fmla="*/ 719104 w 1270688"/>
              <a:gd name="connsiteY12" fmla="*/ 1805541 h 2749595"/>
              <a:gd name="connsiteX13" fmla="*/ 719104 w 1270688"/>
              <a:gd name="connsiteY13" fmla="*/ 2041086 h 2749595"/>
              <a:gd name="connsiteX14" fmla="*/ 1270688 w 1270688"/>
              <a:gd name="connsiteY14" fmla="*/ 2041086 h 2749595"/>
              <a:gd name="connsiteX15" fmla="*/ 1270688 w 1270688"/>
              <a:gd name="connsiteY15" fmla="*/ 2330282 h 2749595"/>
              <a:gd name="connsiteX16" fmla="*/ 719104 w 1270688"/>
              <a:gd name="connsiteY16" fmla="*/ 2330282 h 2749595"/>
              <a:gd name="connsiteX17" fmla="*/ 719104 w 1270688"/>
              <a:gd name="connsiteY17" fmla="*/ 2749595 h 2749595"/>
              <a:gd name="connsiteX18" fmla="*/ 472032 w 1270688"/>
              <a:gd name="connsiteY18" fmla="*/ 2749595 h 2749595"/>
              <a:gd name="connsiteX19" fmla="*/ 472032 w 1270688"/>
              <a:gd name="connsiteY19" fmla="*/ 1171449 h 2749595"/>
              <a:gd name="connsiteX20" fmla="*/ 361454 w 1270688"/>
              <a:gd name="connsiteY20" fmla="*/ 1137124 h 2749595"/>
              <a:gd name="connsiteX21" fmla="*/ 0 w 1270688"/>
              <a:gd name="connsiteY21" fmla="*/ 591816 h 2749595"/>
              <a:gd name="connsiteX22" fmla="*/ 591816 w 1270688"/>
              <a:gd name="connsiteY22" fmla="*/ 0 h 27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688" h="2749595">
                <a:moveTo>
                  <a:pt x="591816" y="295908"/>
                </a:moveTo>
                <a:cubicBezTo>
                  <a:pt x="428391" y="295908"/>
                  <a:pt x="295908" y="428391"/>
                  <a:pt x="295908" y="591816"/>
                </a:cubicBezTo>
                <a:cubicBezTo>
                  <a:pt x="295908" y="755241"/>
                  <a:pt x="428391" y="887724"/>
                  <a:pt x="591816" y="887724"/>
                </a:cubicBezTo>
                <a:cubicBezTo>
                  <a:pt x="755241" y="887724"/>
                  <a:pt x="887724" y="755241"/>
                  <a:pt x="887724" y="591816"/>
                </a:cubicBezTo>
                <a:cubicBezTo>
                  <a:pt x="887724" y="428391"/>
                  <a:pt x="755241" y="295908"/>
                  <a:pt x="591816" y="295908"/>
                </a:cubicBezTo>
                <a:close/>
                <a:moveTo>
                  <a:pt x="591816" y="0"/>
                </a:moveTo>
                <a:cubicBezTo>
                  <a:pt x="918667" y="0"/>
                  <a:pt x="1183632" y="264965"/>
                  <a:pt x="1183632" y="591816"/>
                </a:cubicBezTo>
                <a:cubicBezTo>
                  <a:pt x="1183632" y="836954"/>
                  <a:pt x="1034589" y="1047281"/>
                  <a:pt x="822178" y="1137124"/>
                </a:cubicBezTo>
                <a:lnTo>
                  <a:pt x="719104" y="1169120"/>
                </a:lnTo>
                <a:lnTo>
                  <a:pt x="719104" y="1516345"/>
                </a:lnTo>
                <a:lnTo>
                  <a:pt x="1270688" y="1516345"/>
                </a:lnTo>
                <a:lnTo>
                  <a:pt x="1270688" y="1805541"/>
                </a:lnTo>
                <a:lnTo>
                  <a:pt x="719104" y="1805541"/>
                </a:lnTo>
                <a:lnTo>
                  <a:pt x="719104" y="2041086"/>
                </a:lnTo>
                <a:lnTo>
                  <a:pt x="1270688" y="2041086"/>
                </a:lnTo>
                <a:lnTo>
                  <a:pt x="1270688" y="2330282"/>
                </a:lnTo>
                <a:lnTo>
                  <a:pt x="719104" y="2330282"/>
                </a:lnTo>
                <a:lnTo>
                  <a:pt x="719104" y="2749595"/>
                </a:lnTo>
                <a:lnTo>
                  <a:pt x="472032" y="2749595"/>
                </a:lnTo>
                <a:lnTo>
                  <a:pt x="472032" y="1171449"/>
                </a:lnTo>
                <a:lnTo>
                  <a:pt x="361454" y="1137124"/>
                </a:lnTo>
                <a:cubicBezTo>
                  <a:pt x="149043" y="1047281"/>
                  <a:pt x="0" y="836954"/>
                  <a:pt x="0" y="591816"/>
                </a:cubicBezTo>
                <a:cubicBezTo>
                  <a:pt x="0" y="264965"/>
                  <a:pt x="264965" y="0"/>
                  <a:pt x="591816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789669" y="7394170"/>
            <a:ext cx="1302880" cy="466372"/>
          </a:xfrm>
          <a:custGeom>
            <a:avLst/>
            <a:gdLst>
              <a:gd name="connsiteX0" fmla="*/ 1450711 w 1828800"/>
              <a:gd name="connsiteY0" fmla="*/ 196798 h 654627"/>
              <a:gd name="connsiteX1" fmla="*/ 1336411 w 1828800"/>
              <a:gd name="connsiteY1" fmla="*/ 311098 h 654627"/>
              <a:gd name="connsiteX2" fmla="*/ 1450711 w 1828800"/>
              <a:gd name="connsiteY2" fmla="*/ 425398 h 654627"/>
              <a:gd name="connsiteX3" fmla="*/ 1565011 w 1828800"/>
              <a:gd name="connsiteY3" fmla="*/ 311098 h 654627"/>
              <a:gd name="connsiteX4" fmla="*/ 1450711 w 1828800"/>
              <a:gd name="connsiteY4" fmla="*/ 196798 h 654627"/>
              <a:gd name="connsiteX5" fmla="*/ 0 w 1828800"/>
              <a:gd name="connsiteY5" fmla="*/ 0 h 654627"/>
              <a:gd name="connsiteX6" fmla="*/ 1501487 w 1828800"/>
              <a:gd name="connsiteY6" fmla="*/ 0 h 654627"/>
              <a:gd name="connsiteX7" fmla="*/ 1828800 w 1828800"/>
              <a:gd name="connsiteY7" fmla="*/ 327314 h 654627"/>
              <a:gd name="connsiteX8" fmla="*/ 1501487 w 1828800"/>
              <a:gd name="connsiteY8" fmla="*/ 654627 h 654627"/>
              <a:gd name="connsiteX9" fmla="*/ 0 w 1828800"/>
              <a:gd name="connsiteY9" fmla="*/ 654627 h 65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654627">
                <a:moveTo>
                  <a:pt x="1450711" y="196798"/>
                </a:moveTo>
                <a:cubicBezTo>
                  <a:pt x="1387585" y="196798"/>
                  <a:pt x="1336411" y="247972"/>
                  <a:pt x="1336411" y="311098"/>
                </a:cubicBezTo>
                <a:cubicBezTo>
                  <a:pt x="1336411" y="374224"/>
                  <a:pt x="1387585" y="425398"/>
                  <a:pt x="1450711" y="425398"/>
                </a:cubicBezTo>
                <a:cubicBezTo>
                  <a:pt x="1513837" y="425398"/>
                  <a:pt x="1565011" y="374224"/>
                  <a:pt x="1565011" y="311098"/>
                </a:cubicBezTo>
                <a:cubicBezTo>
                  <a:pt x="1565011" y="247972"/>
                  <a:pt x="1513837" y="196798"/>
                  <a:pt x="1450711" y="196798"/>
                </a:cubicBezTo>
                <a:close/>
                <a:moveTo>
                  <a:pt x="0" y="0"/>
                </a:moveTo>
                <a:lnTo>
                  <a:pt x="1501487" y="0"/>
                </a:lnTo>
                <a:lnTo>
                  <a:pt x="1828800" y="327314"/>
                </a:lnTo>
                <a:lnTo>
                  <a:pt x="1501487" y="654627"/>
                </a:lnTo>
                <a:lnTo>
                  <a:pt x="0" y="654627"/>
                </a:lnTo>
                <a:close/>
              </a:path>
            </a:pathLst>
          </a:cu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936" y="6073304"/>
            <a:ext cx="21063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Secret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key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SK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6696" y="7955320"/>
            <a:ext cx="8688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Tag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6788394" y="5915289"/>
            <a:ext cx="683445" cy="1478881"/>
          </a:xfrm>
          <a:custGeom>
            <a:avLst/>
            <a:gdLst>
              <a:gd name="connsiteX0" fmla="*/ 591816 w 1270688"/>
              <a:gd name="connsiteY0" fmla="*/ 295908 h 2749595"/>
              <a:gd name="connsiteX1" fmla="*/ 295908 w 1270688"/>
              <a:gd name="connsiteY1" fmla="*/ 591816 h 2749595"/>
              <a:gd name="connsiteX2" fmla="*/ 591816 w 1270688"/>
              <a:gd name="connsiteY2" fmla="*/ 887724 h 2749595"/>
              <a:gd name="connsiteX3" fmla="*/ 887724 w 1270688"/>
              <a:gd name="connsiteY3" fmla="*/ 591816 h 2749595"/>
              <a:gd name="connsiteX4" fmla="*/ 591816 w 1270688"/>
              <a:gd name="connsiteY4" fmla="*/ 295908 h 2749595"/>
              <a:gd name="connsiteX5" fmla="*/ 591816 w 1270688"/>
              <a:gd name="connsiteY5" fmla="*/ 0 h 2749595"/>
              <a:gd name="connsiteX6" fmla="*/ 1183632 w 1270688"/>
              <a:gd name="connsiteY6" fmla="*/ 591816 h 2749595"/>
              <a:gd name="connsiteX7" fmla="*/ 822178 w 1270688"/>
              <a:gd name="connsiteY7" fmla="*/ 1137124 h 2749595"/>
              <a:gd name="connsiteX8" fmla="*/ 719104 w 1270688"/>
              <a:gd name="connsiteY8" fmla="*/ 1169120 h 2749595"/>
              <a:gd name="connsiteX9" fmla="*/ 719104 w 1270688"/>
              <a:gd name="connsiteY9" fmla="*/ 1516345 h 2749595"/>
              <a:gd name="connsiteX10" fmla="*/ 1270688 w 1270688"/>
              <a:gd name="connsiteY10" fmla="*/ 1516345 h 2749595"/>
              <a:gd name="connsiteX11" fmla="*/ 1270688 w 1270688"/>
              <a:gd name="connsiteY11" fmla="*/ 1805541 h 2749595"/>
              <a:gd name="connsiteX12" fmla="*/ 719104 w 1270688"/>
              <a:gd name="connsiteY12" fmla="*/ 1805541 h 2749595"/>
              <a:gd name="connsiteX13" fmla="*/ 719104 w 1270688"/>
              <a:gd name="connsiteY13" fmla="*/ 2041086 h 2749595"/>
              <a:gd name="connsiteX14" fmla="*/ 1270688 w 1270688"/>
              <a:gd name="connsiteY14" fmla="*/ 2041086 h 2749595"/>
              <a:gd name="connsiteX15" fmla="*/ 1270688 w 1270688"/>
              <a:gd name="connsiteY15" fmla="*/ 2330282 h 2749595"/>
              <a:gd name="connsiteX16" fmla="*/ 719104 w 1270688"/>
              <a:gd name="connsiteY16" fmla="*/ 2330282 h 2749595"/>
              <a:gd name="connsiteX17" fmla="*/ 719104 w 1270688"/>
              <a:gd name="connsiteY17" fmla="*/ 2749595 h 2749595"/>
              <a:gd name="connsiteX18" fmla="*/ 472032 w 1270688"/>
              <a:gd name="connsiteY18" fmla="*/ 2749595 h 2749595"/>
              <a:gd name="connsiteX19" fmla="*/ 472032 w 1270688"/>
              <a:gd name="connsiteY19" fmla="*/ 1171449 h 2749595"/>
              <a:gd name="connsiteX20" fmla="*/ 361454 w 1270688"/>
              <a:gd name="connsiteY20" fmla="*/ 1137124 h 2749595"/>
              <a:gd name="connsiteX21" fmla="*/ 0 w 1270688"/>
              <a:gd name="connsiteY21" fmla="*/ 591816 h 2749595"/>
              <a:gd name="connsiteX22" fmla="*/ 591816 w 1270688"/>
              <a:gd name="connsiteY22" fmla="*/ 0 h 27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688" h="2749595">
                <a:moveTo>
                  <a:pt x="591816" y="295908"/>
                </a:moveTo>
                <a:cubicBezTo>
                  <a:pt x="428391" y="295908"/>
                  <a:pt x="295908" y="428391"/>
                  <a:pt x="295908" y="591816"/>
                </a:cubicBezTo>
                <a:cubicBezTo>
                  <a:pt x="295908" y="755241"/>
                  <a:pt x="428391" y="887724"/>
                  <a:pt x="591816" y="887724"/>
                </a:cubicBezTo>
                <a:cubicBezTo>
                  <a:pt x="755241" y="887724"/>
                  <a:pt x="887724" y="755241"/>
                  <a:pt x="887724" y="591816"/>
                </a:cubicBezTo>
                <a:cubicBezTo>
                  <a:pt x="887724" y="428391"/>
                  <a:pt x="755241" y="295908"/>
                  <a:pt x="591816" y="295908"/>
                </a:cubicBezTo>
                <a:close/>
                <a:moveTo>
                  <a:pt x="591816" y="0"/>
                </a:moveTo>
                <a:cubicBezTo>
                  <a:pt x="918667" y="0"/>
                  <a:pt x="1183632" y="264965"/>
                  <a:pt x="1183632" y="591816"/>
                </a:cubicBezTo>
                <a:cubicBezTo>
                  <a:pt x="1183632" y="836954"/>
                  <a:pt x="1034589" y="1047281"/>
                  <a:pt x="822178" y="1137124"/>
                </a:cubicBezTo>
                <a:lnTo>
                  <a:pt x="719104" y="1169120"/>
                </a:lnTo>
                <a:lnTo>
                  <a:pt x="719104" y="1516345"/>
                </a:lnTo>
                <a:lnTo>
                  <a:pt x="1270688" y="1516345"/>
                </a:lnTo>
                <a:lnTo>
                  <a:pt x="1270688" y="1805541"/>
                </a:lnTo>
                <a:lnTo>
                  <a:pt x="719104" y="1805541"/>
                </a:lnTo>
                <a:lnTo>
                  <a:pt x="719104" y="2041086"/>
                </a:lnTo>
                <a:lnTo>
                  <a:pt x="1270688" y="2041086"/>
                </a:lnTo>
                <a:lnTo>
                  <a:pt x="1270688" y="2330282"/>
                </a:lnTo>
                <a:lnTo>
                  <a:pt x="719104" y="2330282"/>
                </a:lnTo>
                <a:lnTo>
                  <a:pt x="719104" y="2749595"/>
                </a:lnTo>
                <a:lnTo>
                  <a:pt x="472032" y="2749595"/>
                </a:lnTo>
                <a:lnTo>
                  <a:pt x="472032" y="1171449"/>
                </a:lnTo>
                <a:lnTo>
                  <a:pt x="361454" y="1137124"/>
                </a:lnTo>
                <a:cubicBezTo>
                  <a:pt x="149043" y="1047281"/>
                  <a:pt x="0" y="836954"/>
                  <a:pt x="0" y="591816"/>
                </a:cubicBezTo>
                <a:cubicBezTo>
                  <a:pt x="0" y="264965"/>
                  <a:pt x="264965" y="0"/>
                  <a:pt x="591816" y="0"/>
                </a:cubicBezTo>
                <a:close/>
              </a:path>
            </a:pathLst>
          </a:cu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252725" y="6373557"/>
            <a:ext cx="2416131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Puncturing</a:t>
            </a:r>
            <a:endParaRPr kumimoji="0" lang="ko-KR" altLang="en-US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오른쪽 화살표 14"/>
          <p:cNvSpPr/>
          <p:nvPr/>
        </p:nvSpPr>
        <p:spPr>
          <a:xfrm rot="1498080">
            <a:off x="2372835" y="5735782"/>
            <a:ext cx="1163782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오른쪽 화살표 21"/>
          <p:cNvSpPr/>
          <p:nvPr/>
        </p:nvSpPr>
        <p:spPr>
          <a:xfrm rot="20356147">
            <a:off x="2229502" y="7051294"/>
            <a:ext cx="1163782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913174" y="6413718"/>
            <a:ext cx="630902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0001" y="7394170"/>
            <a:ext cx="236122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New secret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key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SK’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86320" y="5142946"/>
            <a:ext cx="244186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CipherText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86320" y="5883245"/>
            <a:ext cx="244186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CipherText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486320" y="6652655"/>
            <a:ext cx="244186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CipherText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86320" y="7422065"/>
            <a:ext cx="244186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CipherText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86320" y="8191475"/>
            <a:ext cx="244186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CipherText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11596254" y="5033516"/>
            <a:ext cx="831786" cy="297742"/>
          </a:xfrm>
          <a:custGeom>
            <a:avLst/>
            <a:gdLst>
              <a:gd name="connsiteX0" fmla="*/ 1450711 w 1828800"/>
              <a:gd name="connsiteY0" fmla="*/ 196798 h 654627"/>
              <a:gd name="connsiteX1" fmla="*/ 1336411 w 1828800"/>
              <a:gd name="connsiteY1" fmla="*/ 311098 h 654627"/>
              <a:gd name="connsiteX2" fmla="*/ 1450711 w 1828800"/>
              <a:gd name="connsiteY2" fmla="*/ 425398 h 654627"/>
              <a:gd name="connsiteX3" fmla="*/ 1565011 w 1828800"/>
              <a:gd name="connsiteY3" fmla="*/ 311098 h 654627"/>
              <a:gd name="connsiteX4" fmla="*/ 1450711 w 1828800"/>
              <a:gd name="connsiteY4" fmla="*/ 196798 h 654627"/>
              <a:gd name="connsiteX5" fmla="*/ 0 w 1828800"/>
              <a:gd name="connsiteY5" fmla="*/ 0 h 654627"/>
              <a:gd name="connsiteX6" fmla="*/ 1501487 w 1828800"/>
              <a:gd name="connsiteY6" fmla="*/ 0 h 654627"/>
              <a:gd name="connsiteX7" fmla="*/ 1828800 w 1828800"/>
              <a:gd name="connsiteY7" fmla="*/ 327314 h 654627"/>
              <a:gd name="connsiteX8" fmla="*/ 1501487 w 1828800"/>
              <a:gd name="connsiteY8" fmla="*/ 654627 h 654627"/>
              <a:gd name="connsiteX9" fmla="*/ 0 w 1828800"/>
              <a:gd name="connsiteY9" fmla="*/ 654627 h 65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654627">
                <a:moveTo>
                  <a:pt x="1450711" y="196798"/>
                </a:moveTo>
                <a:cubicBezTo>
                  <a:pt x="1387585" y="196798"/>
                  <a:pt x="1336411" y="247972"/>
                  <a:pt x="1336411" y="311098"/>
                </a:cubicBezTo>
                <a:cubicBezTo>
                  <a:pt x="1336411" y="374224"/>
                  <a:pt x="1387585" y="425398"/>
                  <a:pt x="1450711" y="425398"/>
                </a:cubicBezTo>
                <a:cubicBezTo>
                  <a:pt x="1513837" y="425398"/>
                  <a:pt x="1565011" y="374224"/>
                  <a:pt x="1565011" y="311098"/>
                </a:cubicBezTo>
                <a:cubicBezTo>
                  <a:pt x="1565011" y="247972"/>
                  <a:pt x="1513837" y="196798"/>
                  <a:pt x="1450711" y="196798"/>
                </a:cubicBezTo>
                <a:close/>
                <a:moveTo>
                  <a:pt x="0" y="0"/>
                </a:moveTo>
                <a:lnTo>
                  <a:pt x="1501487" y="0"/>
                </a:lnTo>
                <a:lnTo>
                  <a:pt x="1828800" y="327314"/>
                </a:lnTo>
                <a:lnTo>
                  <a:pt x="1501487" y="654627"/>
                </a:lnTo>
                <a:lnTo>
                  <a:pt x="0" y="654627"/>
                </a:lnTo>
                <a:close/>
              </a:path>
            </a:pathLst>
          </a:cu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11387890" y="7236617"/>
            <a:ext cx="831786" cy="297742"/>
          </a:xfrm>
          <a:custGeom>
            <a:avLst/>
            <a:gdLst>
              <a:gd name="connsiteX0" fmla="*/ 1450711 w 1828800"/>
              <a:gd name="connsiteY0" fmla="*/ 196798 h 654627"/>
              <a:gd name="connsiteX1" fmla="*/ 1336411 w 1828800"/>
              <a:gd name="connsiteY1" fmla="*/ 311098 h 654627"/>
              <a:gd name="connsiteX2" fmla="*/ 1450711 w 1828800"/>
              <a:gd name="connsiteY2" fmla="*/ 425398 h 654627"/>
              <a:gd name="connsiteX3" fmla="*/ 1565011 w 1828800"/>
              <a:gd name="connsiteY3" fmla="*/ 311098 h 654627"/>
              <a:gd name="connsiteX4" fmla="*/ 1450711 w 1828800"/>
              <a:gd name="connsiteY4" fmla="*/ 196798 h 654627"/>
              <a:gd name="connsiteX5" fmla="*/ 0 w 1828800"/>
              <a:gd name="connsiteY5" fmla="*/ 0 h 654627"/>
              <a:gd name="connsiteX6" fmla="*/ 1501487 w 1828800"/>
              <a:gd name="connsiteY6" fmla="*/ 0 h 654627"/>
              <a:gd name="connsiteX7" fmla="*/ 1828800 w 1828800"/>
              <a:gd name="connsiteY7" fmla="*/ 327314 h 654627"/>
              <a:gd name="connsiteX8" fmla="*/ 1501487 w 1828800"/>
              <a:gd name="connsiteY8" fmla="*/ 654627 h 654627"/>
              <a:gd name="connsiteX9" fmla="*/ 0 w 1828800"/>
              <a:gd name="connsiteY9" fmla="*/ 654627 h 65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654627">
                <a:moveTo>
                  <a:pt x="1450711" y="196798"/>
                </a:moveTo>
                <a:cubicBezTo>
                  <a:pt x="1387585" y="196798"/>
                  <a:pt x="1336411" y="247972"/>
                  <a:pt x="1336411" y="311098"/>
                </a:cubicBezTo>
                <a:cubicBezTo>
                  <a:pt x="1336411" y="374224"/>
                  <a:pt x="1387585" y="425398"/>
                  <a:pt x="1450711" y="425398"/>
                </a:cubicBezTo>
                <a:cubicBezTo>
                  <a:pt x="1513837" y="425398"/>
                  <a:pt x="1565011" y="374224"/>
                  <a:pt x="1565011" y="311098"/>
                </a:cubicBezTo>
                <a:cubicBezTo>
                  <a:pt x="1565011" y="247972"/>
                  <a:pt x="1513837" y="196798"/>
                  <a:pt x="1450711" y="196798"/>
                </a:cubicBezTo>
                <a:close/>
                <a:moveTo>
                  <a:pt x="0" y="0"/>
                </a:moveTo>
                <a:lnTo>
                  <a:pt x="1501487" y="0"/>
                </a:lnTo>
                <a:lnTo>
                  <a:pt x="1828800" y="327314"/>
                </a:lnTo>
                <a:lnTo>
                  <a:pt x="1501487" y="654627"/>
                </a:lnTo>
                <a:lnTo>
                  <a:pt x="0" y="654627"/>
                </a:lnTo>
                <a:close/>
              </a:path>
            </a:pathLst>
          </a:custGeom>
          <a:solidFill>
            <a:srgbClr val="ACE2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1586119" y="6522149"/>
            <a:ext cx="831786" cy="297742"/>
          </a:xfrm>
          <a:custGeom>
            <a:avLst/>
            <a:gdLst>
              <a:gd name="connsiteX0" fmla="*/ 1450711 w 1828800"/>
              <a:gd name="connsiteY0" fmla="*/ 196798 h 654627"/>
              <a:gd name="connsiteX1" fmla="*/ 1336411 w 1828800"/>
              <a:gd name="connsiteY1" fmla="*/ 311098 h 654627"/>
              <a:gd name="connsiteX2" fmla="*/ 1450711 w 1828800"/>
              <a:gd name="connsiteY2" fmla="*/ 425398 h 654627"/>
              <a:gd name="connsiteX3" fmla="*/ 1565011 w 1828800"/>
              <a:gd name="connsiteY3" fmla="*/ 311098 h 654627"/>
              <a:gd name="connsiteX4" fmla="*/ 1450711 w 1828800"/>
              <a:gd name="connsiteY4" fmla="*/ 196798 h 654627"/>
              <a:gd name="connsiteX5" fmla="*/ 0 w 1828800"/>
              <a:gd name="connsiteY5" fmla="*/ 0 h 654627"/>
              <a:gd name="connsiteX6" fmla="*/ 1501487 w 1828800"/>
              <a:gd name="connsiteY6" fmla="*/ 0 h 654627"/>
              <a:gd name="connsiteX7" fmla="*/ 1828800 w 1828800"/>
              <a:gd name="connsiteY7" fmla="*/ 327314 h 654627"/>
              <a:gd name="connsiteX8" fmla="*/ 1501487 w 1828800"/>
              <a:gd name="connsiteY8" fmla="*/ 654627 h 654627"/>
              <a:gd name="connsiteX9" fmla="*/ 0 w 1828800"/>
              <a:gd name="connsiteY9" fmla="*/ 654627 h 65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654627">
                <a:moveTo>
                  <a:pt x="1450711" y="196798"/>
                </a:moveTo>
                <a:cubicBezTo>
                  <a:pt x="1387585" y="196798"/>
                  <a:pt x="1336411" y="247972"/>
                  <a:pt x="1336411" y="311098"/>
                </a:cubicBezTo>
                <a:cubicBezTo>
                  <a:pt x="1336411" y="374224"/>
                  <a:pt x="1387585" y="425398"/>
                  <a:pt x="1450711" y="425398"/>
                </a:cubicBezTo>
                <a:cubicBezTo>
                  <a:pt x="1513837" y="425398"/>
                  <a:pt x="1565011" y="374224"/>
                  <a:pt x="1565011" y="311098"/>
                </a:cubicBezTo>
                <a:cubicBezTo>
                  <a:pt x="1565011" y="247972"/>
                  <a:pt x="1513837" y="196798"/>
                  <a:pt x="1450711" y="196798"/>
                </a:cubicBezTo>
                <a:close/>
                <a:moveTo>
                  <a:pt x="0" y="0"/>
                </a:moveTo>
                <a:lnTo>
                  <a:pt x="1501487" y="0"/>
                </a:lnTo>
                <a:lnTo>
                  <a:pt x="1828800" y="327314"/>
                </a:lnTo>
                <a:lnTo>
                  <a:pt x="1501487" y="654627"/>
                </a:lnTo>
                <a:lnTo>
                  <a:pt x="0" y="654627"/>
                </a:lnTo>
                <a:close/>
              </a:path>
            </a:pathLst>
          </a:cu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11596254" y="7390475"/>
            <a:ext cx="831786" cy="297742"/>
          </a:xfrm>
          <a:custGeom>
            <a:avLst/>
            <a:gdLst>
              <a:gd name="connsiteX0" fmla="*/ 1450711 w 1828800"/>
              <a:gd name="connsiteY0" fmla="*/ 196798 h 654627"/>
              <a:gd name="connsiteX1" fmla="*/ 1336411 w 1828800"/>
              <a:gd name="connsiteY1" fmla="*/ 311098 h 654627"/>
              <a:gd name="connsiteX2" fmla="*/ 1450711 w 1828800"/>
              <a:gd name="connsiteY2" fmla="*/ 425398 h 654627"/>
              <a:gd name="connsiteX3" fmla="*/ 1565011 w 1828800"/>
              <a:gd name="connsiteY3" fmla="*/ 311098 h 654627"/>
              <a:gd name="connsiteX4" fmla="*/ 1450711 w 1828800"/>
              <a:gd name="connsiteY4" fmla="*/ 196798 h 654627"/>
              <a:gd name="connsiteX5" fmla="*/ 0 w 1828800"/>
              <a:gd name="connsiteY5" fmla="*/ 0 h 654627"/>
              <a:gd name="connsiteX6" fmla="*/ 1501487 w 1828800"/>
              <a:gd name="connsiteY6" fmla="*/ 0 h 654627"/>
              <a:gd name="connsiteX7" fmla="*/ 1828800 w 1828800"/>
              <a:gd name="connsiteY7" fmla="*/ 327314 h 654627"/>
              <a:gd name="connsiteX8" fmla="*/ 1501487 w 1828800"/>
              <a:gd name="connsiteY8" fmla="*/ 654627 h 654627"/>
              <a:gd name="connsiteX9" fmla="*/ 0 w 1828800"/>
              <a:gd name="connsiteY9" fmla="*/ 654627 h 65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654627">
                <a:moveTo>
                  <a:pt x="1450711" y="196798"/>
                </a:moveTo>
                <a:cubicBezTo>
                  <a:pt x="1387585" y="196798"/>
                  <a:pt x="1336411" y="247972"/>
                  <a:pt x="1336411" y="311098"/>
                </a:cubicBezTo>
                <a:cubicBezTo>
                  <a:pt x="1336411" y="374224"/>
                  <a:pt x="1387585" y="425398"/>
                  <a:pt x="1450711" y="425398"/>
                </a:cubicBezTo>
                <a:cubicBezTo>
                  <a:pt x="1513837" y="425398"/>
                  <a:pt x="1565011" y="374224"/>
                  <a:pt x="1565011" y="311098"/>
                </a:cubicBezTo>
                <a:cubicBezTo>
                  <a:pt x="1565011" y="247972"/>
                  <a:pt x="1513837" y="196798"/>
                  <a:pt x="1450711" y="196798"/>
                </a:cubicBezTo>
                <a:close/>
                <a:moveTo>
                  <a:pt x="0" y="0"/>
                </a:moveTo>
                <a:lnTo>
                  <a:pt x="1501487" y="0"/>
                </a:lnTo>
                <a:lnTo>
                  <a:pt x="1828800" y="327314"/>
                </a:lnTo>
                <a:lnTo>
                  <a:pt x="1501487" y="654627"/>
                </a:lnTo>
                <a:lnTo>
                  <a:pt x="0" y="654627"/>
                </a:lnTo>
                <a:close/>
              </a:path>
            </a:pathLst>
          </a:cu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11596254" y="5755473"/>
            <a:ext cx="831786" cy="297742"/>
          </a:xfrm>
          <a:custGeom>
            <a:avLst/>
            <a:gdLst>
              <a:gd name="connsiteX0" fmla="*/ 1450711 w 1828800"/>
              <a:gd name="connsiteY0" fmla="*/ 196798 h 654627"/>
              <a:gd name="connsiteX1" fmla="*/ 1336411 w 1828800"/>
              <a:gd name="connsiteY1" fmla="*/ 311098 h 654627"/>
              <a:gd name="connsiteX2" fmla="*/ 1450711 w 1828800"/>
              <a:gd name="connsiteY2" fmla="*/ 425398 h 654627"/>
              <a:gd name="connsiteX3" fmla="*/ 1565011 w 1828800"/>
              <a:gd name="connsiteY3" fmla="*/ 311098 h 654627"/>
              <a:gd name="connsiteX4" fmla="*/ 1450711 w 1828800"/>
              <a:gd name="connsiteY4" fmla="*/ 196798 h 654627"/>
              <a:gd name="connsiteX5" fmla="*/ 0 w 1828800"/>
              <a:gd name="connsiteY5" fmla="*/ 0 h 654627"/>
              <a:gd name="connsiteX6" fmla="*/ 1501487 w 1828800"/>
              <a:gd name="connsiteY6" fmla="*/ 0 h 654627"/>
              <a:gd name="connsiteX7" fmla="*/ 1828800 w 1828800"/>
              <a:gd name="connsiteY7" fmla="*/ 327314 h 654627"/>
              <a:gd name="connsiteX8" fmla="*/ 1501487 w 1828800"/>
              <a:gd name="connsiteY8" fmla="*/ 654627 h 654627"/>
              <a:gd name="connsiteX9" fmla="*/ 0 w 1828800"/>
              <a:gd name="connsiteY9" fmla="*/ 654627 h 65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654627">
                <a:moveTo>
                  <a:pt x="1450711" y="196798"/>
                </a:moveTo>
                <a:cubicBezTo>
                  <a:pt x="1387585" y="196798"/>
                  <a:pt x="1336411" y="247972"/>
                  <a:pt x="1336411" y="311098"/>
                </a:cubicBezTo>
                <a:cubicBezTo>
                  <a:pt x="1336411" y="374224"/>
                  <a:pt x="1387585" y="425398"/>
                  <a:pt x="1450711" y="425398"/>
                </a:cubicBezTo>
                <a:cubicBezTo>
                  <a:pt x="1513837" y="425398"/>
                  <a:pt x="1565011" y="374224"/>
                  <a:pt x="1565011" y="311098"/>
                </a:cubicBezTo>
                <a:cubicBezTo>
                  <a:pt x="1565011" y="247972"/>
                  <a:pt x="1513837" y="196798"/>
                  <a:pt x="1450711" y="196798"/>
                </a:cubicBezTo>
                <a:close/>
                <a:moveTo>
                  <a:pt x="0" y="0"/>
                </a:moveTo>
                <a:lnTo>
                  <a:pt x="1501487" y="0"/>
                </a:lnTo>
                <a:lnTo>
                  <a:pt x="1828800" y="327314"/>
                </a:lnTo>
                <a:lnTo>
                  <a:pt x="1501487" y="654627"/>
                </a:lnTo>
                <a:lnTo>
                  <a:pt x="0" y="65462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11388146" y="7994122"/>
            <a:ext cx="831786" cy="297742"/>
          </a:xfrm>
          <a:custGeom>
            <a:avLst/>
            <a:gdLst>
              <a:gd name="connsiteX0" fmla="*/ 1450711 w 1828800"/>
              <a:gd name="connsiteY0" fmla="*/ 196798 h 654627"/>
              <a:gd name="connsiteX1" fmla="*/ 1336411 w 1828800"/>
              <a:gd name="connsiteY1" fmla="*/ 311098 h 654627"/>
              <a:gd name="connsiteX2" fmla="*/ 1450711 w 1828800"/>
              <a:gd name="connsiteY2" fmla="*/ 425398 h 654627"/>
              <a:gd name="connsiteX3" fmla="*/ 1565011 w 1828800"/>
              <a:gd name="connsiteY3" fmla="*/ 311098 h 654627"/>
              <a:gd name="connsiteX4" fmla="*/ 1450711 w 1828800"/>
              <a:gd name="connsiteY4" fmla="*/ 196798 h 654627"/>
              <a:gd name="connsiteX5" fmla="*/ 0 w 1828800"/>
              <a:gd name="connsiteY5" fmla="*/ 0 h 654627"/>
              <a:gd name="connsiteX6" fmla="*/ 1501487 w 1828800"/>
              <a:gd name="connsiteY6" fmla="*/ 0 h 654627"/>
              <a:gd name="connsiteX7" fmla="*/ 1828800 w 1828800"/>
              <a:gd name="connsiteY7" fmla="*/ 327314 h 654627"/>
              <a:gd name="connsiteX8" fmla="*/ 1501487 w 1828800"/>
              <a:gd name="connsiteY8" fmla="*/ 654627 h 654627"/>
              <a:gd name="connsiteX9" fmla="*/ 0 w 1828800"/>
              <a:gd name="connsiteY9" fmla="*/ 654627 h 65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654627">
                <a:moveTo>
                  <a:pt x="1450711" y="196798"/>
                </a:moveTo>
                <a:cubicBezTo>
                  <a:pt x="1387585" y="196798"/>
                  <a:pt x="1336411" y="247972"/>
                  <a:pt x="1336411" y="311098"/>
                </a:cubicBezTo>
                <a:cubicBezTo>
                  <a:pt x="1336411" y="374224"/>
                  <a:pt x="1387585" y="425398"/>
                  <a:pt x="1450711" y="425398"/>
                </a:cubicBezTo>
                <a:cubicBezTo>
                  <a:pt x="1513837" y="425398"/>
                  <a:pt x="1565011" y="374224"/>
                  <a:pt x="1565011" y="311098"/>
                </a:cubicBezTo>
                <a:cubicBezTo>
                  <a:pt x="1565011" y="247972"/>
                  <a:pt x="1513837" y="196798"/>
                  <a:pt x="1450711" y="196798"/>
                </a:cubicBezTo>
                <a:close/>
                <a:moveTo>
                  <a:pt x="0" y="0"/>
                </a:moveTo>
                <a:lnTo>
                  <a:pt x="1501487" y="0"/>
                </a:lnTo>
                <a:lnTo>
                  <a:pt x="1828800" y="327314"/>
                </a:lnTo>
                <a:lnTo>
                  <a:pt x="1501487" y="654627"/>
                </a:lnTo>
                <a:lnTo>
                  <a:pt x="0" y="65462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11596510" y="8147980"/>
            <a:ext cx="831786" cy="297742"/>
          </a:xfrm>
          <a:custGeom>
            <a:avLst/>
            <a:gdLst>
              <a:gd name="connsiteX0" fmla="*/ 1450711 w 1828800"/>
              <a:gd name="connsiteY0" fmla="*/ 196798 h 654627"/>
              <a:gd name="connsiteX1" fmla="*/ 1336411 w 1828800"/>
              <a:gd name="connsiteY1" fmla="*/ 311098 h 654627"/>
              <a:gd name="connsiteX2" fmla="*/ 1450711 w 1828800"/>
              <a:gd name="connsiteY2" fmla="*/ 425398 h 654627"/>
              <a:gd name="connsiteX3" fmla="*/ 1565011 w 1828800"/>
              <a:gd name="connsiteY3" fmla="*/ 311098 h 654627"/>
              <a:gd name="connsiteX4" fmla="*/ 1450711 w 1828800"/>
              <a:gd name="connsiteY4" fmla="*/ 196798 h 654627"/>
              <a:gd name="connsiteX5" fmla="*/ 0 w 1828800"/>
              <a:gd name="connsiteY5" fmla="*/ 0 h 654627"/>
              <a:gd name="connsiteX6" fmla="*/ 1501487 w 1828800"/>
              <a:gd name="connsiteY6" fmla="*/ 0 h 654627"/>
              <a:gd name="connsiteX7" fmla="*/ 1828800 w 1828800"/>
              <a:gd name="connsiteY7" fmla="*/ 327314 h 654627"/>
              <a:gd name="connsiteX8" fmla="*/ 1501487 w 1828800"/>
              <a:gd name="connsiteY8" fmla="*/ 654627 h 654627"/>
              <a:gd name="connsiteX9" fmla="*/ 0 w 1828800"/>
              <a:gd name="connsiteY9" fmla="*/ 654627 h 65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654627">
                <a:moveTo>
                  <a:pt x="1450711" y="196798"/>
                </a:moveTo>
                <a:cubicBezTo>
                  <a:pt x="1387585" y="196798"/>
                  <a:pt x="1336411" y="247972"/>
                  <a:pt x="1336411" y="311098"/>
                </a:cubicBezTo>
                <a:cubicBezTo>
                  <a:pt x="1336411" y="374224"/>
                  <a:pt x="1387585" y="425398"/>
                  <a:pt x="1450711" y="425398"/>
                </a:cubicBezTo>
                <a:cubicBezTo>
                  <a:pt x="1513837" y="425398"/>
                  <a:pt x="1565011" y="374224"/>
                  <a:pt x="1565011" y="311098"/>
                </a:cubicBezTo>
                <a:cubicBezTo>
                  <a:pt x="1565011" y="247972"/>
                  <a:pt x="1513837" y="196798"/>
                  <a:pt x="1450711" y="196798"/>
                </a:cubicBezTo>
                <a:close/>
                <a:moveTo>
                  <a:pt x="0" y="0"/>
                </a:moveTo>
                <a:lnTo>
                  <a:pt x="1501487" y="0"/>
                </a:lnTo>
                <a:lnTo>
                  <a:pt x="1828800" y="327314"/>
                </a:lnTo>
                <a:lnTo>
                  <a:pt x="1501487" y="654627"/>
                </a:lnTo>
                <a:lnTo>
                  <a:pt x="0" y="654627"/>
                </a:ln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오른쪽 화살표 37"/>
          <p:cNvSpPr/>
          <p:nvPr/>
        </p:nvSpPr>
        <p:spPr>
          <a:xfrm rot="20327797">
            <a:off x="7620198" y="5414156"/>
            <a:ext cx="1717765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오른쪽 화살표 38"/>
          <p:cNvSpPr/>
          <p:nvPr/>
        </p:nvSpPr>
        <p:spPr>
          <a:xfrm rot="20724196">
            <a:off x="7661261" y="6030816"/>
            <a:ext cx="1717765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7682935" y="6596223"/>
            <a:ext cx="1717765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오른쪽 화살표 40"/>
          <p:cNvSpPr/>
          <p:nvPr/>
        </p:nvSpPr>
        <p:spPr>
          <a:xfrm rot="1358459">
            <a:off x="8510516" y="7232020"/>
            <a:ext cx="831380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오른쪽 화살표 41"/>
          <p:cNvSpPr/>
          <p:nvPr/>
        </p:nvSpPr>
        <p:spPr>
          <a:xfrm rot="1883163">
            <a:off x="8390209" y="7858641"/>
            <a:ext cx="1080670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곱셈 기호 19"/>
          <p:cNvSpPr/>
          <p:nvPr/>
        </p:nvSpPr>
        <p:spPr>
          <a:xfrm>
            <a:off x="7940730" y="5234977"/>
            <a:ext cx="924791" cy="924791"/>
          </a:xfrm>
          <a:prstGeom prst="mathMultiply">
            <a:avLst>
              <a:gd name="adj1" fmla="val 14531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66083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Forward Secure </a:t>
            </a:r>
            <a:r>
              <a:rPr lang="en-US" altLang="ko-KR" dirty="0" smtClean="0"/>
              <a:t>Encryption (FSE)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67271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Forward Secure Encryption (FSE)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키가 유출</a:t>
            </a:r>
            <a:r>
              <a:rPr lang="ko-KR" altLang="en-US" dirty="0" smtClean="0"/>
              <a:t>되었을 때 </a:t>
            </a:r>
            <a:r>
              <a:rPr lang="ko-KR" altLang="en-US" dirty="0" smtClean="0">
                <a:solidFill>
                  <a:srgbClr val="0000FF"/>
                </a:solidFill>
              </a:rPr>
              <a:t>이전 메시지의 기밀성</a:t>
            </a:r>
            <a:r>
              <a:rPr lang="ko-KR" altLang="en-US" dirty="0" smtClean="0"/>
              <a:t>을 유지하기 위해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사용자의 </a:t>
            </a:r>
            <a:r>
              <a:rPr lang="ko-KR" altLang="en-US" dirty="0" err="1" smtClean="0">
                <a:solidFill>
                  <a:srgbClr val="0000FF"/>
                </a:solidFill>
              </a:rPr>
              <a:t>비밀키가</a:t>
            </a:r>
            <a:r>
              <a:rPr lang="ko-KR" altLang="en-US" dirty="0" smtClean="0">
                <a:solidFill>
                  <a:srgbClr val="0000FF"/>
                </a:solidFill>
              </a:rPr>
              <a:t> 주기적으로 업데이트</a:t>
            </a:r>
            <a:r>
              <a:rPr lang="ko-KR" altLang="en-US" dirty="0" smtClean="0"/>
              <a:t>되는 것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수신자는 새로운 키 교환을 할 필요 없이 </a:t>
            </a:r>
            <a:r>
              <a:rPr lang="ko-KR" altLang="en-US" dirty="0" err="1" smtClean="0">
                <a:solidFill>
                  <a:srgbClr val="0000FF"/>
                </a:solidFill>
              </a:rPr>
              <a:t>복호화</a:t>
            </a:r>
            <a:r>
              <a:rPr lang="ko-KR" altLang="en-US" dirty="0" smtClean="0">
                <a:solidFill>
                  <a:srgbClr val="0000FF"/>
                </a:solidFill>
              </a:rPr>
              <a:t> 키를 업데이트</a:t>
            </a:r>
            <a:r>
              <a:rPr lang="ko-KR" altLang="en-US" dirty="0" smtClean="0"/>
              <a:t>하여 </a:t>
            </a:r>
            <a:r>
              <a:rPr lang="ko-KR" altLang="en-US" dirty="0" smtClean="0">
                <a:solidFill>
                  <a:srgbClr val="0000FF"/>
                </a:solidFill>
              </a:rPr>
              <a:t>지정된 메시지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수신자 또는 </a:t>
            </a:r>
            <a:r>
              <a:rPr lang="en-US" altLang="ko-KR" dirty="0" smtClean="0">
                <a:solidFill>
                  <a:srgbClr val="0000FF"/>
                </a:solidFill>
              </a:rPr>
              <a:t>time </a:t>
            </a:r>
            <a:r>
              <a:rPr lang="en-US" altLang="ko-KR" dirty="0" err="1" smtClean="0">
                <a:solidFill>
                  <a:srgbClr val="0000FF"/>
                </a:solidFill>
              </a:rPr>
              <a:t>perio</a:t>
            </a:r>
            <a:r>
              <a:rPr lang="ko-KR" altLang="en-US" dirty="0" smtClean="0"/>
              <a:t>에 대한 </a:t>
            </a:r>
            <a:r>
              <a:rPr lang="ko-KR" altLang="en-US" dirty="0" err="1" smtClean="0">
                <a:solidFill>
                  <a:srgbClr val="0000FF"/>
                </a:solidFill>
              </a:rPr>
              <a:t>복호화를</a:t>
            </a:r>
            <a:r>
              <a:rPr lang="ko-KR" altLang="en-US" dirty="0" smtClean="0">
                <a:solidFill>
                  <a:srgbClr val="0000FF"/>
                </a:solidFill>
              </a:rPr>
              <a:t> 하지 못하게</a:t>
            </a:r>
            <a:r>
              <a:rPr lang="ko-KR" altLang="en-US" dirty="0" smtClean="0"/>
              <a:t> 할 수 있음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rgbClr val="0000FF"/>
                </a:solidFill>
              </a:rPr>
              <a:t>Asynchronous Communication</a:t>
            </a:r>
            <a:r>
              <a:rPr lang="ko-KR" altLang="en-US" dirty="0" smtClean="0"/>
              <a:t>에 초점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>
                <a:solidFill>
                  <a:srgbClr val="FF0000"/>
                </a:solidFill>
              </a:rPr>
              <a:t>Puncturable</a:t>
            </a:r>
            <a:r>
              <a:rPr lang="en-US" dirty="0" smtClean="0">
                <a:solidFill>
                  <a:srgbClr val="FF0000"/>
                </a:solidFill>
              </a:rPr>
              <a:t> Encryption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Forward Secure Public Key Encryption (FS-PKE) scheme</a:t>
            </a:r>
            <a:r>
              <a:rPr lang="ko-KR" altLang="en-US" dirty="0" smtClean="0">
                <a:solidFill>
                  <a:srgbClr val="FF0000"/>
                </a:solidFill>
              </a:rPr>
              <a:t>을 결합</a:t>
            </a:r>
            <a:r>
              <a:rPr lang="ko-KR" altLang="en-US" dirty="0" smtClean="0"/>
              <a:t>하여 구현</a:t>
            </a:r>
            <a:endParaRPr lang="en-US" dirty="0" smtClean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2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Forward Secure </a:t>
            </a:r>
            <a:r>
              <a:rPr lang="en-US" altLang="ko-KR" dirty="0" smtClean="0"/>
              <a:t>Encryption (FSE)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67271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Forward Secure Encryption (FSE)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>
                <a:solidFill>
                  <a:srgbClr val="0000FF"/>
                </a:solidFill>
              </a:rPr>
              <a:t>Puncturable</a:t>
            </a:r>
            <a:r>
              <a:rPr lang="en-US" dirty="0" smtClean="0">
                <a:solidFill>
                  <a:srgbClr val="0000FF"/>
                </a:solidFill>
              </a:rPr>
              <a:t> Encryption</a:t>
            </a:r>
            <a:r>
              <a:rPr lang="ko-KR" altLang="en-US" dirty="0" smtClean="0">
                <a:solidFill>
                  <a:srgbClr val="0000FF"/>
                </a:solidFill>
              </a:rPr>
              <a:t>과 </a:t>
            </a:r>
            <a:r>
              <a:rPr lang="en-US" altLang="ko-KR" dirty="0" smtClean="0">
                <a:solidFill>
                  <a:srgbClr val="0000FF"/>
                </a:solidFill>
              </a:rPr>
              <a:t>Forward Secure Public Key Encryption (FS-PKE) scheme</a:t>
            </a:r>
            <a:r>
              <a:rPr lang="ko-KR" altLang="en-US" dirty="0" smtClean="0">
                <a:solidFill>
                  <a:srgbClr val="0000FF"/>
                </a:solidFill>
              </a:rPr>
              <a:t>이 결합</a:t>
            </a:r>
            <a:r>
              <a:rPr lang="ko-KR" altLang="en-US" dirty="0" smtClean="0">
                <a:solidFill>
                  <a:schemeClr val="tx1"/>
                </a:solidFill>
              </a:rPr>
              <a:t>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tag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time interval</a:t>
            </a:r>
            <a:r>
              <a:rPr lang="ko-KR" altLang="en-US" dirty="0" smtClean="0">
                <a:solidFill>
                  <a:srgbClr val="0000FF"/>
                </a:solidFill>
              </a:rPr>
              <a:t>에 대한 </a:t>
            </a:r>
            <a:r>
              <a:rPr lang="en-US" altLang="ko-KR" dirty="0" smtClean="0">
                <a:solidFill>
                  <a:srgbClr val="0000FF"/>
                </a:solidFill>
              </a:rPr>
              <a:t>revocation</a:t>
            </a:r>
            <a:r>
              <a:rPr lang="ko-KR" altLang="en-US" dirty="0" smtClean="0">
                <a:solidFill>
                  <a:schemeClr val="tx1"/>
                </a:solidFill>
              </a:rPr>
              <a:t>이 가능한 알고리즘을 </a:t>
            </a:r>
            <a:r>
              <a:rPr lang="ko-KR" altLang="en-US" dirty="0" smtClean="0">
                <a:solidFill>
                  <a:schemeClr val="tx1"/>
                </a:solidFill>
              </a:rPr>
              <a:t>사용하면 어떤 </a:t>
            </a:r>
            <a:r>
              <a:rPr lang="en-US" altLang="ko-KR" dirty="0" smtClean="0">
                <a:solidFill>
                  <a:schemeClr val="tx1"/>
                </a:solidFill>
              </a:rPr>
              <a:t>decryption window</a:t>
            </a:r>
            <a:r>
              <a:rPr lang="ko-KR" altLang="en-US" dirty="0" smtClean="0">
                <a:solidFill>
                  <a:schemeClr val="tx1"/>
                </a:solidFill>
              </a:rPr>
              <a:t>를 지난 메시지는 </a:t>
            </a:r>
            <a:r>
              <a:rPr lang="ko-KR" altLang="en-US" dirty="0" err="1" smtClean="0">
                <a:solidFill>
                  <a:schemeClr val="tx1"/>
                </a:solidFill>
              </a:rPr>
              <a:t>복호화될</a:t>
            </a:r>
            <a:r>
              <a:rPr lang="ko-KR" altLang="en-US" dirty="0" smtClean="0">
                <a:solidFill>
                  <a:schemeClr val="tx1"/>
                </a:solidFill>
              </a:rPr>
              <a:t> 수 없음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" name="타원 4"/>
          <p:cNvSpPr/>
          <p:nvPr/>
        </p:nvSpPr>
        <p:spPr>
          <a:xfrm>
            <a:off x="706952" y="5074791"/>
            <a:ext cx="2722048" cy="11829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Puncturable</a:t>
            </a:r>
            <a:r>
              <a:rPr lang="en-US" altLang="ko-KR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 Encryption</a:t>
            </a:r>
          </a:p>
        </p:txBody>
      </p:sp>
      <p:sp>
        <p:nvSpPr>
          <p:cNvPr id="7" name="타원 6"/>
          <p:cNvSpPr/>
          <p:nvPr/>
        </p:nvSpPr>
        <p:spPr>
          <a:xfrm>
            <a:off x="706952" y="7234373"/>
            <a:ext cx="2722048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FS-PKE</a:t>
            </a:r>
          </a:p>
        </p:txBody>
      </p:sp>
      <p:sp>
        <p:nvSpPr>
          <p:cNvPr id="8" name="타원 7"/>
          <p:cNvSpPr/>
          <p:nvPr/>
        </p:nvSpPr>
        <p:spPr>
          <a:xfrm>
            <a:off x="4163660" y="6051408"/>
            <a:ext cx="3591422" cy="1182965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Forward Secure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Encryption (FSE)</a:t>
            </a:r>
          </a:p>
        </p:txBody>
      </p:sp>
      <p:sp>
        <p:nvSpPr>
          <p:cNvPr id="9" name="오른쪽 화살표 8"/>
          <p:cNvSpPr/>
          <p:nvPr/>
        </p:nvSpPr>
        <p:spPr>
          <a:xfrm rot="1498080">
            <a:off x="3524207" y="5835708"/>
            <a:ext cx="778480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오른쪽 화살표 9"/>
          <p:cNvSpPr/>
          <p:nvPr/>
        </p:nvSpPr>
        <p:spPr>
          <a:xfrm rot="20356147">
            <a:off x="3508866" y="6947691"/>
            <a:ext cx="941512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8623753" y="5700537"/>
            <a:ext cx="1302880" cy="466372"/>
          </a:xfrm>
          <a:custGeom>
            <a:avLst/>
            <a:gdLst>
              <a:gd name="connsiteX0" fmla="*/ 1450711 w 1828800"/>
              <a:gd name="connsiteY0" fmla="*/ 196798 h 654627"/>
              <a:gd name="connsiteX1" fmla="*/ 1336411 w 1828800"/>
              <a:gd name="connsiteY1" fmla="*/ 311098 h 654627"/>
              <a:gd name="connsiteX2" fmla="*/ 1450711 w 1828800"/>
              <a:gd name="connsiteY2" fmla="*/ 425398 h 654627"/>
              <a:gd name="connsiteX3" fmla="*/ 1565011 w 1828800"/>
              <a:gd name="connsiteY3" fmla="*/ 311098 h 654627"/>
              <a:gd name="connsiteX4" fmla="*/ 1450711 w 1828800"/>
              <a:gd name="connsiteY4" fmla="*/ 196798 h 654627"/>
              <a:gd name="connsiteX5" fmla="*/ 0 w 1828800"/>
              <a:gd name="connsiteY5" fmla="*/ 0 h 654627"/>
              <a:gd name="connsiteX6" fmla="*/ 1501487 w 1828800"/>
              <a:gd name="connsiteY6" fmla="*/ 0 h 654627"/>
              <a:gd name="connsiteX7" fmla="*/ 1828800 w 1828800"/>
              <a:gd name="connsiteY7" fmla="*/ 327314 h 654627"/>
              <a:gd name="connsiteX8" fmla="*/ 1501487 w 1828800"/>
              <a:gd name="connsiteY8" fmla="*/ 654627 h 654627"/>
              <a:gd name="connsiteX9" fmla="*/ 0 w 1828800"/>
              <a:gd name="connsiteY9" fmla="*/ 654627 h 65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654627">
                <a:moveTo>
                  <a:pt x="1450711" y="196798"/>
                </a:moveTo>
                <a:cubicBezTo>
                  <a:pt x="1387585" y="196798"/>
                  <a:pt x="1336411" y="247972"/>
                  <a:pt x="1336411" y="311098"/>
                </a:cubicBezTo>
                <a:cubicBezTo>
                  <a:pt x="1336411" y="374224"/>
                  <a:pt x="1387585" y="425398"/>
                  <a:pt x="1450711" y="425398"/>
                </a:cubicBezTo>
                <a:cubicBezTo>
                  <a:pt x="1513837" y="425398"/>
                  <a:pt x="1565011" y="374224"/>
                  <a:pt x="1565011" y="311098"/>
                </a:cubicBezTo>
                <a:cubicBezTo>
                  <a:pt x="1565011" y="247972"/>
                  <a:pt x="1513837" y="196798"/>
                  <a:pt x="1450711" y="196798"/>
                </a:cubicBezTo>
                <a:close/>
                <a:moveTo>
                  <a:pt x="0" y="0"/>
                </a:moveTo>
                <a:lnTo>
                  <a:pt x="1501487" y="0"/>
                </a:lnTo>
                <a:lnTo>
                  <a:pt x="1828800" y="327314"/>
                </a:lnTo>
                <a:lnTo>
                  <a:pt x="1501487" y="654627"/>
                </a:lnTo>
                <a:lnTo>
                  <a:pt x="0" y="654627"/>
                </a:lnTo>
                <a:close/>
              </a:path>
            </a:pathLst>
          </a:cu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오른쪽 화살표 11"/>
          <p:cNvSpPr/>
          <p:nvPr/>
        </p:nvSpPr>
        <p:spPr>
          <a:xfrm rot="19990634">
            <a:off x="7746491" y="5877339"/>
            <a:ext cx="778480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오른쪽 화살표 12"/>
          <p:cNvSpPr/>
          <p:nvPr/>
        </p:nvSpPr>
        <p:spPr>
          <a:xfrm rot="1887161">
            <a:off x="7739806" y="6800192"/>
            <a:ext cx="778480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10110" y="5677178"/>
            <a:ext cx="229710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Tag</a:t>
            </a:r>
            <a:r>
              <a:rPr lang="en-US" altLang="ko-KR" dirty="0" smtClean="0"/>
              <a:t> revocation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8780319" y="7091137"/>
            <a:ext cx="2639291" cy="0"/>
          </a:xfrm>
          <a:prstGeom prst="line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연결선 17"/>
          <p:cNvCxnSpPr/>
          <p:nvPr/>
        </p:nvCxnSpPr>
        <p:spPr>
          <a:xfrm>
            <a:off x="8780319" y="6922322"/>
            <a:ext cx="0" cy="303637"/>
          </a:xfrm>
          <a:prstGeom prst="line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연결선 20"/>
          <p:cNvCxnSpPr/>
          <p:nvPr/>
        </p:nvCxnSpPr>
        <p:spPr>
          <a:xfrm>
            <a:off x="9660083" y="6922322"/>
            <a:ext cx="0" cy="303637"/>
          </a:xfrm>
          <a:prstGeom prst="line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연결선 21"/>
          <p:cNvCxnSpPr/>
          <p:nvPr/>
        </p:nvCxnSpPr>
        <p:spPr>
          <a:xfrm>
            <a:off x="10539847" y="6922322"/>
            <a:ext cx="0" cy="303637"/>
          </a:xfrm>
          <a:prstGeom prst="line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직선 연결선 22"/>
          <p:cNvCxnSpPr/>
          <p:nvPr/>
        </p:nvCxnSpPr>
        <p:spPr>
          <a:xfrm>
            <a:off x="11419610" y="6922322"/>
            <a:ext cx="0" cy="303637"/>
          </a:xfrm>
          <a:prstGeom prst="line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/>
          <p:cNvSpPr txBox="1"/>
          <p:nvPr/>
        </p:nvSpPr>
        <p:spPr>
          <a:xfrm>
            <a:off x="8621910" y="7261051"/>
            <a:ext cx="368530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Time interval </a:t>
            </a:r>
            <a:r>
              <a:rPr lang="en-US" altLang="ko-KR" dirty="0" smtClean="0"/>
              <a:t>revocation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47870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Forward Secure </a:t>
            </a:r>
            <a:r>
              <a:rPr lang="en-US" altLang="ko-KR" dirty="0" smtClean="0"/>
              <a:t>Encryption (FSE)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722708"/>
                  </p:ext>
                </p:extLst>
              </p:nvPr>
            </p:nvGraphicFramePr>
            <p:xfrm>
              <a:off x="565970" y="2116464"/>
              <a:ext cx="11525827" cy="575809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6236856">
                      <a:extLst>
                        <a:ext uri="{9D8B030D-6E8A-4147-A177-3AD203B41FA5}">
                          <a16:colId xmlns:a16="http://schemas.microsoft.com/office/drawing/2014/main" val="2253510411"/>
                        </a:ext>
                      </a:extLst>
                    </a:gridCol>
                    <a:gridCol w="5288971">
                      <a:extLst>
                        <a:ext uri="{9D8B030D-6E8A-4147-A177-3AD203B41FA5}">
                          <a16:colId xmlns:a16="http://schemas.microsoft.com/office/drawing/2014/main" val="2015136674"/>
                        </a:ext>
                      </a:extLst>
                    </a:gridCol>
                  </a:tblGrid>
                  <a:tr h="242642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1" i="1" kern="100" smtClean="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𝐊𝐞𝐲𝐆𝐞𝐧</m:t>
                                </m:r>
                                <m:d>
                                  <m:dPr>
                                    <m:ctrlPr>
                                      <a:rPr lang="ko-KR" sz="2500" b="1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ko-KR" sz="2500" b="1" kern="1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𝟏</m:t>
                                        </m:r>
                                      </m:e>
                                      <m:sup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𝐝</m:t>
                                        </m:r>
                                      </m:sup>
                                    </m:sSup>
                                    <m:r>
                                      <a:rPr lang="en-US" sz="2500" b="1" kern="100">
                                        <a:effectLst/>
                                      </a:rPr>
                                      <m:t>, </m:t>
                                    </m:r>
                                    <m:r>
                                      <a:rPr lang="en-US" sz="2500" b="1" i="1" kern="100">
                                        <a:effectLst/>
                                      </a:rPr>
                                      <m:t>𝐤</m:t>
                                    </m:r>
                                  </m:e>
                                </m:d>
                                <m:r>
                                  <a:rPr lang="en-US" sz="2500" b="1" kern="100">
                                    <a:effectLst/>
                                  </a:rPr>
                                  <m:t>→(</m:t>
                                </m:r>
                                <m:r>
                                  <a:rPr lang="en-US" sz="2500" b="1" i="1" kern="100">
                                    <a:effectLst/>
                                  </a:rPr>
                                  <m:t>𝐏𝐊</m:t>
                                </m:r>
                                <m:r>
                                  <a:rPr lang="en-US" sz="2500" b="1" kern="100">
                                    <a:effectLst/>
                                  </a:rPr>
                                  <m:t>, </m:t>
                                </m:r>
                                <m:r>
                                  <a:rPr lang="en-US" sz="2500" b="1" i="1" kern="100">
                                    <a:effectLst/>
                                  </a:rPr>
                                  <m:t>𝐒</m:t>
                                </m:r>
                                <m:sSub>
                                  <m:sSubPr>
                                    <m:ctrlPr>
                                      <a:rPr lang="ko-KR" sz="2500" b="1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1" i="1" kern="100">
                                        <a:effectLst/>
                                      </a:rPr>
                                      <m:t>𝐊</m:t>
                                    </m:r>
                                  </m:e>
                                  <m:sub>
                                    <m:r>
                                      <a:rPr lang="en-US" sz="2500" b="1" i="1" kern="100">
                                        <a:effectLst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2500" b="1" kern="1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sz="25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500" kern="100" dirty="0">
                              <a:effectLst/>
                            </a:rPr>
                            <a:t>Security parameter d</a:t>
                          </a:r>
                          <a:r>
                            <a:rPr lang="ko-KR" sz="2500" kern="100" dirty="0">
                              <a:effectLst/>
                            </a:rPr>
                            <a:t>와</a:t>
                          </a:r>
                          <a:r>
                            <a:rPr lang="en-US" sz="2500" kern="100" dirty="0">
                              <a:effectLst/>
                            </a:rPr>
                            <a:t> tag</a:t>
                          </a:r>
                          <a:r>
                            <a:rPr lang="ko-KR" sz="2500" kern="100" dirty="0">
                              <a:effectLst/>
                            </a:rPr>
                            <a:t>의 최대 개수 </a:t>
                          </a:r>
                          <a:r>
                            <a:rPr lang="en-US" sz="2500" kern="100" dirty="0">
                              <a:effectLst/>
                            </a:rPr>
                            <a:t>k</a:t>
                          </a:r>
                          <a:r>
                            <a:rPr lang="ko-KR" sz="2500" kern="100" dirty="0">
                              <a:effectLst/>
                            </a:rPr>
                            <a:t>가 주어졌을 때 </a:t>
                          </a:r>
                          <a:r>
                            <a:rPr lang="ko-KR" sz="25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새로운 </a:t>
                          </a:r>
                          <a:r>
                            <a:rPr lang="en-US" sz="25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public key</a:t>
                          </a:r>
                          <a:r>
                            <a:rPr lang="ko-KR" sz="25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와 </a:t>
                          </a:r>
                          <a:r>
                            <a:rPr lang="en-US" sz="25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initial secret key</a:t>
                          </a:r>
                          <a:r>
                            <a:rPr lang="ko-KR" sz="2500" kern="100" dirty="0">
                              <a:effectLst/>
                            </a:rPr>
                            <a:t>를 </a:t>
                          </a:r>
                          <a:r>
                            <a:rPr lang="ko-KR" sz="2500" kern="100" dirty="0" smtClean="0">
                              <a:effectLst/>
                            </a:rPr>
                            <a:t>반환</a:t>
                          </a:r>
                          <a:endParaRPr lang="ko-KR" sz="25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54892122"/>
                      </a:ext>
                    </a:extLst>
                  </a:tr>
                  <a:tr h="83291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1" i="1" kern="100" smtClean="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𝐄𝐧𝐜𝐫𝐲𝐩𝐭</m:t>
                                </m:r>
                                <m:d>
                                  <m:dPr>
                                    <m:ctrlPr>
                                      <a:rPr lang="ko-KR" sz="2500" b="1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1" i="1" kern="100">
                                        <a:effectLst/>
                                      </a:rPr>
                                      <m:t>𝐏𝐊</m:t>
                                    </m:r>
                                    <m:r>
                                      <a:rPr lang="en-US" sz="2500" b="1" kern="100">
                                        <a:effectLst/>
                                      </a:rPr>
                                      <m:t>, </m:t>
                                    </m:r>
                                    <m:r>
                                      <a:rPr lang="en-US" sz="2500" b="1" i="1" kern="100">
                                        <a:effectLst/>
                                      </a:rPr>
                                      <m:t>𝐌</m:t>
                                    </m:r>
                                    <m:r>
                                      <a:rPr lang="en-US" sz="2500" b="1" kern="100">
                                        <a:effectLst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ko-KR" sz="2500" b="1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2500" b="1" kern="100">
                                        <a:effectLst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ko-KR" sz="2500" b="1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𝐤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500" b="1" kern="100">
                                    <a:effectLst/>
                                  </a:rPr>
                                  <m:t>→</m:t>
                                </m:r>
                                <m:r>
                                  <a:rPr lang="en-US" sz="2500" b="1" i="1" kern="100">
                                    <a:effectLst/>
                                  </a:rPr>
                                  <m:t>𝐜𝐢𝐩𝐡𝐞𝐫𝐭𝐞𝐱𝐭</m:t>
                                </m:r>
                                <m:r>
                                  <a:rPr lang="en-US" sz="2500" b="1" kern="10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500" b="1" i="1" kern="100">
                                    <a:effectLst/>
                                  </a:rPr>
                                  <m:t>𝐂𝐓</m:t>
                                </m:r>
                              </m:oMath>
                            </m:oMathPara>
                          </a14:m>
                          <a:endParaRPr lang="ko-KR" sz="25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altLang="en-US" sz="2500" kern="100" dirty="0" smtClean="0">
                              <a:effectLst/>
                            </a:rPr>
                            <a:t>암호화</a:t>
                          </a:r>
                          <a:r>
                            <a:rPr lang="en-US" sz="2500" kern="100" dirty="0">
                              <a:effectLst/>
                            </a:rPr>
                            <a:t> </a:t>
                          </a:r>
                          <a:endParaRPr lang="ko-KR" sz="25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52590270"/>
                      </a:ext>
                    </a:extLst>
                  </a:tr>
                  <a:tr h="83291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1" i="1" kern="100" smtClean="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𝐃𝐞𝐜𝐫𝐲𝐩𝐭</m:t>
                                </m:r>
                                <m:d>
                                  <m:dPr>
                                    <m:ctrlPr>
                                      <a:rPr lang="ko-KR" sz="2500" b="1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1" i="1" kern="100">
                                        <a:effectLst/>
                                      </a:rPr>
                                      <m:t>𝐏𝐊</m:t>
                                    </m:r>
                                    <m:r>
                                      <a:rPr lang="en-US" sz="2500" b="1" kern="100">
                                        <a:effectLst/>
                                      </a:rPr>
                                      <m:t>, </m:t>
                                    </m:r>
                                    <m:r>
                                      <a:rPr lang="en-US" sz="2500" b="1" i="1" kern="100">
                                        <a:effectLst/>
                                      </a:rPr>
                                      <m:t>𝐒</m:t>
                                    </m:r>
                                    <m:sSub>
                                      <m:sSubPr>
                                        <m:ctrlPr>
                                          <a:rPr lang="ko-KR" sz="2500" b="1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𝐊</m:t>
                                        </m:r>
                                      </m:e>
                                      <m:sub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𝐢</m:t>
                                        </m:r>
                                      </m:sub>
                                    </m:sSub>
                                    <m:r>
                                      <a:rPr lang="en-US" sz="2500" b="1" kern="100"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2500" b="1" i="1" kern="100">
                                        <a:effectLst/>
                                      </a:rPr>
                                      <m:t>𝐂𝐓</m:t>
                                    </m:r>
                                    <m:r>
                                      <a:rPr lang="en-US" sz="2500" b="1" kern="100">
                                        <a:effectLst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ko-KR" sz="2500" b="1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2500" b="1" kern="100">
                                        <a:effectLst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ko-KR" sz="2500" b="1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𝐤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500" b="1" kern="100">
                                    <a:effectLst/>
                                  </a:rPr>
                                  <m:t>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ko-KR" sz="2500" b="1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1" i="1" kern="100">
                                        <a:effectLst/>
                                      </a:rPr>
                                      <m:t>𝐌</m:t>
                                    </m:r>
                                  </m:e>
                                </m:d>
                                <m:r>
                                  <a:rPr lang="en-US" sz="2500" b="1" kern="100">
                                    <a:effectLst/>
                                  </a:rPr>
                                  <m:t>∪{⊥}</m:t>
                                </m:r>
                              </m:oMath>
                            </m:oMathPara>
                          </a14:m>
                          <a:endParaRPr lang="ko-KR" sz="25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500" kern="100" dirty="0">
                              <a:effectLst/>
                            </a:rPr>
                            <a:t> </a:t>
                          </a:r>
                          <a:r>
                            <a:rPr lang="ko-KR" altLang="en-US" sz="2500" kern="100" dirty="0" err="1" smtClean="0">
                              <a:effectLst/>
                            </a:rPr>
                            <a:t>복호화</a:t>
                          </a:r>
                          <a:endParaRPr lang="ko-KR" sz="25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67932241"/>
                      </a:ext>
                    </a:extLst>
                  </a:tr>
                  <a:tr h="83291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1" i="1" kern="100" smtClean="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𝐏𝐮𝐧𝐜𝐭𝐮𝐫𝐞</m:t>
                                </m:r>
                                <m:d>
                                  <m:dPr>
                                    <m:ctrlPr>
                                      <a:rPr lang="ko-KR" sz="2500" b="1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1" i="1" kern="100">
                                        <a:effectLst/>
                                      </a:rPr>
                                      <m:t>𝐏𝐊</m:t>
                                    </m:r>
                                    <m:r>
                                      <a:rPr lang="en-US" sz="2500" b="1" kern="100">
                                        <a:effectLst/>
                                      </a:rPr>
                                      <m:t>, </m:t>
                                    </m:r>
                                    <m:r>
                                      <a:rPr lang="en-US" sz="2500" b="1" i="1" kern="100">
                                        <a:effectLst/>
                                      </a:rPr>
                                      <m:t>𝐒</m:t>
                                    </m:r>
                                    <m:sSub>
                                      <m:sSubPr>
                                        <m:ctrlPr>
                                          <a:rPr lang="ko-KR" sz="2500" b="1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𝐊</m:t>
                                        </m:r>
                                      </m:e>
                                      <m:sub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𝐢</m:t>
                                        </m:r>
                                        <m:r>
                                          <a:rPr lang="en-US" sz="2500" b="1" kern="100">
                                            <a:effectLst/>
                                          </a:rPr>
                                          <m:t>−</m:t>
                                        </m:r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2500" b="1" kern="100"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2500" b="1" i="1" kern="100">
                                        <a:effectLst/>
                                      </a:rPr>
                                      <m:t>𝐭</m:t>
                                    </m:r>
                                  </m:e>
                                </m:d>
                                <m:r>
                                  <a:rPr lang="en-US" sz="2500" b="1" kern="100">
                                    <a:effectLst/>
                                  </a:rPr>
                                  <m:t>→</m:t>
                                </m:r>
                                <m:r>
                                  <a:rPr lang="en-US" sz="2500" b="1" i="1" kern="100">
                                    <a:effectLst/>
                                  </a:rPr>
                                  <m:t>𝐒</m:t>
                                </m:r>
                                <m:sSub>
                                  <m:sSubPr>
                                    <m:ctrlPr>
                                      <a:rPr lang="ko-KR" sz="2500" b="1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1" i="1" kern="100">
                                        <a:effectLst/>
                                      </a:rPr>
                                      <m:t>𝐊</m:t>
                                    </m:r>
                                  </m:e>
                                  <m:sub>
                                    <m:r>
                                      <a:rPr lang="en-US" sz="2500" b="1" i="1" kern="100">
                                        <a:effectLst/>
                                      </a:rPr>
                                      <m:t>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5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2500" kern="100" dirty="0" smtClean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Key</a:t>
                          </a:r>
                          <a:r>
                            <a:rPr lang="ko-KR" altLang="en-US" sz="2500" kern="100" dirty="0" smtClean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에 대한 </a:t>
                          </a:r>
                          <a:r>
                            <a:rPr lang="en-US" altLang="ko-KR" sz="2500" kern="100" dirty="0" smtClean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Puncture</a:t>
                          </a:r>
                          <a:endParaRPr lang="ko-KR" sz="25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192801"/>
                      </a:ext>
                    </a:extLst>
                  </a:tr>
                  <a:tr h="83291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1" i="1" kern="100" smtClean="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𝐍𝐞𝐱𝐭𝐈𝐧𝐭𝐞𝐫𝐯𝐚𝐥</m:t>
                                </m:r>
                                <m:d>
                                  <m:dPr>
                                    <m:ctrlPr>
                                      <a:rPr lang="ko-KR" sz="2500" b="1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1" i="1" kern="100">
                                        <a:effectLst/>
                                      </a:rPr>
                                      <m:t>𝐒</m:t>
                                    </m:r>
                                    <m:sSub>
                                      <m:sSubPr>
                                        <m:ctrlPr>
                                          <a:rPr lang="ko-KR" sz="2500" b="1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𝐊</m:t>
                                        </m:r>
                                      </m:e>
                                      <m:sub>
                                        <m:r>
                                          <a:rPr lang="en-US" sz="2500" b="1" i="1" kern="100">
                                            <a:effectLst/>
                                          </a:rPr>
                                          <m:t>𝐧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sz="25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2500" kern="100" dirty="0" smtClean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Key Forwarding</a:t>
                          </a:r>
                          <a:endParaRPr lang="ko-KR" sz="25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7218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722708"/>
                  </p:ext>
                </p:extLst>
              </p:nvPr>
            </p:nvGraphicFramePr>
            <p:xfrm>
              <a:off x="565970" y="2116464"/>
              <a:ext cx="11525827" cy="575809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6236856">
                      <a:extLst>
                        <a:ext uri="{9D8B030D-6E8A-4147-A177-3AD203B41FA5}">
                          <a16:colId xmlns:a16="http://schemas.microsoft.com/office/drawing/2014/main" val="2253510411"/>
                        </a:ext>
                      </a:extLst>
                    </a:gridCol>
                    <a:gridCol w="5288971">
                      <a:extLst>
                        <a:ext uri="{9D8B030D-6E8A-4147-A177-3AD203B41FA5}">
                          <a16:colId xmlns:a16="http://schemas.microsoft.com/office/drawing/2014/main" val="2015136674"/>
                        </a:ext>
                      </a:extLst>
                    </a:gridCol>
                  </a:tblGrid>
                  <a:tr h="242642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8" t="-251" r="-84961" b="-137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500" kern="100" dirty="0">
                              <a:effectLst/>
                            </a:rPr>
                            <a:t>Security parameter d</a:t>
                          </a:r>
                          <a:r>
                            <a:rPr lang="ko-KR" sz="2500" kern="100" dirty="0">
                              <a:effectLst/>
                            </a:rPr>
                            <a:t>와</a:t>
                          </a:r>
                          <a:r>
                            <a:rPr lang="en-US" sz="2500" kern="100" dirty="0">
                              <a:effectLst/>
                            </a:rPr>
                            <a:t> tag</a:t>
                          </a:r>
                          <a:r>
                            <a:rPr lang="ko-KR" sz="2500" kern="100" dirty="0">
                              <a:effectLst/>
                            </a:rPr>
                            <a:t>의 최대 개수 </a:t>
                          </a:r>
                          <a:r>
                            <a:rPr lang="en-US" sz="2500" kern="100" dirty="0">
                              <a:effectLst/>
                            </a:rPr>
                            <a:t>k</a:t>
                          </a:r>
                          <a:r>
                            <a:rPr lang="ko-KR" sz="2500" kern="100" dirty="0">
                              <a:effectLst/>
                            </a:rPr>
                            <a:t>가 주어졌을 때 </a:t>
                          </a:r>
                          <a:r>
                            <a:rPr lang="ko-KR" sz="25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새로운 </a:t>
                          </a:r>
                          <a:r>
                            <a:rPr lang="en-US" sz="25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public key</a:t>
                          </a:r>
                          <a:r>
                            <a:rPr lang="ko-KR" sz="25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와 </a:t>
                          </a:r>
                          <a:r>
                            <a:rPr lang="en-US" sz="25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initial secret key</a:t>
                          </a:r>
                          <a:r>
                            <a:rPr lang="ko-KR" sz="2500" kern="100" dirty="0">
                              <a:effectLst/>
                            </a:rPr>
                            <a:t>를 </a:t>
                          </a:r>
                          <a:r>
                            <a:rPr lang="ko-KR" sz="2500" kern="100" dirty="0" smtClean="0">
                              <a:effectLst/>
                            </a:rPr>
                            <a:t>반환</a:t>
                          </a:r>
                          <a:endParaRPr lang="ko-KR" sz="25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54892122"/>
                      </a:ext>
                    </a:extLst>
                  </a:tr>
                  <a:tr h="83291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8" t="-291241" r="-84961" b="-300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altLang="en-US" sz="2500" kern="100" dirty="0" smtClean="0">
                              <a:effectLst/>
                            </a:rPr>
                            <a:t>암호화</a:t>
                          </a:r>
                          <a:r>
                            <a:rPr lang="en-US" sz="2500" kern="100" dirty="0">
                              <a:effectLst/>
                            </a:rPr>
                            <a:t> </a:t>
                          </a:r>
                          <a:endParaRPr lang="ko-KR" sz="25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52590270"/>
                      </a:ext>
                    </a:extLst>
                  </a:tr>
                  <a:tr h="83291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8" t="-391241" r="-84961" b="-200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500" kern="100" dirty="0">
                              <a:effectLst/>
                            </a:rPr>
                            <a:t> </a:t>
                          </a:r>
                          <a:r>
                            <a:rPr lang="ko-KR" altLang="en-US" sz="2500" kern="100" dirty="0" err="1" smtClean="0">
                              <a:effectLst/>
                            </a:rPr>
                            <a:t>복호화</a:t>
                          </a:r>
                          <a:endParaRPr lang="ko-KR" sz="25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67932241"/>
                      </a:ext>
                    </a:extLst>
                  </a:tr>
                  <a:tr h="83291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8" t="-494853" r="-84961" b="-102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2500" kern="100" dirty="0" smtClean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Key</a:t>
                          </a:r>
                          <a:r>
                            <a:rPr lang="ko-KR" altLang="en-US" sz="2500" kern="100" dirty="0" smtClean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에 대한 </a:t>
                          </a:r>
                          <a:r>
                            <a:rPr lang="en-US" altLang="ko-KR" sz="2500" kern="100" dirty="0" smtClean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Puncture</a:t>
                          </a:r>
                          <a:endParaRPr lang="ko-KR" sz="25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192801"/>
                      </a:ext>
                    </a:extLst>
                  </a:tr>
                  <a:tr h="83291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8" t="-590511" r="-84961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2500" kern="100" dirty="0" smtClean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Key Forwarding</a:t>
                          </a:r>
                          <a:endParaRPr lang="ko-KR" sz="25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7218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6642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Puncturing of Keys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6011385" cy="667271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General Puncturing Algorithm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1. </a:t>
            </a:r>
            <a:r>
              <a:rPr lang="ko-KR" altLang="en-US" dirty="0" smtClean="0"/>
              <a:t>각 암호문에 대해 </a:t>
            </a:r>
            <a:r>
              <a:rPr lang="en-US" altLang="ko-KR" dirty="0" smtClean="0">
                <a:solidFill>
                  <a:srgbClr val="0000FF"/>
                </a:solidFill>
              </a:rPr>
              <a:t>sender</a:t>
            </a:r>
            <a:r>
              <a:rPr lang="ko-KR" altLang="en-US" dirty="0" smtClean="0">
                <a:solidFill>
                  <a:srgbClr val="0000FF"/>
                </a:solidFill>
              </a:rPr>
              <a:t>가 생성한 태그 추가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2. </a:t>
            </a:r>
            <a:r>
              <a:rPr lang="ko-KR" altLang="en-US" dirty="0" smtClean="0"/>
              <a:t>사용자가 암호문을 받으면 </a:t>
            </a:r>
            <a:r>
              <a:rPr lang="en-US" altLang="ko-KR" dirty="0" smtClean="0">
                <a:solidFill>
                  <a:srgbClr val="0000FF"/>
                </a:solidFill>
              </a:rPr>
              <a:t>secret key </a:t>
            </a:r>
            <a:r>
              <a:rPr lang="ko-KR" altLang="en-US" dirty="0" smtClean="0">
                <a:solidFill>
                  <a:srgbClr val="0000FF"/>
                </a:solidFill>
              </a:rPr>
              <a:t>업데이트</a:t>
            </a:r>
            <a:r>
              <a:rPr lang="ko-KR" altLang="en-US" dirty="0" smtClean="0"/>
              <a:t>를 통해 </a:t>
            </a:r>
            <a:r>
              <a:rPr lang="ko-KR" altLang="en-US" dirty="0" smtClean="0">
                <a:solidFill>
                  <a:srgbClr val="0000FF"/>
                </a:solidFill>
              </a:rPr>
              <a:t>해당 </a:t>
            </a:r>
            <a:r>
              <a:rPr lang="en-US" altLang="ko-KR" dirty="0" smtClean="0">
                <a:solidFill>
                  <a:srgbClr val="0000FF"/>
                </a:solidFill>
              </a:rPr>
              <a:t>tag</a:t>
            </a:r>
            <a:r>
              <a:rPr lang="ko-KR" altLang="en-US" dirty="0" smtClean="0">
                <a:solidFill>
                  <a:srgbClr val="0000FF"/>
                </a:solidFill>
              </a:rPr>
              <a:t>에 대한 </a:t>
            </a:r>
            <a:r>
              <a:rPr lang="ko-KR" altLang="en-US" dirty="0" err="1" smtClean="0">
                <a:solidFill>
                  <a:srgbClr val="0000FF"/>
                </a:solidFill>
              </a:rPr>
              <a:t>복호화</a:t>
            </a:r>
            <a:r>
              <a:rPr lang="ko-KR" altLang="en-US" dirty="0" smtClean="0">
                <a:solidFill>
                  <a:srgbClr val="0000FF"/>
                </a:solidFill>
              </a:rPr>
              <a:t> 능력 소멸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(puncturing on that tag)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한 암호문에 </a:t>
            </a:r>
            <a:r>
              <a:rPr lang="ko-KR" altLang="en-US" dirty="0" smtClean="0">
                <a:solidFill>
                  <a:srgbClr val="0000FF"/>
                </a:solidFill>
              </a:rPr>
              <a:t>여러 개의 태그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79" y="2400301"/>
            <a:ext cx="5226428" cy="55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10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Key forwarding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27073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FSE </a:t>
            </a:r>
            <a:r>
              <a:rPr lang="ko-KR" altLang="en-US" dirty="0" smtClean="0">
                <a:solidFill>
                  <a:schemeClr val="tx1"/>
                </a:solidFill>
              </a:rPr>
              <a:t>키의 </a:t>
            </a:r>
            <a:r>
              <a:rPr lang="en-US" altLang="ko-KR" dirty="0" smtClean="0">
                <a:solidFill>
                  <a:schemeClr val="tx1"/>
                </a:solidFill>
              </a:rPr>
              <a:t>lifetime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ko-KR" altLang="en-US" dirty="0" smtClean="0">
                <a:solidFill>
                  <a:srgbClr val="0000FF"/>
                </a:solidFill>
              </a:rPr>
              <a:t>여러 개의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steady</a:t>
            </a:r>
            <a:r>
              <a:rPr lang="ko-KR" altLang="en-US" dirty="0" smtClean="0">
                <a:solidFill>
                  <a:srgbClr val="0000FF"/>
                </a:solidFill>
              </a:rPr>
              <a:t>한 서로 다른 길이의 </a:t>
            </a:r>
            <a:r>
              <a:rPr lang="en-US" altLang="ko-KR" dirty="0" smtClean="0">
                <a:solidFill>
                  <a:srgbClr val="0000FF"/>
                </a:solidFill>
              </a:rPr>
              <a:t>time interval</a:t>
            </a:r>
            <a:r>
              <a:rPr lang="ko-KR" altLang="en-US" dirty="0" smtClean="0">
                <a:solidFill>
                  <a:schemeClr val="tx1"/>
                </a:solidFill>
              </a:rPr>
              <a:t>로 나누어지는데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rgbClr val="0000FF"/>
                </a:solidFill>
              </a:rPr>
              <a:t>time interval</a:t>
            </a:r>
            <a:r>
              <a:rPr lang="ko-KR" altLang="en-US" dirty="0" smtClean="0">
                <a:solidFill>
                  <a:srgbClr val="0000FF"/>
                </a:solidFill>
              </a:rPr>
              <a:t>로부터 새로운 </a:t>
            </a:r>
            <a:r>
              <a:rPr lang="en-US" altLang="ko-KR" dirty="0" smtClean="0">
                <a:solidFill>
                  <a:srgbClr val="0000FF"/>
                </a:solidFill>
              </a:rPr>
              <a:t>secret key</a:t>
            </a:r>
            <a:r>
              <a:rPr lang="ko-KR" altLang="en-US" dirty="0" smtClean="0">
                <a:solidFill>
                  <a:srgbClr val="0000FF"/>
                </a:solidFill>
              </a:rPr>
              <a:t>를 얻는 과정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오래된 </a:t>
            </a:r>
            <a:r>
              <a:rPr lang="en-US" altLang="ko-KR" dirty="0" smtClean="0">
                <a:solidFill>
                  <a:schemeClr val="tx1"/>
                </a:solidFill>
              </a:rPr>
              <a:t>key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</a:rPr>
              <a:t>기각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late interval case</a:t>
            </a:r>
            <a:r>
              <a:rPr lang="ko-KR" altLang="en-US" dirty="0" smtClean="0">
                <a:solidFill>
                  <a:srgbClr val="0000FF"/>
                </a:solidFill>
              </a:rPr>
              <a:t>로 </a:t>
            </a:r>
            <a:r>
              <a:rPr lang="ko-KR" altLang="en-US" dirty="0" smtClean="0">
                <a:solidFill>
                  <a:srgbClr val="0000FF"/>
                </a:solidFill>
              </a:rPr>
              <a:t>지정</a:t>
            </a:r>
            <a:r>
              <a:rPr lang="ko-KR" altLang="en-US" dirty="0" smtClean="0">
                <a:solidFill>
                  <a:schemeClr val="tx1"/>
                </a:solidFill>
              </a:rPr>
              <a:t>되거나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rgbClr val="0000FF"/>
                </a:solidFill>
              </a:rPr>
              <a:t>복호화는</a:t>
            </a:r>
            <a:r>
              <a:rPr lang="ko-KR" altLang="en-US" dirty="0" smtClean="0">
                <a:solidFill>
                  <a:srgbClr val="0000FF"/>
                </a:solidFill>
              </a:rPr>
              <a:t> 가능하지만 새로운 키를 얻기 위해서 사용될 수는 없게</a:t>
            </a:r>
            <a:r>
              <a:rPr lang="ko-KR" altLang="en-US" dirty="0" smtClean="0">
                <a:solidFill>
                  <a:schemeClr val="tx1"/>
                </a:solidFill>
              </a:rPr>
              <a:t> 될 수 있음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258330" y="5175667"/>
            <a:ext cx="43265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dirty="0" smtClean="0">
                <a:solidFill>
                  <a:srgbClr val="FF0000"/>
                </a:solidFill>
              </a:rPr>
              <a:t>Lifetime of FSE key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820882" y="6169916"/>
            <a:ext cx="11201400" cy="28705"/>
          </a:xfrm>
          <a:prstGeom prst="line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직선 연결선 5"/>
          <p:cNvCxnSpPr/>
          <p:nvPr/>
        </p:nvCxnSpPr>
        <p:spPr>
          <a:xfrm>
            <a:off x="820882" y="5927876"/>
            <a:ext cx="0" cy="512785"/>
          </a:xfrm>
          <a:prstGeom prst="line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직선 연결선 6"/>
          <p:cNvCxnSpPr/>
          <p:nvPr/>
        </p:nvCxnSpPr>
        <p:spPr>
          <a:xfrm>
            <a:off x="3682949" y="5927876"/>
            <a:ext cx="0" cy="512785"/>
          </a:xfrm>
          <a:prstGeom prst="line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연결선 7"/>
          <p:cNvCxnSpPr/>
          <p:nvPr/>
        </p:nvCxnSpPr>
        <p:spPr>
          <a:xfrm>
            <a:off x="5272128" y="5927876"/>
            <a:ext cx="0" cy="512785"/>
          </a:xfrm>
          <a:prstGeom prst="line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직선 연결선 8"/>
          <p:cNvCxnSpPr/>
          <p:nvPr/>
        </p:nvCxnSpPr>
        <p:spPr>
          <a:xfrm>
            <a:off x="12022282" y="5927876"/>
            <a:ext cx="0" cy="512785"/>
          </a:xfrm>
          <a:prstGeom prst="line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직선 연결선 11"/>
          <p:cNvCxnSpPr/>
          <p:nvPr/>
        </p:nvCxnSpPr>
        <p:spPr>
          <a:xfrm>
            <a:off x="8901073" y="5927876"/>
            <a:ext cx="0" cy="512785"/>
          </a:xfrm>
          <a:prstGeom prst="line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직선 연결선 13"/>
          <p:cNvCxnSpPr/>
          <p:nvPr/>
        </p:nvCxnSpPr>
        <p:spPr>
          <a:xfrm>
            <a:off x="10340529" y="5927876"/>
            <a:ext cx="0" cy="512785"/>
          </a:xfrm>
          <a:prstGeom prst="line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1561823" y="6279999"/>
            <a:ext cx="13801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interval0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7446" y="6279999"/>
            <a:ext cx="13801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interval1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24678" y="6279999"/>
            <a:ext cx="13801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interval2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30708" y="6267497"/>
            <a:ext cx="13801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interval3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91313" y="6249018"/>
            <a:ext cx="13801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interval4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1935216" y="7741469"/>
            <a:ext cx="460994" cy="997527"/>
          </a:xfrm>
          <a:custGeom>
            <a:avLst/>
            <a:gdLst>
              <a:gd name="connsiteX0" fmla="*/ 591816 w 1270688"/>
              <a:gd name="connsiteY0" fmla="*/ 295908 h 2749595"/>
              <a:gd name="connsiteX1" fmla="*/ 295908 w 1270688"/>
              <a:gd name="connsiteY1" fmla="*/ 591816 h 2749595"/>
              <a:gd name="connsiteX2" fmla="*/ 591816 w 1270688"/>
              <a:gd name="connsiteY2" fmla="*/ 887724 h 2749595"/>
              <a:gd name="connsiteX3" fmla="*/ 887724 w 1270688"/>
              <a:gd name="connsiteY3" fmla="*/ 591816 h 2749595"/>
              <a:gd name="connsiteX4" fmla="*/ 591816 w 1270688"/>
              <a:gd name="connsiteY4" fmla="*/ 295908 h 2749595"/>
              <a:gd name="connsiteX5" fmla="*/ 591816 w 1270688"/>
              <a:gd name="connsiteY5" fmla="*/ 0 h 2749595"/>
              <a:gd name="connsiteX6" fmla="*/ 1183632 w 1270688"/>
              <a:gd name="connsiteY6" fmla="*/ 591816 h 2749595"/>
              <a:gd name="connsiteX7" fmla="*/ 822178 w 1270688"/>
              <a:gd name="connsiteY7" fmla="*/ 1137124 h 2749595"/>
              <a:gd name="connsiteX8" fmla="*/ 719104 w 1270688"/>
              <a:gd name="connsiteY8" fmla="*/ 1169120 h 2749595"/>
              <a:gd name="connsiteX9" fmla="*/ 719104 w 1270688"/>
              <a:gd name="connsiteY9" fmla="*/ 1516345 h 2749595"/>
              <a:gd name="connsiteX10" fmla="*/ 1270688 w 1270688"/>
              <a:gd name="connsiteY10" fmla="*/ 1516345 h 2749595"/>
              <a:gd name="connsiteX11" fmla="*/ 1270688 w 1270688"/>
              <a:gd name="connsiteY11" fmla="*/ 1805541 h 2749595"/>
              <a:gd name="connsiteX12" fmla="*/ 719104 w 1270688"/>
              <a:gd name="connsiteY12" fmla="*/ 1805541 h 2749595"/>
              <a:gd name="connsiteX13" fmla="*/ 719104 w 1270688"/>
              <a:gd name="connsiteY13" fmla="*/ 2041086 h 2749595"/>
              <a:gd name="connsiteX14" fmla="*/ 1270688 w 1270688"/>
              <a:gd name="connsiteY14" fmla="*/ 2041086 h 2749595"/>
              <a:gd name="connsiteX15" fmla="*/ 1270688 w 1270688"/>
              <a:gd name="connsiteY15" fmla="*/ 2330282 h 2749595"/>
              <a:gd name="connsiteX16" fmla="*/ 719104 w 1270688"/>
              <a:gd name="connsiteY16" fmla="*/ 2330282 h 2749595"/>
              <a:gd name="connsiteX17" fmla="*/ 719104 w 1270688"/>
              <a:gd name="connsiteY17" fmla="*/ 2749595 h 2749595"/>
              <a:gd name="connsiteX18" fmla="*/ 472032 w 1270688"/>
              <a:gd name="connsiteY18" fmla="*/ 2749595 h 2749595"/>
              <a:gd name="connsiteX19" fmla="*/ 472032 w 1270688"/>
              <a:gd name="connsiteY19" fmla="*/ 1171449 h 2749595"/>
              <a:gd name="connsiteX20" fmla="*/ 361454 w 1270688"/>
              <a:gd name="connsiteY20" fmla="*/ 1137124 h 2749595"/>
              <a:gd name="connsiteX21" fmla="*/ 0 w 1270688"/>
              <a:gd name="connsiteY21" fmla="*/ 591816 h 2749595"/>
              <a:gd name="connsiteX22" fmla="*/ 591816 w 1270688"/>
              <a:gd name="connsiteY22" fmla="*/ 0 h 27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688" h="2749595">
                <a:moveTo>
                  <a:pt x="591816" y="295908"/>
                </a:moveTo>
                <a:cubicBezTo>
                  <a:pt x="428391" y="295908"/>
                  <a:pt x="295908" y="428391"/>
                  <a:pt x="295908" y="591816"/>
                </a:cubicBezTo>
                <a:cubicBezTo>
                  <a:pt x="295908" y="755241"/>
                  <a:pt x="428391" y="887724"/>
                  <a:pt x="591816" y="887724"/>
                </a:cubicBezTo>
                <a:cubicBezTo>
                  <a:pt x="755241" y="887724"/>
                  <a:pt x="887724" y="755241"/>
                  <a:pt x="887724" y="591816"/>
                </a:cubicBezTo>
                <a:cubicBezTo>
                  <a:pt x="887724" y="428391"/>
                  <a:pt x="755241" y="295908"/>
                  <a:pt x="591816" y="295908"/>
                </a:cubicBezTo>
                <a:close/>
                <a:moveTo>
                  <a:pt x="591816" y="0"/>
                </a:moveTo>
                <a:cubicBezTo>
                  <a:pt x="918667" y="0"/>
                  <a:pt x="1183632" y="264965"/>
                  <a:pt x="1183632" y="591816"/>
                </a:cubicBezTo>
                <a:cubicBezTo>
                  <a:pt x="1183632" y="836954"/>
                  <a:pt x="1034589" y="1047281"/>
                  <a:pt x="822178" y="1137124"/>
                </a:cubicBezTo>
                <a:lnTo>
                  <a:pt x="719104" y="1169120"/>
                </a:lnTo>
                <a:lnTo>
                  <a:pt x="719104" y="1516345"/>
                </a:lnTo>
                <a:lnTo>
                  <a:pt x="1270688" y="1516345"/>
                </a:lnTo>
                <a:lnTo>
                  <a:pt x="1270688" y="1805541"/>
                </a:lnTo>
                <a:lnTo>
                  <a:pt x="719104" y="1805541"/>
                </a:lnTo>
                <a:lnTo>
                  <a:pt x="719104" y="2041086"/>
                </a:lnTo>
                <a:lnTo>
                  <a:pt x="1270688" y="2041086"/>
                </a:lnTo>
                <a:lnTo>
                  <a:pt x="1270688" y="2330282"/>
                </a:lnTo>
                <a:lnTo>
                  <a:pt x="719104" y="2330282"/>
                </a:lnTo>
                <a:lnTo>
                  <a:pt x="719104" y="2749595"/>
                </a:lnTo>
                <a:lnTo>
                  <a:pt x="472032" y="2749595"/>
                </a:lnTo>
                <a:lnTo>
                  <a:pt x="472032" y="1171449"/>
                </a:lnTo>
                <a:lnTo>
                  <a:pt x="361454" y="1137124"/>
                </a:lnTo>
                <a:cubicBezTo>
                  <a:pt x="149043" y="1047281"/>
                  <a:pt x="0" y="836954"/>
                  <a:pt x="0" y="591816"/>
                </a:cubicBezTo>
                <a:cubicBezTo>
                  <a:pt x="0" y="264965"/>
                  <a:pt x="264965" y="0"/>
                  <a:pt x="591816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오른쪽 화살표 22"/>
          <p:cNvSpPr/>
          <p:nvPr/>
        </p:nvSpPr>
        <p:spPr>
          <a:xfrm rot="5400000">
            <a:off x="1808190" y="6934969"/>
            <a:ext cx="715047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4228143" y="7741469"/>
            <a:ext cx="460994" cy="997527"/>
          </a:xfrm>
          <a:custGeom>
            <a:avLst/>
            <a:gdLst>
              <a:gd name="connsiteX0" fmla="*/ 591816 w 1270688"/>
              <a:gd name="connsiteY0" fmla="*/ 295908 h 2749595"/>
              <a:gd name="connsiteX1" fmla="*/ 295908 w 1270688"/>
              <a:gd name="connsiteY1" fmla="*/ 591816 h 2749595"/>
              <a:gd name="connsiteX2" fmla="*/ 591816 w 1270688"/>
              <a:gd name="connsiteY2" fmla="*/ 887724 h 2749595"/>
              <a:gd name="connsiteX3" fmla="*/ 887724 w 1270688"/>
              <a:gd name="connsiteY3" fmla="*/ 591816 h 2749595"/>
              <a:gd name="connsiteX4" fmla="*/ 591816 w 1270688"/>
              <a:gd name="connsiteY4" fmla="*/ 295908 h 2749595"/>
              <a:gd name="connsiteX5" fmla="*/ 591816 w 1270688"/>
              <a:gd name="connsiteY5" fmla="*/ 0 h 2749595"/>
              <a:gd name="connsiteX6" fmla="*/ 1183632 w 1270688"/>
              <a:gd name="connsiteY6" fmla="*/ 591816 h 2749595"/>
              <a:gd name="connsiteX7" fmla="*/ 822178 w 1270688"/>
              <a:gd name="connsiteY7" fmla="*/ 1137124 h 2749595"/>
              <a:gd name="connsiteX8" fmla="*/ 719104 w 1270688"/>
              <a:gd name="connsiteY8" fmla="*/ 1169120 h 2749595"/>
              <a:gd name="connsiteX9" fmla="*/ 719104 w 1270688"/>
              <a:gd name="connsiteY9" fmla="*/ 1516345 h 2749595"/>
              <a:gd name="connsiteX10" fmla="*/ 1270688 w 1270688"/>
              <a:gd name="connsiteY10" fmla="*/ 1516345 h 2749595"/>
              <a:gd name="connsiteX11" fmla="*/ 1270688 w 1270688"/>
              <a:gd name="connsiteY11" fmla="*/ 1805541 h 2749595"/>
              <a:gd name="connsiteX12" fmla="*/ 719104 w 1270688"/>
              <a:gd name="connsiteY12" fmla="*/ 1805541 h 2749595"/>
              <a:gd name="connsiteX13" fmla="*/ 719104 w 1270688"/>
              <a:gd name="connsiteY13" fmla="*/ 2041086 h 2749595"/>
              <a:gd name="connsiteX14" fmla="*/ 1270688 w 1270688"/>
              <a:gd name="connsiteY14" fmla="*/ 2041086 h 2749595"/>
              <a:gd name="connsiteX15" fmla="*/ 1270688 w 1270688"/>
              <a:gd name="connsiteY15" fmla="*/ 2330282 h 2749595"/>
              <a:gd name="connsiteX16" fmla="*/ 719104 w 1270688"/>
              <a:gd name="connsiteY16" fmla="*/ 2330282 h 2749595"/>
              <a:gd name="connsiteX17" fmla="*/ 719104 w 1270688"/>
              <a:gd name="connsiteY17" fmla="*/ 2749595 h 2749595"/>
              <a:gd name="connsiteX18" fmla="*/ 472032 w 1270688"/>
              <a:gd name="connsiteY18" fmla="*/ 2749595 h 2749595"/>
              <a:gd name="connsiteX19" fmla="*/ 472032 w 1270688"/>
              <a:gd name="connsiteY19" fmla="*/ 1171449 h 2749595"/>
              <a:gd name="connsiteX20" fmla="*/ 361454 w 1270688"/>
              <a:gd name="connsiteY20" fmla="*/ 1137124 h 2749595"/>
              <a:gd name="connsiteX21" fmla="*/ 0 w 1270688"/>
              <a:gd name="connsiteY21" fmla="*/ 591816 h 2749595"/>
              <a:gd name="connsiteX22" fmla="*/ 591816 w 1270688"/>
              <a:gd name="connsiteY22" fmla="*/ 0 h 27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688" h="2749595">
                <a:moveTo>
                  <a:pt x="591816" y="295908"/>
                </a:moveTo>
                <a:cubicBezTo>
                  <a:pt x="428391" y="295908"/>
                  <a:pt x="295908" y="428391"/>
                  <a:pt x="295908" y="591816"/>
                </a:cubicBezTo>
                <a:cubicBezTo>
                  <a:pt x="295908" y="755241"/>
                  <a:pt x="428391" y="887724"/>
                  <a:pt x="591816" y="887724"/>
                </a:cubicBezTo>
                <a:cubicBezTo>
                  <a:pt x="755241" y="887724"/>
                  <a:pt x="887724" y="755241"/>
                  <a:pt x="887724" y="591816"/>
                </a:cubicBezTo>
                <a:cubicBezTo>
                  <a:pt x="887724" y="428391"/>
                  <a:pt x="755241" y="295908"/>
                  <a:pt x="591816" y="295908"/>
                </a:cubicBezTo>
                <a:close/>
                <a:moveTo>
                  <a:pt x="591816" y="0"/>
                </a:moveTo>
                <a:cubicBezTo>
                  <a:pt x="918667" y="0"/>
                  <a:pt x="1183632" y="264965"/>
                  <a:pt x="1183632" y="591816"/>
                </a:cubicBezTo>
                <a:cubicBezTo>
                  <a:pt x="1183632" y="836954"/>
                  <a:pt x="1034589" y="1047281"/>
                  <a:pt x="822178" y="1137124"/>
                </a:cubicBezTo>
                <a:lnTo>
                  <a:pt x="719104" y="1169120"/>
                </a:lnTo>
                <a:lnTo>
                  <a:pt x="719104" y="1516345"/>
                </a:lnTo>
                <a:lnTo>
                  <a:pt x="1270688" y="1516345"/>
                </a:lnTo>
                <a:lnTo>
                  <a:pt x="1270688" y="1805541"/>
                </a:lnTo>
                <a:lnTo>
                  <a:pt x="719104" y="1805541"/>
                </a:lnTo>
                <a:lnTo>
                  <a:pt x="719104" y="2041086"/>
                </a:lnTo>
                <a:lnTo>
                  <a:pt x="1270688" y="2041086"/>
                </a:lnTo>
                <a:lnTo>
                  <a:pt x="1270688" y="2330282"/>
                </a:lnTo>
                <a:lnTo>
                  <a:pt x="719104" y="2330282"/>
                </a:lnTo>
                <a:lnTo>
                  <a:pt x="719104" y="2749595"/>
                </a:lnTo>
                <a:lnTo>
                  <a:pt x="472032" y="2749595"/>
                </a:lnTo>
                <a:lnTo>
                  <a:pt x="472032" y="1171449"/>
                </a:lnTo>
                <a:lnTo>
                  <a:pt x="361454" y="1137124"/>
                </a:lnTo>
                <a:cubicBezTo>
                  <a:pt x="149043" y="1047281"/>
                  <a:pt x="0" y="836954"/>
                  <a:pt x="0" y="591816"/>
                </a:cubicBezTo>
                <a:cubicBezTo>
                  <a:pt x="0" y="264965"/>
                  <a:pt x="264965" y="0"/>
                  <a:pt x="591816" y="0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오른쪽 화살표 24"/>
          <p:cNvSpPr/>
          <p:nvPr/>
        </p:nvSpPr>
        <p:spPr>
          <a:xfrm rot="5400000">
            <a:off x="4101117" y="6934969"/>
            <a:ext cx="715047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6971343" y="7741470"/>
            <a:ext cx="460994" cy="997527"/>
          </a:xfrm>
          <a:custGeom>
            <a:avLst/>
            <a:gdLst>
              <a:gd name="connsiteX0" fmla="*/ 591816 w 1270688"/>
              <a:gd name="connsiteY0" fmla="*/ 295908 h 2749595"/>
              <a:gd name="connsiteX1" fmla="*/ 295908 w 1270688"/>
              <a:gd name="connsiteY1" fmla="*/ 591816 h 2749595"/>
              <a:gd name="connsiteX2" fmla="*/ 591816 w 1270688"/>
              <a:gd name="connsiteY2" fmla="*/ 887724 h 2749595"/>
              <a:gd name="connsiteX3" fmla="*/ 887724 w 1270688"/>
              <a:gd name="connsiteY3" fmla="*/ 591816 h 2749595"/>
              <a:gd name="connsiteX4" fmla="*/ 591816 w 1270688"/>
              <a:gd name="connsiteY4" fmla="*/ 295908 h 2749595"/>
              <a:gd name="connsiteX5" fmla="*/ 591816 w 1270688"/>
              <a:gd name="connsiteY5" fmla="*/ 0 h 2749595"/>
              <a:gd name="connsiteX6" fmla="*/ 1183632 w 1270688"/>
              <a:gd name="connsiteY6" fmla="*/ 591816 h 2749595"/>
              <a:gd name="connsiteX7" fmla="*/ 822178 w 1270688"/>
              <a:gd name="connsiteY7" fmla="*/ 1137124 h 2749595"/>
              <a:gd name="connsiteX8" fmla="*/ 719104 w 1270688"/>
              <a:gd name="connsiteY8" fmla="*/ 1169120 h 2749595"/>
              <a:gd name="connsiteX9" fmla="*/ 719104 w 1270688"/>
              <a:gd name="connsiteY9" fmla="*/ 1516345 h 2749595"/>
              <a:gd name="connsiteX10" fmla="*/ 1270688 w 1270688"/>
              <a:gd name="connsiteY10" fmla="*/ 1516345 h 2749595"/>
              <a:gd name="connsiteX11" fmla="*/ 1270688 w 1270688"/>
              <a:gd name="connsiteY11" fmla="*/ 1805541 h 2749595"/>
              <a:gd name="connsiteX12" fmla="*/ 719104 w 1270688"/>
              <a:gd name="connsiteY12" fmla="*/ 1805541 h 2749595"/>
              <a:gd name="connsiteX13" fmla="*/ 719104 w 1270688"/>
              <a:gd name="connsiteY13" fmla="*/ 2041086 h 2749595"/>
              <a:gd name="connsiteX14" fmla="*/ 1270688 w 1270688"/>
              <a:gd name="connsiteY14" fmla="*/ 2041086 h 2749595"/>
              <a:gd name="connsiteX15" fmla="*/ 1270688 w 1270688"/>
              <a:gd name="connsiteY15" fmla="*/ 2330282 h 2749595"/>
              <a:gd name="connsiteX16" fmla="*/ 719104 w 1270688"/>
              <a:gd name="connsiteY16" fmla="*/ 2330282 h 2749595"/>
              <a:gd name="connsiteX17" fmla="*/ 719104 w 1270688"/>
              <a:gd name="connsiteY17" fmla="*/ 2749595 h 2749595"/>
              <a:gd name="connsiteX18" fmla="*/ 472032 w 1270688"/>
              <a:gd name="connsiteY18" fmla="*/ 2749595 h 2749595"/>
              <a:gd name="connsiteX19" fmla="*/ 472032 w 1270688"/>
              <a:gd name="connsiteY19" fmla="*/ 1171449 h 2749595"/>
              <a:gd name="connsiteX20" fmla="*/ 361454 w 1270688"/>
              <a:gd name="connsiteY20" fmla="*/ 1137124 h 2749595"/>
              <a:gd name="connsiteX21" fmla="*/ 0 w 1270688"/>
              <a:gd name="connsiteY21" fmla="*/ 591816 h 2749595"/>
              <a:gd name="connsiteX22" fmla="*/ 591816 w 1270688"/>
              <a:gd name="connsiteY22" fmla="*/ 0 h 27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688" h="2749595">
                <a:moveTo>
                  <a:pt x="591816" y="295908"/>
                </a:moveTo>
                <a:cubicBezTo>
                  <a:pt x="428391" y="295908"/>
                  <a:pt x="295908" y="428391"/>
                  <a:pt x="295908" y="591816"/>
                </a:cubicBezTo>
                <a:cubicBezTo>
                  <a:pt x="295908" y="755241"/>
                  <a:pt x="428391" y="887724"/>
                  <a:pt x="591816" y="887724"/>
                </a:cubicBezTo>
                <a:cubicBezTo>
                  <a:pt x="755241" y="887724"/>
                  <a:pt x="887724" y="755241"/>
                  <a:pt x="887724" y="591816"/>
                </a:cubicBezTo>
                <a:cubicBezTo>
                  <a:pt x="887724" y="428391"/>
                  <a:pt x="755241" y="295908"/>
                  <a:pt x="591816" y="295908"/>
                </a:cubicBezTo>
                <a:close/>
                <a:moveTo>
                  <a:pt x="591816" y="0"/>
                </a:moveTo>
                <a:cubicBezTo>
                  <a:pt x="918667" y="0"/>
                  <a:pt x="1183632" y="264965"/>
                  <a:pt x="1183632" y="591816"/>
                </a:cubicBezTo>
                <a:cubicBezTo>
                  <a:pt x="1183632" y="836954"/>
                  <a:pt x="1034589" y="1047281"/>
                  <a:pt x="822178" y="1137124"/>
                </a:cubicBezTo>
                <a:lnTo>
                  <a:pt x="719104" y="1169120"/>
                </a:lnTo>
                <a:lnTo>
                  <a:pt x="719104" y="1516345"/>
                </a:lnTo>
                <a:lnTo>
                  <a:pt x="1270688" y="1516345"/>
                </a:lnTo>
                <a:lnTo>
                  <a:pt x="1270688" y="1805541"/>
                </a:lnTo>
                <a:lnTo>
                  <a:pt x="719104" y="1805541"/>
                </a:lnTo>
                <a:lnTo>
                  <a:pt x="719104" y="2041086"/>
                </a:lnTo>
                <a:lnTo>
                  <a:pt x="1270688" y="2041086"/>
                </a:lnTo>
                <a:lnTo>
                  <a:pt x="1270688" y="2330282"/>
                </a:lnTo>
                <a:lnTo>
                  <a:pt x="719104" y="2330282"/>
                </a:lnTo>
                <a:lnTo>
                  <a:pt x="719104" y="2749595"/>
                </a:lnTo>
                <a:lnTo>
                  <a:pt x="472032" y="2749595"/>
                </a:lnTo>
                <a:lnTo>
                  <a:pt x="472032" y="1171449"/>
                </a:lnTo>
                <a:lnTo>
                  <a:pt x="361454" y="1137124"/>
                </a:lnTo>
                <a:cubicBezTo>
                  <a:pt x="149043" y="1047281"/>
                  <a:pt x="0" y="836954"/>
                  <a:pt x="0" y="591816"/>
                </a:cubicBezTo>
                <a:cubicBezTo>
                  <a:pt x="0" y="264965"/>
                  <a:pt x="264965" y="0"/>
                  <a:pt x="591816" y="0"/>
                </a:cubicBezTo>
                <a:close/>
              </a:path>
            </a:pathLst>
          </a:cu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오른쪽 화살표 26"/>
          <p:cNvSpPr/>
          <p:nvPr/>
        </p:nvSpPr>
        <p:spPr>
          <a:xfrm rot="5400000">
            <a:off x="6844317" y="6934970"/>
            <a:ext cx="715047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9345500" y="7741470"/>
            <a:ext cx="460994" cy="997527"/>
          </a:xfrm>
          <a:custGeom>
            <a:avLst/>
            <a:gdLst>
              <a:gd name="connsiteX0" fmla="*/ 591816 w 1270688"/>
              <a:gd name="connsiteY0" fmla="*/ 295908 h 2749595"/>
              <a:gd name="connsiteX1" fmla="*/ 295908 w 1270688"/>
              <a:gd name="connsiteY1" fmla="*/ 591816 h 2749595"/>
              <a:gd name="connsiteX2" fmla="*/ 591816 w 1270688"/>
              <a:gd name="connsiteY2" fmla="*/ 887724 h 2749595"/>
              <a:gd name="connsiteX3" fmla="*/ 887724 w 1270688"/>
              <a:gd name="connsiteY3" fmla="*/ 591816 h 2749595"/>
              <a:gd name="connsiteX4" fmla="*/ 591816 w 1270688"/>
              <a:gd name="connsiteY4" fmla="*/ 295908 h 2749595"/>
              <a:gd name="connsiteX5" fmla="*/ 591816 w 1270688"/>
              <a:gd name="connsiteY5" fmla="*/ 0 h 2749595"/>
              <a:gd name="connsiteX6" fmla="*/ 1183632 w 1270688"/>
              <a:gd name="connsiteY6" fmla="*/ 591816 h 2749595"/>
              <a:gd name="connsiteX7" fmla="*/ 822178 w 1270688"/>
              <a:gd name="connsiteY7" fmla="*/ 1137124 h 2749595"/>
              <a:gd name="connsiteX8" fmla="*/ 719104 w 1270688"/>
              <a:gd name="connsiteY8" fmla="*/ 1169120 h 2749595"/>
              <a:gd name="connsiteX9" fmla="*/ 719104 w 1270688"/>
              <a:gd name="connsiteY9" fmla="*/ 1516345 h 2749595"/>
              <a:gd name="connsiteX10" fmla="*/ 1270688 w 1270688"/>
              <a:gd name="connsiteY10" fmla="*/ 1516345 h 2749595"/>
              <a:gd name="connsiteX11" fmla="*/ 1270688 w 1270688"/>
              <a:gd name="connsiteY11" fmla="*/ 1805541 h 2749595"/>
              <a:gd name="connsiteX12" fmla="*/ 719104 w 1270688"/>
              <a:gd name="connsiteY12" fmla="*/ 1805541 h 2749595"/>
              <a:gd name="connsiteX13" fmla="*/ 719104 w 1270688"/>
              <a:gd name="connsiteY13" fmla="*/ 2041086 h 2749595"/>
              <a:gd name="connsiteX14" fmla="*/ 1270688 w 1270688"/>
              <a:gd name="connsiteY14" fmla="*/ 2041086 h 2749595"/>
              <a:gd name="connsiteX15" fmla="*/ 1270688 w 1270688"/>
              <a:gd name="connsiteY15" fmla="*/ 2330282 h 2749595"/>
              <a:gd name="connsiteX16" fmla="*/ 719104 w 1270688"/>
              <a:gd name="connsiteY16" fmla="*/ 2330282 h 2749595"/>
              <a:gd name="connsiteX17" fmla="*/ 719104 w 1270688"/>
              <a:gd name="connsiteY17" fmla="*/ 2749595 h 2749595"/>
              <a:gd name="connsiteX18" fmla="*/ 472032 w 1270688"/>
              <a:gd name="connsiteY18" fmla="*/ 2749595 h 2749595"/>
              <a:gd name="connsiteX19" fmla="*/ 472032 w 1270688"/>
              <a:gd name="connsiteY19" fmla="*/ 1171449 h 2749595"/>
              <a:gd name="connsiteX20" fmla="*/ 361454 w 1270688"/>
              <a:gd name="connsiteY20" fmla="*/ 1137124 h 2749595"/>
              <a:gd name="connsiteX21" fmla="*/ 0 w 1270688"/>
              <a:gd name="connsiteY21" fmla="*/ 591816 h 2749595"/>
              <a:gd name="connsiteX22" fmla="*/ 591816 w 1270688"/>
              <a:gd name="connsiteY22" fmla="*/ 0 h 27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688" h="2749595">
                <a:moveTo>
                  <a:pt x="591816" y="295908"/>
                </a:moveTo>
                <a:cubicBezTo>
                  <a:pt x="428391" y="295908"/>
                  <a:pt x="295908" y="428391"/>
                  <a:pt x="295908" y="591816"/>
                </a:cubicBezTo>
                <a:cubicBezTo>
                  <a:pt x="295908" y="755241"/>
                  <a:pt x="428391" y="887724"/>
                  <a:pt x="591816" y="887724"/>
                </a:cubicBezTo>
                <a:cubicBezTo>
                  <a:pt x="755241" y="887724"/>
                  <a:pt x="887724" y="755241"/>
                  <a:pt x="887724" y="591816"/>
                </a:cubicBezTo>
                <a:cubicBezTo>
                  <a:pt x="887724" y="428391"/>
                  <a:pt x="755241" y="295908"/>
                  <a:pt x="591816" y="295908"/>
                </a:cubicBezTo>
                <a:close/>
                <a:moveTo>
                  <a:pt x="591816" y="0"/>
                </a:moveTo>
                <a:cubicBezTo>
                  <a:pt x="918667" y="0"/>
                  <a:pt x="1183632" y="264965"/>
                  <a:pt x="1183632" y="591816"/>
                </a:cubicBezTo>
                <a:cubicBezTo>
                  <a:pt x="1183632" y="836954"/>
                  <a:pt x="1034589" y="1047281"/>
                  <a:pt x="822178" y="1137124"/>
                </a:cubicBezTo>
                <a:lnTo>
                  <a:pt x="719104" y="1169120"/>
                </a:lnTo>
                <a:lnTo>
                  <a:pt x="719104" y="1516345"/>
                </a:lnTo>
                <a:lnTo>
                  <a:pt x="1270688" y="1516345"/>
                </a:lnTo>
                <a:lnTo>
                  <a:pt x="1270688" y="1805541"/>
                </a:lnTo>
                <a:lnTo>
                  <a:pt x="719104" y="1805541"/>
                </a:lnTo>
                <a:lnTo>
                  <a:pt x="719104" y="2041086"/>
                </a:lnTo>
                <a:lnTo>
                  <a:pt x="1270688" y="2041086"/>
                </a:lnTo>
                <a:lnTo>
                  <a:pt x="1270688" y="2330282"/>
                </a:lnTo>
                <a:lnTo>
                  <a:pt x="719104" y="2330282"/>
                </a:lnTo>
                <a:lnTo>
                  <a:pt x="719104" y="2749595"/>
                </a:lnTo>
                <a:lnTo>
                  <a:pt x="472032" y="2749595"/>
                </a:lnTo>
                <a:lnTo>
                  <a:pt x="472032" y="1171449"/>
                </a:lnTo>
                <a:lnTo>
                  <a:pt x="361454" y="1137124"/>
                </a:lnTo>
                <a:cubicBezTo>
                  <a:pt x="149043" y="1047281"/>
                  <a:pt x="0" y="836954"/>
                  <a:pt x="0" y="591816"/>
                </a:cubicBezTo>
                <a:cubicBezTo>
                  <a:pt x="0" y="264965"/>
                  <a:pt x="264965" y="0"/>
                  <a:pt x="591816" y="0"/>
                </a:cubicBezTo>
                <a:close/>
              </a:path>
            </a:pathLst>
          </a:cu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오른쪽 화살표 28"/>
          <p:cNvSpPr/>
          <p:nvPr/>
        </p:nvSpPr>
        <p:spPr>
          <a:xfrm rot="5400000">
            <a:off x="9218474" y="6934970"/>
            <a:ext cx="715047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10930282" y="7741469"/>
            <a:ext cx="460994" cy="997527"/>
          </a:xfrm>
          <a:custGeom>
            <a:avLst/>
            <a:gdLst>
              <a:gd name="connsiteX0" fmla="*/ 591816 w 1270688"/>
              <a:gd name="connsiteY0" fmla="*/ 295908 h 2749595"/>
              <a:gd name="connsiteX1" fmla="*/ 295908 w 1270688"/>
              <a:gd name="connsiteY1" fmla="*/ 591816 h 2749595"/>
              <a:gd name="connsiteX2" fmla="*/ 591816 w 1270688"/>
              <a:gd name="connsiteY2" fmla="*/ 887724 h 2749595"/>
              <a:gd name="connsiteX3" fmla="*/ 887724 w 1270688"/>
              <a:gd name="connsiteY3" fmla="*/ 591816 h 2749595"/>
              <a:gd name="connsiteX4" fmla="*/ 591816 w 1270688"/>
              <a:gd name="connsiteY4" fmla="*/ 295908 h 2749595"/>
              <a:gd name="connsiteX5" fmla="*/ 591816 w 1270688"/>
              <a:gd name="connsiteY5" fmla="*/ 0 h 2749595"/>
              <a:gd name="connsiteX6" fmla="*/ 1183632 w 1270688"/>
              <a:gd name="connsiteY6" fmla="*/ 591816 h 2749595"/>
              <a:gd name="connsiteX7" fmla="*/ 822178 w 1270688"/>
              <a:gd name="connsiteY7" fmla="*/ 1137124 h 2749595"/>
              <a:gd name="connsiteX8" fmla="*/ 719104 w 1270688"/>
              <a:gd name="connsiteY8" fmla="*/ 1169120 h 2749595"/>
              <a:gd name="connsiteX9" fmla="*/ 719104 w 1270688"/>
              <a:gd name="connsiteY9" fmla="*/ 1516345 h 2749595"/>
              <a:gd name="connsiteX10" fmla="*/ 1270688 w 1270688"/>
              <a:gd name="connsiteY10" fmla="*/ 1516345 h 2749595"/>
              <a:gd name="connsiteX11" fmla="*/ 1270688 w 1270688"/>
              <a:gd name="connsiteY11" fmla="*/ 1805541 h 2749595"/>
              <a:gd name="connsiteX12" fmla="*/ 719104 w 1270688"/>
              <a:gd name="connsiteY12" fmla="*/ 1805541 h 2749595"/>
              <a:gd name="connsiteX13" fmla="*/ 719104 w 1270688"/>
              <a:gd name="connsiteY13" fmla="*/ 2041086 h 2749595"/>
              <a:gd name="connsiteX14" fmla="*/ 1270688 w 1270688"/>
              <a:gd name="connsiteY14" fmla="*/ 2041086 h 2749595"/>
              <a:gd name="connsiteX15" fmla="*/ 1270688 w 1270688"/>
              <a:gd name="connsiteY15" fmla="*/ 2330282 h 2749595"/>
              <a:gd name="connsiteX16" fmla="*/ 719104 w 1270688"/>
              <a:gd name="connsiteY16" fmla="*/ 2330282 h 2749595"/>
              <a:gd name="connsiteX17" fmla="*/ 719104 w 1270688"/>
              <a:gd name="connsiteY17" fmla="*/ 2749595 h 2749595"/>
              <a:gd name="connsiteX18" fmla="*/ 472032 w 1270688"/>
              <a:gd name="connsiteY18" fmla="*/ 2749595 h 2749595"/>
              <a:gd name="connsiteX19" fmla="*/ 472032 w 1270688"/>
              <a:gd name="connsiteY19" fmla="*/ 1171449 h 2749595"/>
              <a:gd name="connsiteX20" fmla="*/ 361454 w 1270688"/>
              <a:gd name="connsiteY20" fmla="*/ 1137124 h 2749595"/>
              <a:gd name="connsiteX21" fmla="*/ 0 w 1270688"/>
              <a:gd name="connsiteY21" fmla="*/ 591816 h 2749595"/>
              <a:gd name="connsiteX22" fmla="*/ 591816 w 1270688"/>
              <a:gd name="connsiteY22" fmla="*/ 0 h 27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688" h="2749595">
                <a:moveTo>
                  <a:pt x="591816" y="295908"/>
                </a:moveTo>
                <a:cubicBezTo>
                  <a:pt x="428391" y="295908"/>
                  <a:pt x="295908" y="428391"/>
                  <a:pt x="295908" y="591816"/>
                </a:cubicBezTo>
                <a:cubicBezTo>
                  <a:pt x="295908" y="755241"/>
                  <a:pt x="428391" y="887724"/>
                  <a:pt x="591816" y="887724"/>
                </a:cubicBezTo>
                <a:cubicBezTo>
                  <a:pt x="755241" y="887724"/>
                  <a:pt x="887724" y="755241"/>
                  <a:pt x="887724" y="591816"/>
                </a:cubicBezTo>
                <a:cubicBezTo>
                  <a:pt x="887724" y="428391"/>
                  <a:pt x="755241" y="295908"/>
                  <a:pt x="591816" y="295908"/>
                </a:cubicBezTo>
                <a:close/>
                <a:moveTo>
                  <a:pt x="591816" y="0"/>
                </a:moveTo>
                <a:cubicBezTo>
                  <a:pt x="918667" y="0"/>
                  <a:pt x="1183632" y="264965"/>
                  <a:pt x="1183632" y="591816"/>
                </a:cubicBezTo>
                <a:cubicBezTo>
                  <a:pt x="1183632" y="836954"/>
                  <a:pt x="1034589" y="1047281"/>
                  <a:pt x="822178" y="1137124"/>
                </a:cubicBezTo>
                <a:lnTo>
                  <a:pt x="719104" y="1169120"/>
                </a:lnTo>
                <a:lnTo>
                  <a:pt x="719104" y="1516345"/>
                </a:lnTo>
                <a:lnTo>
                  <a:pt x="1270688" y="1516345"/>
                </a:lnTo>
                <a:lnTo>
                  <a:pt x="1270688" y="1805541"/>
                </a:lnTo>
                <a:lnTo>
                  <a:pt x="719104" y="1805541"/>
                </a:lnTo>
                <a:lnTo>
                  <a:pt x="719104" y="2041086"/>
                </a:lnTo>
                <a:lnTo>
                  <a:pt x="1270688" y="2041086"/>
                </a:lnTo>
                <a:lnTo>
                  <a:pt x="1270688" y="2330282"/>
                </a:lnTo>
                <a:lnTo>
                  <a:pt x="719104" y="2330282"/>
                </a:lnTo>
                <a:lnTo>
                  <a:pt x="719104" y="2749595"/>
                </a:lnTo>
                <a:lnTo>
                  <a:pt x="472032" y="2749595"/>
                </a:lnTo>
                <a:lnTo>
                  <a:pt x="472032" y="1171449"/>
                </a:lnTo>
                <a:lnTo>
                  <a:pt x="361454" y="1137124"/>
                </a:lnTo>
                <a:cubicBezTo>
                  <a:pt x="149043" y="1047281"/>
                  <a:pt x="0" y="836954"/>
                  <a:pt x="0" y="591816"/>
                </a:cubicBezTo>
                <a:cubicBezTo>
                  <a:pt x="0" y="264965"/>
                  <a:pt x="264965" y="0"/>
                  <a:pt x="591816" y="0"/>
                </a:cubicBezTo>
                <a:close/>
              </a:path>
            </a:pathLst>
          </a:custGeom>
          <a:solidFill>
            <a:srgbClr val="ACE2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오른쪽 화살표 30"/>
          <p:cNvSpPr/>
          <p:nvPr/>
        </p:nvSpPr>
        <p:spPr>
          <a:xfrm rot="5400000">
            <a:off x="10803256" y="6934969"/>
            <a:ext cx="715047" cy="623454"/>
          </a:xfrm>
          <a:prstGeom prst="rightArrow">
            <a:avLst>
              <a:gd name="adj1" fmla="val 23624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04491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899</Words>
  <Application>Microsoft Office PowerPoint</Application>
  <PresentationFormat>사용자 지정</PresentationFormat>
  <Paragraphs>173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DTN Security: Forward Secure Delay-Tolerant Networking</vt:lpstr>
      <vt:lpstr>Current Status</vt:lpstr>
      <vt:lpstr>Puncturable Encryption</vt:lpstr>
      <vt:lpstr>Forward Secure Encryption (FSE)</vt:lpstr>
      <vt:lpstr>Forward Secure Encryption (FSE)</vt:lpstr>
      <vt:lpstr>Forward Secure Encryption (FSE)</vt:lpstr>
      <vt:lpstr>Puncturing of Keys</vt:lpstr>
      <vt:lpstr>Key forwarding</vt:lpstr>
      <vt:lpstr>Forward Secure DTNs</vt:lpstr>
      <vt:lpstr>Extending the Bundle Protocol</vt:lpstr>
      <vt:lpstr>Extending the Bundle Protocol</vt:lpstr>
      <vt:lpstr>Unique Tags in DTNs</vt:lpstr>
      <vt:lpstr>Unique Tags in DTNs</vt:lpstr>
      <vt:lpstr>FSE parameters</vt:lpstr>
      <vt:lpstr>Implementation</vt:lpstr>
      <vt:lpstr>Evaluation</vt:lpstr>
      <vt:lpstr>Evaluation</vt:lpstr>
      <vt:lpstr>Github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김 홍식</cp:lastModifiedBy>
  <cp:revision>540</cp:revision>
  <dcterms:modified xsi:type="dcterms:W3CDTF">2020-02-18T06:42:20Z</dcterms:modified>
</cp:coreProperties>
</file>