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57" r:id="rId4"/>
    <p:sldId id="282" r:id="rId5"/>
    <p:sldId id="280" r:id="rId6"/>
    <p:sldId id="283" r:id="rId7"/>
    <p:sldId id="284" r:id="rId8"/>
    <p:sldId id="287" r:id="rId9"/>
    <p:sldId id="296" r:id="rId10"/>
    <p:sldId id="297" r:id="rId11"/>
    <p:sldId id="285" r:id="rId12"/>
    <p:sldId id="286" r:id="rId13"/>
    <p:sldId id="288" r:id="rId14"/>
    <p:sldId id="289" r:id="rId15"/>
    <p:sldId id="293" r:id="rId16"/>
    <p:sldId id="290" r:id="rId17"/>
    <p:sldId id="294" r:id="rId18"/>
    <p:sldId id="295" r:id="rId19"/>
    <p:sldId id="27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5500FF"/>
    <a:srgbClr val="D2B7FF"/>
    <a:srgbClr val="FF8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20.02.19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Throughput </a:t>
            </a:r>
            <a:r>
              <a:rPr lang="ko-KR" altLang="en-US" dirty="0" smtClean="0">
                <a:solidFill>
                  <a:schemeClr val="tx1"/>
                </a:solidFill>
              </a:rPr>
              <a:t>계산 방법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8307" y="3186638"/>
                <a:ext cx="2834750" cy="829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𝒊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7" y="3186638"/>
                <a:ext cx="2834750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3550" y="4219808"/>
                <a:ext cx="3958841" cy="829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4219808"/>
                <a:ext cx="3958841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8137496" y="4230668"/>
                <a:ext cx="2118657" cy="793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496" y="4230668"/>
                <a:ext cx="2118657" cy="79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0157" y="5216824"/>
                <a:ext cx="6308585" cy="9545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𝟎</m:t>
                                          </m:r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.</m:t>
                                          </m:r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𝟎𝟎𝟏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  <m:sSup>
                                            <m:s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7" y="5216824"/>
                <a:ext cx="6308585" cy="954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3550" y="6334959"/>
                <a:ext cx="5924186" cy="9545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𝟎𝟎𝟎𝟎𝟎𝟏</m:t>
                                  </m:r>
                                  <m:sSubSup>
                                    <m:sSub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6334959"/>
                <a:ext cx="5924186" cy="954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6985251" y="5216824"/>
                <a:ext cx="5145832" cy="48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sup>
                      </m:sSup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51" y="5216824"/>
                <a:ext cx="5145832" cy="4883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6978037" y="5644108"/>
                <a:ext cx="5160259" cy="48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</m:sup>
                      </m:sSup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37" y="5644108"/>
                <a:ext cx="5160259" cy="4883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7318" y="7472090"/>
                <a:ext cx="12314333" cy="968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𝟎𝟎𝟎𝟎𝟎𝟏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𝟎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𝟒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−</m:t>
                                      </m:r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𝟖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𝟎𝟎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𝟏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𝟏𝟎𝟎</m:t>
                                  </m:r>
                                </m:num>
                                <m:den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𝟒𝟗</m:t>
                                  </m:r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18" y="7472090"/>
                <a:ext cx="12314333" cy="968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1755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오른쪽 화살표 32"/>
          <p:cNvSpPr/>
          <p:nvPr/>
        </p:nvSpPr>
        <p:spPr>
          <a:xfrm>
            <a:off x="1547515" y="4061479"/>
            <a:ext cx="9285507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10x10,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17" y="6515100"/>
            <a:ext cx="11450637" cy="22652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52468" y="3266428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9575" y="5509132"/>
            <a:ext cx="150041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10x10 CNN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36264" y="3446428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5008" y="5509132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20060" y="3806428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66838" y="5509132"/>
            <a:ext cx="126156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Max Pool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03856" y="3896428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52504" y="5509132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7652" y="3266428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62546" y="5509132"/>
            <a:ext cx="9393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Flatten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10339" y="3626428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833023" y="3986428"/>
            <a:ext cx="93518" cy="72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38610" y="5509132"/>
            <a:ext cx="13304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Dense(40)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443642" y="5509132"/>
            <a:ext cx="118141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Dense(3)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150" y="4061479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035062" y="4080398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74687" y="5108998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75955" y="5121977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6" name="곱셈 기호 15"/>
          <p:cNvSpPr/>
          <p:nvPr/>
        </p:nvSpPr>
        <p:spPr>
          <a:xfrm>
            <a:off x="5829300" y="4080398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곱셈 기호 39"/>
          <p:cNvSpPr/>
          <p:nvPr/>
        </p:nvSpPr>
        <p:spPr>
          <a:xfrm>
            <a:off x="8788817" y="4085682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841714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10x10,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391653" y="5450849"/>
            <a:ext cx="4433352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96605" y="4640849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63209" y="4820849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29813" y="5180849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07978" y="5270849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74582" y="4640849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83818" y="5000849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97129" y="5360849"/>
            <a:ext cx="93518" cy="72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6287" y="5484887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9306" y="5484887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97" y="3051463"/>
            <a:ext cx="5139384" cy="5810696"/>
          </a:xfrm>
          <a:prstGeom prst="rect">
            <a:avLst/>
          </a:prstGeom>
        </p:spPr>
      </p:pic>
      <p:sp>
        <p:nvSpPr>
          <p:cNvPr id="52" name="곱셈 기호 51"/>
          <p:cNvSpPr/>
          <p:nvPr/>
        </p:nvSpPr>
        <p:spPr>
          <a:xfrm>
            <a:off x="3396417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" name="곱셈 기호 52"/>
          <p:cNvSpPr/>
          <p:nvPr/>
        </p:nvSpPr>
        <p:spPr>
          <a:xfrm>
            <a:off x="4855385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028407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78" y="2332826"/>
            <a:ext cx="3990975" cy="2314575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12209"/>
              </p:ext>
            </p:extLst>
          </p:nvPr>
        </p:nvGraphicFramePr>
        <p:xfrm>
          <a:off x="6649893" y="2541443"/>
          <a:ext cx="4810607" cy="2702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6165">
                  <a:extLst>
                    <a:ext uri="{9D8B030D-6E8A-4147-A177-3AD203B41FA5}">
                      <a16:colId xmlns:a16="http://schemas.microsoft.com/office/drawing/2014/main" val="1564948142"/>
                    </a:ext>
                  </a:extLst>
                </a:gridCol>
                <a:gridCol w="2254442">
                  <a:extLst>
                    <a:ext uri="{9D8B030D-6E8A-4147-A177-3AD203B41FA5}">
                      <a16:colId xmlns:a16="http://schemas.microsoft.com/office/drawing/2014/main" val="1583267027"/>
                    </a:ext>
                  </a:extLst>
                </a:gridCol>
              </a:tblGrid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Map size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10x10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571301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#</a:t>
                      </a:r>
                      <a:r>
                        <a:rPr lang="en-US" altLang="ko-KR" sz="2500" baseline="0" dirty="0" smtClean="0"/>
                        <a:t> of wireless devices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760939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Training</a:t>
                      </a:r>
                      <a:r>
                        <a:rPr lang="en-US" altLang="ko-KR" sz="2500" baseline="0" dirty="0" smtClean="0"/>
                        <a:t>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300 / 700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655579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Test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201337"/>
                  </a:ext>
                </a:extLst>
              </a:tr>
            </a:tbl>
          </a:graphicData>
        </a:graphic>
      </p:graphicFrame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51400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Configuration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Metric: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240" y="6682557"/>
                <a:ext cx="11348298" cy="841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각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을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입력받아서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나온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출력값에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의한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해당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각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𝑯𝑨𝑷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배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및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할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당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간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따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른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실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댓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0" y="6682557"/>
                <a:ext cx="11348298" cy="841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378" y="3903431"/>
            <a:ext cx="4561510" cy="191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7823202"/>
                <a:ext cx="12962779" cy="8368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즉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을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대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화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하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도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록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신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경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망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력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을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넣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어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나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온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이론상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대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23202"/>
                <a:ext cx="12962779" cy="836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2846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51400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(Sum Throughput Maximization)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0286" y="7870908"/>
            <a:ext cx="4903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평균 </a:t>
            </a:r>
            <a:r>
              <a:rPr lang="en-US" altLang="ko-KR" sz="3600" dirty="0" smtClean="0">
                <a:solidFill>
                  <a:srgbClr val="0000FF"/>
                </a:solidFill>
              </a:rPr>
              <a:t>46.23% / 52.06%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882" y="2700483"/>
            <a:ext cx="9139799" cy="22643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39" y="5279212"/>
            <a:ext cx="9026768" cy="229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597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51400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(Sum Throughput Maximization)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Epoch </a:t>
            </a:r>
            <a:r>
              <a:rPr lang="ko-KR" altLang="en-US" dirty="0" smtClean="0"/>
              <a:t>수가 늘어날수록 정확도가 늘어나는 추세임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Training data</a:t>
            </a:r>
            <a:r>
              <a:rPr lang="ko-KR" altLang="en-US" dirty="0" smtClean="0"/>
              <a:t>의 개수가 </a:t>
            </a:r>
            <a:r>
              <a:rPr lang="en-US" altLang="ko-KR" dirty="0" smtClean="0"/>
              <a:t>700</a:t>
            </a:r>
            <a:r>
              <a:rPr lang="ko-KR" altLang="en-US" dirty="0" smtClean="0"/>
              <a:t>개일 때가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개일 때보다 더 정확도가 높은 편임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907975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51400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(Common Throughput Maximization)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0286" y="7870908"/>
            <a:ext cx="49035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평균 </a:t>
            </a:r>
            <a:r>
              <a:rPr lang="en-US" altLang="ko-KR" sz="3600" dirty="0" smtClean="0">
                <a:solidFill>
                  <a:srgbClr val="0000FF"/>
                </a:solidFill>
              </a:rPr>
              <a:t>52.89% / 52.67%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699" y="2470985"/>
            <a:ext cx="8816975" cy="21934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425" y="5259699"/>
            <a:ext cx="8882917" cy="22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8403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51400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(Common Throughput Maximization)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Sum Throughput Maximization</a:t>
            </a:r>
            <a:r>
              <a:rPr lang="ko-KR" altLang="en-US" dirty="0" smtClean="0"/>
              <a:t>에서와 같이</a:t>
            </a:r>
            <a:r>
              <a:rPr lang="en-US" altLang="ko-KR" dirty="0" smtClean="0"/>
              <a:t>, Epoch </a:t>
            </a:r>
            <a:r>
              <a:rPr lang="ko-KR" altLang="en-US" dirty="0"/>
              <a:t>수가 늘어날수록 정확도가 늘어나는 </a:t>
            </a:r>
            <a:r>
              <a:rPr lang="ko-KR" altLang="en-US" dirty="0" smtClean="0"/>
              <a:t>추세임</a:t>
            </a:r>
            <a:endParaRPr lang="en-US" altLang="ko-KR" dirty="0"/>
          </a:p>
          <a:p>
            <a:pPr lvl="1"/>
            <a:r>
              <a:rPr lang="en-US" altLang="ko-KR" dirty="0"/>
              <a:t>Sum Throughput Maximization</a:t>
            </a:r>
            <a:r>
              <a:rPr lang="ko-KR" altLang="en-US" dirty="0"/>
              <a:t>에서와 같이</a:t>
            </a:r>
            <a:r>
              <a:rPr lang="en-US" altLang="ko-KR" dirty="0"/>
              <a:t>, </a:t>
            </a:r>
            <a:r>
              <a:rPr lang="en-US" altLang="ko-KR" dirty="0" smtClean="0"/>
              <a:t>Training </a:t>
            </a:r>
            <a:r>
              <a:rPr lang="en-US" altLang="ko-KR" dirty="0"/>
              <a:t>data</a:t>
            </a:r>
            <a:r>
              <a:rPr lang="ko-KR" altLang="en-US" dirty="0"/>
              <a:t>의 개수가 </a:t>
            </a:r>
            <a:r>
              <a:rPr lang="en-US" altLang="ko-KR" dirty="0"/>
              <a:t>700</a:t>
            </a:r>
            <a:r>
              <a:rPr lang="ko-KR" altLang="en-US" dirty="0"/>
              <a:t>개일 때가 </a:t>
            </a:r>
            <a:r>
              <a:rPr lang="en-US" altLang="ko-KR" dirty="0"/>
              <a:t>300</a:t>
            </a:r>
            <a:r>
              <a:rPr lang="ko-KR" altLang="en-US" dirty="0"/>
              <a:t>개일 때보다 더 정확도가 높은 </a:t>
            </a:r>
            <a:r>
              <a:rPr lang="ko-KR" altLang="en-US" dirty="0" smtClean="0"/>
              <a:t>편임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</a:t>
            </a:r>
            <a:r>
              <a:rPr lang="en-US" altLang="ko-KR" dirty="0" smtClean="0"/>
              <a:t>, 10 Epoch </a:t>
            </a:r>
            <a:r>
              <a:rPr lang="ko-KR" altLang="en-US" dirty="0" smtClean="0"/>
              <a:t>이하에서는 </a:t>
            </a:r>
            <a:r>
              <a:rPr lang="en-US" altLang="ko-KR" dirty="0" smtClean="0"/>
              <a:t>Training data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개일 때와 </a:t>
            </a:r>
            <a:r>
              <a:rPr lang="en-US" altLang="ko-KR" dirty="0" smtClean="0"/>
              <a:t>700</a:t>
            </a:r>
            <a:r>
              <a:rPr lang="ko-KR" altLang="en-US" dirty="0" smtClean="0"/>
              <a:t>개일 때 정확도가 비슷한 편임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507543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51400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(Sum-, Common- </a:t>
            </a:r>
            <a:r>
              <a:rPr lang="ko-KR" altLang="en-US" dirty="0" smtClean="0"/>
              <a:t>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Training data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개일 때</a:t>
            </a:r>
            <a:r>
              <a:rPr lang="en-US" altLang="ko-KR" dirty="0" smtClean="0"/>
              <a:t>, 700</a:t>
            </a:r>
            <a:r>
              <a:rPr lang="ko-KR" altLang="en-US" dirty="0" smtClean="0"/>
              <a:t>개일 때 모두 </a:t>
            </a:r>
            <a:r>
              <a:rPr lang="en-US" altLang="ko-KR" dirty="0" smtClean="0"/>
              <a:t>Common Throughput Maximization</a:t>
            </a:r>
            <a:r>
              <a:rPr lang="ko-KR" altLang="en-US" dirty="0" smtClean="0"/>
              <a:t>에서의 정확도가 높은 편임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Training data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700</a:t>
            </a:r>
            <a:r>
              <a:rPr lang="ko-KR" altLang="en-US" dirty="0" smtClean="0"/>
              <a:t>개일 때의 경우</a:t>
            </a:r>
            <a:r>
              <a:rPr lang="en-US" altLang="ko-KR" dirty="0" smtClean="0"/>
              <a:t>, 300</a:t>
            </a:r>
            <a:r>
              <a:rPr lang="ko-KR" altLang="en-US" dirty="0" smtClean="0"/>
              <a:t>개일 때의 경우보다 </a:t>
            </a:r>
            <a:r>
              <a:rPr lang="ko-KR" altLang="en-US" dirty="0" smtClean="0"/>
              <a:t>평균 </a:t>
            </a:r>
            <a:r>
              <a:rPr lang="en-US" altLang="ko-KR" dirty="0" smtClean="0"/>
              <a:t>Epoch</a:t>
            </a:r>
            <a:r>
              <a:rPr lang="ko-KR" altLang="en-US" dirty="0" smtClean="0"/>
              <a:t>가 적음에도 불구하고</a:t>
            </a:r>
            <a:r>
              <a:rPr lang="en-US" altLang="ko-KR" dirty="0"/>
              <a:t> Common Throughput </a:t>
            </a:r>
            <a:r>
              <a:rPr lang="en-US" altLang="ko-KR" dirty="0" smtClean="0"/>
              <a:t>Maximization</a:t>
            </a:r>
            <a:r>
              <a:rPr lang="ko-KR" altLang="en-US" dirty="0" smtClean="0"/>
              <a:t>에서의 정확도가 비교적 높음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834155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WPCN:</a:t>
            </a:r>
            <a:r>
              <a:rPr lang="en-US" altLang="ko-KR" dirty="0"/>
              <a:t> </a:t>
            </a:r>
            <a:r>
              <a:rPr lang="en-US" altLang="ko-KR" dirty="0" smtClean="0"/>
              <a:t>Simulation</a:t>
            </a:r>
            <a:br>
              <a:rPr lang="en-US" altLang="ko-KR" dirty="0" smtClean="0"/>
            </a:br>
            <a:r>
              <a:rPr lang="en-US" altLang="ko-KR" dirty="0" smtClean="0"/>
              <a:t>(using Vanilla Deep Neural Network, Updated)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실험 및 그 결과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Vanilla Deep Neural Network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WPCN</a:t>
            </a:r>
            <a:r>
              <a:rPr lang="ko-KR" altLang="en-US" dirty="0" smtClean="0"/>
              <a:t> 시뮬레이션 구현 및 실험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52237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 HAP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Wireless Device</a:t>
            </a:r>
            <a:r>
              <a:rPr lang="ko-KR" altLang="en-US" dirty="0" smtClean="0"/>
              <a:t>들이 있는 상황</a:t>
            </a:r>
            <a:r>
              <a:rPr lang="en-US" altLang="ko-KR" dirty="0" smtClean="0"/>
              <a:t>(board)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Sum of throughput </a:t>
            </a:r>
            <a:r>
              <a:rPr lang="ko-KR" altLang="en-US" dirty="0" smtClean="0">
                <a:solidFill>
                  <a:srgbClr val="0000FF"/>
                </a:solidFill>
              </a:rPr>
              <a:t>또는 </a:t>
            </a:r>
            <a:r>
              <a:rPr lang="en-US" altLang="ko-KR" dirty="0" smtClean="0">
                <a:solidFill>
                  <a:srgbClr val="0000FF"/>
                </a:solidFill>
              </a:rPr>
              <a:t>common throughput</a:t>
            </a:r>
            <a:r>
              <a:rPr lang="ko-KR" altLang="en-US" dirty="0" smtClean="0">
                <a:solidFill>
                  <a:srgbClr val="0000FF"/>
                </a:solidFill>
              </a:rPr>
              <a:t>의 값이 최대</a:t>
            </a:r>
            <a:r>
              <a:rPr lang="ko-KR" altLang="en-US" dirty="0" smtClean="0"/>
              <a:t>가 되는 </a:t>
            </a:r>
            <a:r>
              <a:rPr lang="en-US" altLang="ko-KR" dirty="0" smtClean="0"/>
              <a:t>HAP</a:t>
            </a:r>
            <a:r>
              <a:rPr lang="ko-KR" altLang="en-US" dirty="0" smtClean="0"/>
              <a:t>의 위치와 충전 시간을 찾음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Deep Q-learning </a:t>
            </a:r>
            <a:r>
              <a:rPr lang="ko-KR" altLang="en-US" dirty="0" err="1" smtClean="0">
                <a:solidFill>
                  <a:schemeClr val="tx1"/>
                </a:solidFill>
              </a:rPr>
              <a:t>강화학습이</a:t>
            </a:r>
            <a:r>
              <a:rPr lang="ko-KR" altLang="en-US" dirty="0" smtClean="0">
                <a:solidFill>
                  <a:schemeClr val="tx1"/>
                </a:solidFill>
              </a:rPr>
              <a:t> 아닌 </a:t>
            </a:r>
            <a:r>
              <a:rPr lang="en-US" altLang="ko-KR" dirty="0" smtClean="0">
                <a:solidFill>
                  <a:srgbClr val="0000FF"/>
                </a:solidFill>
              </a:rPr>
              <a:t>Vanilla Deep Neural Network</a:t>
            </a:r>
            <a:r>
              <a:rPr lang="ko-KR" altLang="en-US" dirty="0" smtClean="0"/>
              <a:t>를 이용함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94796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2414250" cy="51088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맵 구성 </a:t>
            </a:r>
            <a:r>
              <a:rPr lang="en-US" altLang="ko-KR" dirty="0" smtClean="0">
                <a:solidFill>
                  <a:srgbClr val="0000FF"/>
                </a:solidFill>
              </a:rPr>
              <a:t>(map.txt </a:t>
            </a:r>
            <a:r>
              <a:rPr lang="ko-KR" altLang="en-US" dirty="0" smtClean="0">
                <a:solidFill>
                  <a:srgbClr val="0000FF"/>
                </a:solidFill>
              </a:rPr>
              <a:t>파일에서 </a:t>
            </a:r>
            <a:r>
              <a:rPr lang="en-US" altLang="ko-KR" dirty="0" smtClean="0">
                <a:solidFill>
                  <a:srgbClr val="0000FF"/>
                </a:solidFill>
              </a:rPr>
              <a:t>configuration)</a:t>
            </a:r>
          </a:p>
          <a:p>
            <a:pPr marL="444500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map.</a:t>
            </a:r>
            <a:r>
              <a:rPr lang="en-US" altLang="ko-KR" dirty="0" smtClean="0">
                <a:solidFill>
                  <a:schemeClr val="tx1"/>
                </a:solidFill>
              </a:rPr>
              <a:t>txt </a:t>
            </a:r>
            <a:r>
              <a:rPr lang="ko-KR" altLang="en-US" dirty="0" smtClean="0">
                <a:solidFill>
                  <a:schemeClr val="tx1"/>
                </a:solidFill>
              </a:rPr>
              <a:t>파일의 구성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세로길이</a:t>
            </a:r>
            <a:r>
              <a:rPr lang="en-US" altLang="ko-KR" dirty="0" smtClean="0">
                <a:solidFill>
                  <a:srgbClr val="0000FF"/>
                </a:solidFill>
              </a:rPr>
              <a:t>) 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가로길이</a:t>
            </a:r>
            <a:r>
              <a:rPr lang="en-US" altLang="ko-KR" dirty="0" smtClean="0">
                <a:solidFill>
                  <a:srgbClr val="0000FF"/>
                </a:solidFill>
              </a:rPr>
              <a:t>) (wireless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 (train map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 (test map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예를 들어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en-US" altLang="ko-KR" dirty="0" smtClean="0">
                <a:solidFill>
                  <a:srgbClr val="0000FF"/>
                </a:solidFill>
              </a:rPr>
              <a:t>15 15 10 2000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의 경우 </a:t>
            </a:r>
            <a:r>
              <a:rPr lang="en-US" altLang="ko-KR" dirty="0" smtClean="0">
                <a:solidFill>
                  <a:srgbClr val="0000FF"/>
                </a:solidFill>
              </a:rPr>
              <a:t>15x15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크기의 </a:t>
            </a:r>
            <a:r>
              <a:rPr lang="en-US" altLang="ko-KR" dirty="0" smtClean="0">
                <a:solidFill>
                  <a:schemeClr val="tx1"/>
                </a:solidFill>
              </a:rPr>
              <a:t>map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rgbClr val="0000FF"/>
                </a:solidFill>
              </a:rPr>
              <a:t>10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가 있고</a:t>
            </a:r>
            <a:r>
              <a:rPr lang="en-US" altLang="ko-KR" dirty="0" smtClean="0">
                <a:solidFill>
                  <a:schemeClr val="tx1"/>
                </a:solidFill>
              </a:rPr>
              <a:t>, train map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2000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, test map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라는 의미임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1295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0976841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입력값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텍스트 파일 형태의 </a:t>
            </a:r>
            <a:r>
              <a:rPr lang="en-US" altLang="ko-KR" dirty="0" smtClean="0">
                <a:solidFill>
                  <a:schemeClr val="tx1"/>
                </a:solidFill>
              </a:rPr>
              <a:t>map </a:t>
            </a:r>
            <a:r>
              <a:rPr lang="en-US" altLang="ko-KR" dirty="0" smtClean="0">
                <a:solidFill>
                  <a:srgbClr val="0000FF"/>
                </a:solidFill>
              </a:rPr>
              <a:t>(‘W’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device, ‘.’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</a:rPr>
              <a:t> 공간</a:t>
            </a:r>
            <a:r>
              <a:rPr lang="en-US" altLang="ko-KR" dirty="0" smtClean="0">
                <a:solidFill>
                  <a:srgbClr val="0000FF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‘W’</a:t>
            </a:r>
            <a:r>
              <a:rPr lang="ko-KR" altLang="en-US" dirty="0" smtClean="0">
                <a:solidFill>
                  <a:srgbClr val="0000FF"/>
                </a:solidFill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-1</a:t>
            </a:r>
            <a:r>
              <a:rPr lang="ko-KR" altLang="en-US" dirty="0" smtClean="0">
                <a:solidFill>
                  <a:srgbClr val="0000FF"/>
                </a:solidFill>
              </a:rPr>
              <a:t>로</a:t>
            </a:r>
            <a:r>
              <a:rPr lang="en-US" altLang="ko-KR" dirty="0" smtClean="0">
                <a:solidFill>
                  <a:srgbClr val="0000FF"/>
                </a:solidFill>
              </a:rPr>
              <a:t>, ‘.’</a:t>
            </a:r>
            <a:r>
              <a:rPr lang="ko-KR" altLang="en-US" dirty="0" smtClean="0">
                <a:solidFill>
                  <a:srgbClr val="0000FF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r>
              <a:rPr lang="ko-KR" altLang="en-US" dirty="0" smtClean="0">
                <a:solidFill>
                  <a:srgbClr val="0000FF"/>
                </a:solidFill>
              </a:rPr>
              <a:t>으로 치환한 </a:t>
            </a:r>
            <a:r>
              <a:rPr lang="en-US" altLang="ko-KR" dirty="0" smtClean="0">
                <a:solidFill>
                  <a:srgbClr val="0000FF"/>
                </a:solidFill>
              </a:rPr>
              <a:t>Size * Size </a:t>
            </a:r>
            <a:r>
              <a:rPr lang="ko-KR" altLang="en-US" dirty="0" smtClean="0">
                <a:solidFill>
                  <a:srgbClr val="0000FF"/>
                </a:solidFill>
              </a:rPr>
              <a:t>행렬</a:t>
            </a:r>
            <a:r>
              <a:rPr lang="ko-KR" altLang="en-US" dirty="0" smtClean="0">
                <a:solidFill>
                  <a:schemeClr val="tx1"/>
                </a:solidFill>
              </a:rPr>
              <a:t>을 생성함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그 행렬을 </a:t>
            </a:r>
            <a:r>
              <a:rPr lang="en-US" altLang="ko-KR" dirty="0" smtClean="0">
                <a:solidFill>
                  <a:schemeClr val="tx1"/>
                </a:solidFill>
              </a:rPr>
              <a:t>Neural Network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03" y="4518747"/>
            <a:ext cx="1695450" cy="3629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6317" y="8323120"/>
            <a:ext cx="35346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텍스트 파일 형태의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map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094018" y="5902037"/>
            <a:ext cx="1870364" cy="883228"/>
          </a:xfrm>
          <a:prstGeom prst="rightArrow">
            <a:avLst>
              <a:gd name="adj1" fmla="val 2541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62614"/>
              </p:ext>
            </p:extLst>
          </p:nvPr>
        </p:nvGraphicFramePr>
        <p:xfrm>
          <a:off x="6502400" y="4518747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10573" y="8333073"/>
            <a:ext cx="23435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 * Size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170589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1"/>
            <a:ext cx="11787332" cy="312760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Brute Force </a:t>
            </a:r>
            <a:r>
              <a:rPr lang="ko-KR" altLang="en-US" dirty="0" smtClean="0">
                <a:solidFill>
                  <a:srgbClr val="0000FF"/>
                </a:solidFill>
              </a:rPr>
              <a:t>탐색을 통해 얻어낸</a:t>
            </a:r>
            <a:r>
              <a:rPr lang="en-US" altLang="ko-KR" dirty="0" smtClean="0">
                <a:solidFill>
                  <a:srgbClr val="0000FF"/>
                </a:solidFill>
              </a:rPr>
              <a:t>, Throughput</a:t>
            </a:r>
            <a:r>
              <a:rPr lang="ko-KR" altLang="en-US" dirty="0" smtClean="0">
                <a:solidFill>
                  <a:srgbClr val="0000FF"/>
                </a:solidFill>
              </a:rPr>
              <a:t>이 최대</a:t>
            </a:r>
            <a:r>
              <a:rPr lang="ko-KR" altLang="en-US" dirty="0" smtClean="0">
                <a:solidFill>
                  <a:schemeClr val="tx1"/>
                </a:solidFill>
              </a:rPr>
              <a:t>가 되는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x, y </a:t>
            </a:r>
            <a:r>
              <a:rPr lang="ko-KR" altLang="en-US" dirty="0" smtClean="0">
                <a:solidFill>
                  <a:srgbClr val="0000FF"/>
                </a:solidFill>
              </a:rPr>
              <a:t>좌표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정수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전체 시간에 대한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의 할당 시간의 비율</a:t>
            </a:r>
            <a:r>
              <a:rPr lang="ko-KR" altLang="en-US" dirty="0" smtClean="0">
                <a:solidFill>
                  <a:schemeClr val="tx1"/>
                </a:solidFill>
              </a:rPr>
              <a:t>을 찾아서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출력값으로</a:t>
            </a:r>
            <a:r>
              <a:rPr lang="ko-KR" altLang="en-US" dirty="0" smtClean="0">
                <a:solidFill>
                  <a:schemeClr val="tx1"/>
                </a:solidFill>
              </a:rPr>
              <a:t> 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HAP</a:t>
            </a:r>
            <a:r>
              <a:rPr lang="ko-KR" altLang="en-US" dirty="0" smtClean="0">
                <a:solidFill>
                  <a:schemeClr val="tx1"/>
                </a:solidFill>
              </a:rPr>
              <a:t>의 할당 시간 외의 시간은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적절히 할당</a:t>
            </a:r>
            <a:endParaRPr lang="ko-KR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24514"/>
              </p:ext>
            </p:extLst>
          </p:nvPr>
        </p:nvGraphicFramePr>
        <p:xfrm>
          <a:off x="1556327" y="4959804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3470563" y="5970856"/>
            <a:ext cx="1506681" cy="923290"/>
          </a:xfrm>
          <a:prstGeom prst="ellipse">
            <a:avLst/>
          </a:prstGeom>
          <a:solidFill>
            <a:srgbClr val="00A2FF">
              <a:alpha val="34902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dirty="0" smtClean="0">
                <a:solidFill>
                  <a:srgbClr val="FF0000"/>
                </a:solidFill>
                <a:latin typeface="Trebuchet MS" panose="020B0603020202020204" pitchFamily="34" charset="0"/>
                <a:ea typeface="+mn-ea"/>
                <a:cs typeface="+mn-cs"/>
                <a:sym typeface="Helvetica Neue Medium"/>
              </a:rPr>
              <a:t>HAP</a:t>
            </a:r>
            <a:endParaRPr kumimoji="0" lang="ko-KR" altLang="en-US" sz="360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rebuchet MS" panose="020B0603020202020204" pitchFamily="34" charset="0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원형 7"/>
          <p:cNvSpPr/>
          <p:nvPr/>
        </p:nvSpPr>
        <p:spPr>
          <a:xfrm>
            <a:off x="4527244" y="5746504"/>
            <a:ext cx="900000" cy="900000"/>
          </a:xfrm>
          <a:prstGeom prst="pie">
            <a:avLst>
              <a:gd name="adj1" fmla="val 16081514"/>
              <a:gd name="adj2" fmla="val 1618915"/>
            </a:avLst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rebuchet MS" panose="020B0603020202020204" pitchFamily="34" charset="0"/>
                <a:ea typeface="+mn-ea"/>
                <a:cs typeface="+mn-cs"/>
                <a:sym typeface="Helvetica Neue Medium"/>
              </a:rPr>
              <a:t>30%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rebuchet MS" panose="020B0603020202020204" pitchFamily="34" charset="0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482" y="6250128"/>
            <a:ext cx="68768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0000"/>
                </a:solidFill>
              </a:rPr>
              <a:t>Y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8779" y="4449780"/>
            <a:ext cx="7021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X=5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6846" y="8771147"/>
            <a:ext cx="23435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 * Size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92636"/>
              </p:ext>
            </p:extLst>
          </p:nvPr>
        </p:nvGraphicFramePr>
        <p:xfrm>
          <a:off x="9310254" y="5088288"/>
          <a:ext cx="2105542" cy="2854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542">
                  <a:extLst>
                    <a:ext uri="{9D8B030D-6E8A-4147-A177-3AD203B41FA5}">
                      <a16:colId xmlns:a16="http://schemas.microsoft.com/office/drawing/2014/main" val="3120907290"/>
                    </a:ext>
                  </a:extLst>
                </a:gridCol>
              </a:tblGrid>
              <a:tr h="951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b="1" dirty="0" smtClean="0">
                          <a:solidFill>
                            <a:srgbClr val="FF0000"/>
                          </a:solidFill>
                        </a:rPr>
                        <a:t>X=5</a:t>
                      </a:r>
                      <a:endParaRPr lang="ko-KR" altLang="en-US" sz="4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179472"/>
                  </a:ext>
                </a:extLst>
              </a:tr>
              <a:tr h="951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b="1" dirty="0" smtClean="0">
                          <a:solidFill>
                            <a:srgbClr val="FF0000"/>
                          </a:solidFill>
                        </a:rPr>
                        <a:t>Y=4</a:t>
                      </a:r>
                      <a:endParaRPr lang="ko-KR" altLang="en-US" sz="4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931448"/>
                  </a:ext>
                </a:extLst>
              </a:tr>
              <a:tr h="951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b="1" dirty="0" smtClean="0">
                          <a:solidFill>
                            <a:srgbClr val="FF0000"/>
                          </a:solidFill>
                        </a:rPr>
                        <a:t>30%</a:t>
                      </a:r>
                      <a:endParaRPr lang="ko-KR" altLang="en-US" sz="4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23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850064" y="8381442"/>
            <a:ext cx="10259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출력값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7161618" y="6073687"/>
            <a:ext cx="1870364" cy="883228"/>
          </a:xfrm>
          <a:prstGeom prst="rightArrow">
            <a:avLst>
              <a:gd name="adj1" fmla="val 2541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440506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372483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Brute Force </a:t>
            </a:r>
            <a:r>
              <a:rPr lang="ko-KR" altLang="en-US" dirty="0">
                <a:solidFill>
                  <a:srgbClr val="0000FF"/>
                </a:solidFill>
              </a:rPr>
              <a:t>탐색을 통해 얻어낸</a:t>
            </a:r>
            <a:r>
              <a:rPr lang="en-US" altLang="ko-KR" dirty="0">
                <a:solidFill>
                  <a:srgbClr val="0000FF"/>
                </a:solidFill>
              </a:rPr>
              <a:t>, Throughput</a:t>
            </a:r>
            <a:r>
              <a:rPr lang="ko-KR" altLang="en-US" dirty="0" smtClean="0">
                <a:solidFill>
                  <a:srgbClr val="0000FF"/>
                </a:solidFill>
              </a:rPr>
              <a:t>이 최대</a:t>
            </a:r>
            <a:r>
              <a:rPr lang="ko-KR" altLang="en-US" dirty="0" smtClean="0">
                <a:solidFill>
                  <a:schemeClr val="tx1"/>
                </a:solidFill>
              </a:rPr>
              <a:t>가 되는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x, y </a:t>
            </a:r>
            <a:r>
              <a:rPr lang="ko-KR" altLang="en-US" dirty="0" smtClean="0">
                <a:solidFill>
                  <a:srgbClr val="0000FF"/>
                </a:solidFill>
              </a:rPr>
              <a:t>좌표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정수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전체 시간에 대한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의 할당 시간의 비율</a:t>
            </a:r>
            <a:r>
              <a:rPr lang="ko-KR" altLang="en-US" dirty="0" smtClean="0">
                <a:solidFill>
                  <a:schemeClr val="tx1"/>
                </a:solidFill>
              </a:rPr>
              <a:t>을 찾아서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출력값으로</a:t>
            </a:r>
            <a:r>
              <a:rPr lang="ko-KR" altLang="en-US" dirty="0" smtClean="0">
                <a:solidFill>
                  <a:schemeClr val="tx1"/>
                </a:solidFill>
              </a:rPr>
              <a:t> 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HAP</a:t>
            </a:r>
            <a:r>
              <a:rPr lang="ko-KR" altLang="en-US" dirty="0">
                <a:solidFill>
                  <a:schemeClr val="tx1"/>
                </a:solidFill>
              </a:rPr>
              <a:t>의 할당 시간 외의 시간은 </a:t>
            </a:r>
            <a:r>
              <a:rPr lang="ko-KR" altLang="en-US" dirty="0">
                <a:solidFill>
                  <a:srgbClr val="0000FF"/>
                </a:solidFill>
              </a:rPr>
              <a:t>각 </a:t>
            </a:r>
            <a:r>
              <a:rPr lang="en-US" altLang="ko-KR" dirty="0">
                <a:solidFill>
                  <a:srgbClr val="0000FF"/>
                </a:solidFill>
              </a:rPr>
              <a:t>wireless device</a:t>
            </a:r>
            <a:r>
              <a:rPr lang="ko-KR" altLang="en-US" dirty="0">
                <a:solidFill>
                  <a:srgbClr val="0000FF"/>
                </a:solidFill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</a:rPr>
              <a:t>적절히 할당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측정 기준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08173"/>
              </p:ext>
            </p:extLst>
          </p:nvPr>
        </p:nvGraphicFramePr>
        <p:xfrm>
          <a:off x="896145" y="5286936"/>
          <a:ext cx="10922142" cy="32299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071">
                  <a:extLst>
                    <a:ext uri="{9D8B030D-6E8A-4147-A177-3AD203B41FA5}">
                      <a16:colId xmlns:a16="http://schemas.microsoft.com/office/drawing/2014/main" val="363269370"/>
                    </a:ext>
                  </a:extLst>
                </a:gridCol>
                <a:gridCol w="5461071">
                  <a:extLst>
                    <a:ext uri="{9D8B030D-6E8A-4147-A177-3AD203B41FA5}">
                      <a16:colId xmlns:a16="http://schemas.microsoft.com/office/drawing/2014/main" val="3299570622"/>
                    </a:ext>
                  </a:extLst>
                </a:gridCol>
              </a:tblGrid>
              <a:tr h="924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-Throughput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chemeClr val="tx1"/>
                          </a:solidFill>
                        </a:rPr>
                        <a:t>Common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 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58524"/>
                  </a:ext>
                </a:extLst>
              </a:tr>
              <a:tr h="22240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device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000" b="1" baseline="0" dirty="0" smtClean="0">
                          <a:solidFill>
                            <a:srgbClr val="0000FF"/>
                          </a:solidFill>
                        </a:rPr>
                        <a:t>합</a:t>
                      </a:r>
                      <a:endParaRPr lang="en-US" altLang="ko-KR" sz="30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(throughput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이 </a:t>
                      </a:r>
                      <a:r>
                        <a:rPr lang="ko-KR" altLang="en-US" sz="3000" b="1" baseline="0" dirty="0" smtClean="0">
                          <a:solidFill>
                            <a:srgbClr val="FF0000"/>
                          </a:solidFill>
                        </a:rPr>
                        <a:t>큰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wireless device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일수록 많은 시간 할당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30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device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000" b="1" baseline="0" dirty="0" smtClean="0">
                          <a:solidFill>
                            <a:srgbClr val="0000FF"/>
                          </a:solidFill>
                        </a:rPr>
                        <a:t>최솟값</a:t>
                      </a:r>
                      <a:endParaRPr lang="en-US" altLang="ko-KR" sz="30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(throughput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이 </a:t>
                      </a:r>
                      <a:r>
                        <a:rPr lang="ko-KR" altLang="en-US" sz="3000" b="1" baseline="0" dirty="0" smtClean="0">
                          <a:solidFill>
                            <a:srgbClr val="FF0000"/>
                          </a:solidFill>
                        </a:rPr>
                        <a:t>작은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wireless device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일수록 많은 시간 할당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3000" b="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476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069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288806"/>
            <a:ext cx="11787332" cy="159140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Throughput </a:t>
            </a:r>
            <a:r>
              <a:rPr lang="ko-KR" altLang="en-US" dirty="0" smtClean="0">
                <a:solidFill>
                  <a:schemeClr val="tx1"/>
                </a:solidFill>
              </a:rPr>
              <a:t>계산 방법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466556"/>
                  </p:ext>
                </p:extLst>
              </p:nvPr>
            </p:nvGraphicFramePr>
            <p:xfrm>
              <a:off x="634086" y="2683119"/>
              <a:ext cx="11907164" cy="62031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3183">
                      <a:extLst>
                        <a:ext uri="{9D8B030D-6E8A-4147-A177-3AD203B41FA5}">
                          <a16:colId xmlns:a16="http://schemas.microsoft.com/office/drawing/2014/main" val="228716553"/>
                        </a:ext>
                      </a:extLst>
                    </a:gridCol>
                    <a:gridCol w="9783981">
                      <a:extLst>
                        <a:ext uri="{9D8B030D-6E8A-4147-A177-3AD203B41FA5}">
                          <a16:colId xmlns:a16="http://schemas.microsoft.com/office/drawing/2014/main" val="851255400"/>
                        </a:ext>
                      </a:extLst>
                    </a:gridCol>
                  </a:tblGrid>
                  <a:tr h="41654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𝜻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p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81652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smtClean="0">
                              <a:solidFill>
                                <a:schemeClr val="tx1"/>
                              </a:solidFill>
                            </a:rPr>
                            <a:t>사용자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0" lang="ko-KR" altLang="en-US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에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게 </a:t>
                          </a:r>
                          <a:r>
                            <a:rPr lang="ko-KR" altLang="en-US" sz="2400" smtClean="0">
                              <a:solidFill>
                                <a:schemeClr val="tx1"/>
                              </a:solidFill>
                            </a:rPr>
                            <a:t>할당된 블록에 대한 </a:t>
                          </a:r>
                          <a:r>
                            <a:rPr lang="en-US" altLang="ko-KR" sz="2400" b="1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4163695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할당된 블록에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91069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Energy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harvesting efficiency 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l-GR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=…=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444125"/>
                      </a:ext>
                    </a:extLst>
                  </a:tr>
                  <a:tr h="460109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Channel power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gain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a complex random variable</a:t>
                          </a:r>
                        </a:p>
                        <a:p>
                          <a:pPr latinLnBrk="1"/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모델링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𝒘𝒉𝒆𝒓𝒆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ko-KR" sz="24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9591143"/>
                      </a:ext>
                    </a:extLst>
                  </a:tr>
                  <a:tr h="45438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Channel power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gain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400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a complex random variable</a:t>
                          </a:r>
                        </a:p>
                        <a:p>
                          <a:pPr latinLnBrk="1"/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모델링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𝒘𝒉𝒆𝒓𝒆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ko-KR" sz="24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379433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ko-KR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는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단위 평균을 갖는 지수 분포의 </a:t>
                          </a:r>
                          <a:r>
                            <a:rPr lang="ko-KR" altLang="en-US" sz="2400" b="1" smtClean="0">
                              <a:solidFill>
                                <a:srgbClr val="0000FF"/>
                              </a:solidFill>
                            </a:rPr>
                            <a:t>랜덤 변수</a:t>
                          </a:r>
                          <a:r>
                            <a:rPr lang="ko-KR" altLang="en-US" sz="2400" b="0" smtClean="0">
                              <a:solidFill>
                                <a:schemeClr val="tx1"/>
                              </a:solidFill>
                            </a:rPr>
                            <a:t>임</a:t>
                          </a:r>
                          <a:r>
                            <a:rPr lang="en-US" altLang="ko-KR" sz="2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9154398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142332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𝜞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Signal-to-noise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(SNR) ratio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oMath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384440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Slot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 동안 수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신된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noise z(A, </a:t>
                          </a:r>
                          <a:r>
                            <a:rPr lang="en-US" altLang="ko-KR" sz="2400" b="1" dirty="0" err="1" smtClean="0">
                              <a:solidFill>
                                <a:srgbClr val="0000FF"/>
                              </a:solidFill>
                            </a:rPr>
                            <a:t>i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)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의 표준편차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</m:oMath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7603617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24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Wireless device </a:t>
                          </a:r>
                          <a:r>
                            <a:rPr lang="en-US" altLang="ko-KR" sz="240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 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간의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거리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7300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466556"/>
                  </p:ext>
                </p:extLst>
              </p:nvPr>
            </p:nvGraphicFramePr>
            <p:xfrm>
              <a:off x="634086" y="2683119"/>
              <a:ext cx="11907164" cy="6196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3183">
                      <a:extLst>
                        <a:ext uri="{9D8B030D-6E8A-4147-A177-3AD203B41FA5}">
                          <a16:colId xmlns:a16="http://schemas.microsoft.com/office/drawing/2014/main" val="228716553"/>
                        </a:ext>
                      </a:extLst>
                    </a:gridCol>
                    <a:gridCol w="9783981">
                      <a:extLst>
                        <a:ext uri="{9D8B030D-6E8A-4147-A177-3AD203B41FA5}">
                          <a16:colId xmlns:a16="http://schemas.microsoft.com/office/drawing/2014/main" val="851255400"/>
                        </a:ext>
                      </a:extLst>
                    </a:gridCol>
                  </a:tblGrid>
                  <a:tr h="7861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775" r="-462069" b="-7062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775" r="-125" b="-7062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165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73333" r="-462069" b="-11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73333" r="-125" b="-11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41636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273333" r="-462069" b="-10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할당된 블록에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91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373333" r="-462069" b="-9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373333" r="-125" b="-9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444125"/>
                      </a:ext>
                    </a:extLst>
                  </a:tr>
                  <a:tr h="86842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248252" r="-462069" b="-3797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248252" r="-125" b="-3797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591143"/>
                      </a:ext>
                    </a:extLst>
                  </a:tr>
                  <a:tr h="8576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355714" r="-462069" b="-28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355714" r="-125" b="-28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5379433"/>
                      </a:ext>
                    </a:extLst>
                  </a:tr>
                  <a:tr h="48361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797500" r="-462069" b="-4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797500" r="-125" b="-40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91543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957333" r="-46206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957333" r="-125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14233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057333" r="-462069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057333" r="-125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8444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157333" r="-46206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157333" r="-125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6036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257333" r="-46206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Wireless device </a:t>
                          </a:r>
                          <a:r>
                            <a:rPr lang="en-US" altLang="ko-KR" sz="240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 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간의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거리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7300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01227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938</Words>
  <Application>Microsoft Office PowerPoint</Application>
  <PresentationFormat>사용자 지정</PresentationFormat>
  <Paragraphs>362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Simulation (using Vanilla Deep Neural Network, Updated)</vt:lpstr>
      <vt:lpstr>Current Status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김 홍식</cp:lastModifiedBy>
  <cp:revision>491</cp:revision>
  <dcterms:modified xsi:type="dcterms:W3CDTF">2020-02-18T22:07:18Z</dcterms:modified>
</cp:coreProperties>
</file>