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98" r:id="rId9"/>
    <p:sldId id="287" r:id="rId10"/>
    <p:sldId id="299" r:id="rId11"/>
    <p:sldId id="296" r:id="rId12"/>
    <p:sldId id="297" r:id="rId13"/>
    <p:sldId id="288" r:id="rId14"/>
    <p:sldId id="285" r:id="rId15"/>
    <p:sldId id="286" r:id="rId16"/>
    <p:sldId id="300" r:id="rId17"/>
    <p:sldId id="304" r:id="rId18"/>
    <p:sldId id="301" r:id="rId19"/>
    <p:sldId id="302" r:id="rId20"/>
    <p:sldId id="303" r:id="rId21"/>
    <p:sldId id="278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B385FF"/>
    <a:srgbClr val="D2B7FF"/>
    <a:srgbClr val="5500FF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20.02.26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330132" cy="716626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</a:rPr>
              <a:t>번에 의해 업데이트된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배열에 따라 </a:t>
            </a:r>
            <a:r>
              <a:rPr lang="en-US" altLang="ko-KR" dirty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 각 </a:t>
            </a:r>
            <a:r>
              <a:rPr lang="en-US" altLang="ko-KR" dirty="0">
                <a:solidFill>
                  <a:srgbClr val="0000FF"/>
                </a:solidFill>
              </a:rPr>
              <a:t>wireless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ko-KR" altLang="en-US" dirty="0">
                <a:solidFill>
                  <a:srgbClr val="0000FF"/>
                </a:solidFill>
              </a:rPr>
              <a:t>시간을 할당</a:t>
            </a:r>
            <a:r>
              <a:rPr lang="ko-KR" altLang="en-US" dirty="0">
                <a:solidFill>
                  <a:schemeClr val="tx1"/>
                </a:solidFill>
              </a:rPr>
              <a:t>했을 때의 </a:t>
            </a:r>
            <a:r>
              <a:rPr lang="en-US" altLang="ko-KR" dirty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rgbClr val="0000FF"/>
                </a:solidFill>
              </a:rPr>
              <a:t>합 또는 </a:t>
            </a:r>
            <a:r>
              <a:rPr lang="ko-KR" altLang="en-US" dirty="0" smtClean="0">
                <a:solidFill>
                  <a:srgbClr val="0000FF"/>
                </a:solidFill>
              </a:rPr>
              <a:t>최솟값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0" dirty="0" smtClean="0">
                <a:solidFill>
                  <a:schemeClr val="tx1"/>
                </a:solidFill>
              </a:rPr>
              <a:t>4.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ko-KR" altLang="en-US" b="0" dirty="0" smtClean="0">
                <a:solidFill>
                  <a:srgbClr val="0000FF"/>
                </a:solidFill>
              </a:rPr>
              <a:t> 배열</a:t>
            </a:r>
            <a:r>
              <a:rPr lang="ko-KR" altLang="en-US" b="0" dirty="0" smtClean="0">
                <a:solidFill>
                  <a:schemeClr val="tx1"/>
                </a:solidFill>
              </a:rPr>
              <a:t>을 이용하여 구한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HAP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5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0625"/>
              </p:ext>
            </p:extLst>
          </p:nvPr>
        </p:nvGraphicFramePr>
        <p:xfrm>
          <a:off x="6649893" y="2541443"/>
          <a:ext cx="4810607" cy="2702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300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616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51400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입력받아서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나온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출력값에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의한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해당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0" y="6682557"/>
                <a:ext cx="11348298" cy="841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화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하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도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록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신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경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망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력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을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넣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어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서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나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온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23202"/>
                <a:ext cx="12962779" cy="836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855" y="2541443"/>
            <a:ext cx="42767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285507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833023" y="3986428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43642" y="5509132"/>
            <a:ext cx="11814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35062" y="408039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7" y="6412161"/>
            <a:ext cx="10689874" cy="2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7129" y="5360849"/>
            <a:ext cx="93518" cy="72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973" y="3292772"/>
            <a:ext cx="4326418" cy="53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0823915" cy="40074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Throughput</a:t>
            </a:r>
            <a:r>
              <a:rPr lang="ko-KR" altLang="en-US" dirty="0" smtClean="0"/>
              <a:t>의 값 비교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오늘의 방법을 </a:t>
            </a:r>
            <a:r>
              <a:rPr lang="ko-KR" altLang="en-US" u="sng" dirty="0" smtClean="0"/>
              <a:t>방법 </a:t>
            </a:r>
            <a:r>
              <a:rPr lang="en-US" altLang="ko-KR" u="sng" dirty="0" smtClean="0"/>
              <a:t>B: at WPCN/WPCN_helper_REAL.py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지난 주에는 </a:t>
            </a:r>
            <a:r>
              <a:rPr lang="ko-KR" altLang="en-US" dirty="0" smtClean="0">
                <a:solidFill>
                  <a:srgbClr val="0000FF"/>
                </a:solidFill>
              </a:rPr>
              <a:t>시간 할당 방법까지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에 할당되는 시간을 </a:t>
            </a:r>
            <a:r>
              <a:rPr lang="en-US" altLang="ko-KR" dirty="0" smtClean="0">
                <a:solidFill>
                  <a:srgbClr val="0000FF"/>
                </a:solidFill>
              </a:rPr>
              <a:t>0.01 </a:t>
            </a:r>
            <a:r>
              <a:rPr lang="ko-KR" altLang="en-US" dirty="0" smtClean="0">
                <a:solidFill>
                  <a:srgbClr val="0000FF"/>
                </a:solidFill>
              </a:rPr>
              <a:t>간격으로 하여 </a:t>
            </a:r>
            <a:r>
              <a:rPr lang="en-US" altLang="ko-KR" dirty="0" smtClean="0">
                <a:solidFill>
                  <a:srgbClr val="0000FF"/>
                </a:solidFill>
              </a:rPr>
              <a:t>Brute Force </a:t>
            </a:r>
            <a:r>
              <a:rPr lang="ko-KR" altLang="en-US" dirty="0" smtClean="0">
                <a:solidFill>
                  <a:srgbClr val="0000FF"/>
                </a:solidFill>
              </a:rPr>
              <a:t>방법</a:t>
            </a:r>
            <a:r>
              <a:rPr lang="ko-KR" altLang="en-US" dirty="0" smtClean="0">
                <a:solidFill>
                  <a:schemeClr val="tx1"/>
                </a:solidFill>
              </a:rPr>
              <a:t>으로 찾았는데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u="sng" dirty="0" smtClean="0">
                <a:solidFill>
                  <a:schemeClr val="tx1"/>
                </a:solidFill>
              </a:rPr>
              <a:t>방법 </a:t>
            </a:r>
            <a:r>
              <a:rPr lang="en-US" altLang="ko-KR" u="sng" dirty="0" smtClean="0">
                <a:solidFill>
                  <a:schemeClr val="tx1"/>
                </a:solidFill>
              </a:rPr>
              <a:t>A: at WPCN/WPCN_helper_renewal.py</a:t>
            </a:r>
            <a:r>
              <a:rPr lang="en-US" altLang="ko-KR" dirty="0" smtClean="0">
                <a:solidFill>
                  <a:schemeClr val="tx1"/>
                </a:solidFill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</a:rPr>
              <a:t>그때와 비교함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전반적으로 지난주에 비해 향상된 것</a:t>
            </a:r>
            <a:r>
              <a:rPr lang="ko-KR" altLang="en-US" dirty="0" smtClean="0">
                <a:solidFill>
                  <a:schemeClr val="tx1"/>
                </a:solidFill>
              </a:rPr>
              <a:t>을 알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99692"/>
              </p:ext>
            </p:extLst>
          </p:nvPr>
        </p:nvGraphicFramePr>
        <p:xfrm>
          <a:off x="936598" y="5330536"/>
          <a:ext cx="11131602" cy="2867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34">
                  <a:extLst>
                    <a:ext uri="{9D8B030D-6E8A-4147-A177-3AD203B41FA5}">
                      <a16:colId xmlns:a16="http://schemas.microsoft.com/office/drawing/2014/main" val="2469078720"/>
                    </a:ext>
                  </a:extLst>
                </a:gridCol>
                <a:gridCol w="3710534">
                  <a:extLst>
                    <a:ext uri="{9D8B030D-6E8A-4147-A177-3AD203B41FA5}">
                      <a16:colId xmlns:a16="http://schemas.microsoft.com/office/drawing/2014/main" val="3503589223"/>
                    </a:ext>
                  </a:extLst>
                </a:gridCol>
                <a:gridCol w="3710534">
                  <a:extLst>
                    <a:ext uri="{9D8B030D-6E8A-4147-A177-3AD203B41FA5}">
                      <a16:colId xmlns:a16="http://schemas.microsoft.com/office/drawing/2014/main" val="3989452978"/>
                    </a:ext>
                  </a:extLst>
                </a:gridCol>
              </a:tblGrid>
              <a:tr h="95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For TES</a:t>
                      </a:r>
                      <a:r>
                        <a:rPr lang="en-US" altLang="ko-KR" sz="2800" baseline="0" dirty="0" smtClean="0"/>
                        <a:t>T maps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방법 </a:t>
                      </a:r>
                      <a:r>
                        <a:rPr lang="en-US" altLang="ko-KR" sz="2800" dirty="0" smtClean="0"/>
                        <a:t>A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방법 </a:t>
                      </a:r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13167"/>
                  </a:ext>
                </a:extLst>
              </a:tr>
              <a:tr h="95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Sum</a:t>
                      </a:r>
                      <a:r>
                        <a:rPr lang="en-US" altLang="ko-KR" sz="2800" baseline="0" dirty="0" smtClean="0"/>
                        <a:t> Throughput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1.068345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1.180851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615247"/>
                  </a:ext>
                </a:extLst>
              </a:tr>
              <a:tr h="95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Common Throughput </a:t>
                      </a:r>
                      <a:r>
                        <a:rPr lang="en-US" altLang="ko-KR" sz="2800" dirty="0" err="1" smtClean="0"/>
                        <a:t>Maximizaion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0.001482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0.002069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219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6598" y="8193434"/>
            <a:ext cx="111264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TEST maps: at WPCN/DL_WPCN_0300.txt ~ DL_WPCN_0399.txt (100 maps)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TMI at report/200226_findMaxThroughputTest.xlsx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882520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32506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Throughput</a:t>
            </a:r>
            <a:r>
              <a:rPr lang="ko-KR" altLang="en-US" dirty="0" smtClean="0"/>
              <a:t>의 값 비교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오늘의 방법을 </a:t>
            </a:r>
            <a:r>
              <a:rPr lang="ko-KR" altLang="en-US" u="sng" dirty="0" smtClean="0"/>
              <a:t>방법 </a:t>
            </a:r>
            <a:r>
              <a:rPr lang="en-US" altLang="ko-KR" u="sng" dirty="0" smtClean="0"/>
              <a:t>B: at WPCN/WPCN_helper_REAL.py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모든 </a:t>
            </a:r>
            <a:r>
              <a:rPr lang="en-US" altLang="ko-KR" dirty="0" smtClean="0">
                <a:solidFill>
                  <a:srgbClr val="0000FF"/>
                </a:solidFill>
              </a:rPr>
              <a:t>map</a:t>
            </a:r>
            <a:r>
              <a:rPr lang="ko-KR" altLang="en-US" dirty="0" smtClean="0">
                <a:solidFill>
                  <a:srgbClr val="0000FF"/>
                </a:solidFill>
              </a:rPr>
              <a:t>에 대해서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방법 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를 사용한 결과가 </a:t>
            </a:r>
            <a:r>
              <a:rPr lang="en-US" altLang="ko-KR" dirty="0" smtClean="0">
                <a:solidFill>
                  <a:schemeClr val="tx1"/>
                </a:solidFill>
              </a:rPr>
              <a:t>Sum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Common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</a:rPr>
              <a:t>모두 방법 </a:t>
            </a:r>
            <a:r>
              <a:rPr lang="en-US" altLang="ko-KR" dirty="0" smtClean="0">
                <a:solidFill>
                  <a:srgbClr val="0000FF"/>
                </a:solidFill>
              </a:rPr>
              <a:t>A</a:t>
            </a:r>
            <a:r>
              <a:rPr lang="ko-KR" altLang="en-US" dirty="0" smtClean="0">
                <a:solidFill>
                  <a:srgbClr val="0000FF"/>
                </a:solidFill>
              </a:rPr>
              <a:t>보다 좋게 나타남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36598" y="5330536"/>
          <a:ext cx="11131602" cy="2867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34">
                  <a:extLst>
                    <a:ext uri="{9D8B030D-6E8A-4147-A177-3AD203B41FA5}">
                      <a16:colId xmlns:a16="http://schemas.microsoft.com/office/drawing/2014/main" val="2469078720"/>
                    </a:ext>
                  </a:extLst>
                </a:gridCol>
                <a:gridCol w="3710534">
                  <a:extLst>
                    <a:ext uri="{9D8B030D-6E8A-4147-A177-3AD203B41FA5}">
                      <a16:colId xmlns:a16="http://schemas.microsoft.com/office/drawing/2014/main" val="3503589223"/>
                    </a:ext>
                  </a:extLst>
                </a:gridCol>
                <a:gridCol w="3710534">
                  <a:extLst>
                    <a:ext uri="{9D8B030D-6E8A-4147-A177-3AD203B41FA5}">
                      <a16:colId xmlns:a16="http://schemas.microsoft.com/office/drawing/2014/main" val="3989452978"/>
                    </a:ext>
                  </a:extLst>
                </a:gridCol>
              </a:tblGrid>
              <a:tr h="95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For TES</a:t>
                      </a:r>
                      <a:r>
                        <a:rPr lang="en-US" altLang="ko-KR" sz="2800" baseline="0" dirty="0" smtClean="0"/>
                        <a:t>T maps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방법 </a:t>
                      </a:r>
                      <a:r>
                        <a:rPr lang="en-US" altLang="ko-KR" sz="2800" dirty="0" smtClean="0"/>
                        <a:t>A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방법 </a:t>
                      </a:r>
                      <a:r>
                        <a:rPr lang="en-US" altLang="ko-KR" sz="2800" dirty="0" smtClean="0"/>
                        <a:t>B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13167"/>
                  </a:ext>
                </a:extLst>
              </a:tr>
              <a:tr h="95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Sum</a:t>
                      </a:r>
                      <a:r>
                        <a:rPr lang="en-US" altLang="ko-KR" sz="2800" baseline="0" dirty="0" smtClean="0"/>
                        <a:t> Throughput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1.068345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1.180851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615247"/>
                  </a:ext>
                </a:extLst>
              </a:tr>
              <a:tr h="95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Common Throughput </a:t>
                      </a:r>
                      <a:r>
                        <a:rPr lang="en-US" altLang="ko-KR" sz="2800" dirty="0" err="1" smtClean="0"/>
                        <a:t>Maximizaion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0.001482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0.002069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219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6598" y="8193434"/>
            <a:ext cx="111264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TEST maps: at WPCN/DL_WPCN_0300.txt ~ DL_WPCN_0399.txt (100 maps)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TMI at report/200226_findMaxThroughputTest.xlsx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342752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0823915" cy="40074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Sum Throughput Maximization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00" y="2823526"/>
            <a:ext cx="9715768" cy="55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65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0823915" cy="40074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Common Throughput Maximization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72" y="2852380"/>
            <a:ext cx="9653423" cy="53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382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</a:t>
            </a:r>
            <a:r>
              <a:rPr lang="en-US" smtClean="0"/>
              <a:t>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0823915" cy="4007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Sum Throughput Maximization</a:t>
            </a:r>
            <a:r>
              <a:rPr lang="ko-KR" altLang="en-US" dirty="0" smtClean="0"/>
              <a:t>이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 Maximization</a:t>
            </a:r>
            <a:r>
              <a:rPr lang="ko-KR" altLang="en-US" dirty="0" smtClean="0">
                <a:solidFill>
                  <a:srgbClr val="0000FF"/>
                </a:solidFill>
              </a:rPr>
              <a:t>보다 전반적으로 결과값이 좋게 나타난 편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증가할수록 </a:t>
            </a:r>
            <a:r>
              <a:rPr lang="ko-KR" altLang="en-US" dirty="0" smtClean="0">
                <a:solidFill>
                  <a:srgbClr val="0000FF"/>
                </a:solidFill>
              </a:rPr>
              <a:t>결과값이 좋게</a:t>
            </a:r>
            <a:r>
              <a:rPr lang="ko-KR" altLang="en-US" dirty="0" smtClean="0"/>
              <a:t> 나타나는 편임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결과값이 급격하게 증가하는 </a:t>
            </a:r>
            <a:r>
              <a:rPr lang="en-US" altLang="ko-KR" dirty="0" smtClean="0"/>
              <a:t>Epoch </a:t>
            </a:r>
            <a:r>
              <a:rPr lang="ko-KR" altLang="en-US" dirty="0" smtClean="0"/>
              <a:t>값은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 Maximization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Sum Throughput Maximization</a:t>
            </a:r>
            <a:r>
              <a:rPr lang="ko-KR" altLang="en-US" dirty="0" smtClean="0"/>
              <a:t>보다 큰 편임</a:t>
            </a:r>
            <a:endParaRPr lang="en-US" altLang="ko-KR" dirty="0"/>
          </a:p>
          <a:p>
            <a:pPr lvl="1"/>
            <a:r>
              <a:rPr lang="ko-KR" altLang="en-US" dirty="0" smtClean="0"/>
              <a:t>결과값은 </a:t>
            </a:r>
            <a:r>
              <a:rPr lang="en-US" altLang="ko-KR" dirty="0" smtClean="0">
                <a:solidFill>
                  <a:srgbClr val="0000FF"/>
                </a:solidFill>
              </a:rPr>
              <a:t>Dropout</a:t>
            </a:r>
            <a:r>
              <a:rPr lang="ko-KR" altLang="en-US" dirty="0" smtClean="0">
                <a:solidFill>
                  <a:srgbClr val="0000FF"/>
                </a:solidFill>
              </a:rPr>
              <a:t>과는 큰 관계가 없음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559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2077700" cy="30286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Brute Force </a:t>
            </a:r>
            <a:r>
              <a:rPr lang="ko-KR" altLang="en-US" dirty="0" smtClean="0">
                <a:solidFill>
                  <a:srgbClr val="0000FF"/>
                </a:solidFill>
              </a:rPr>
              <a:t>방법</a:t>
            </a:r>
            <a:r>
              <a:rPr lang="ko-KR" altLang="en-US" dirty="0" smtClean="0">
                <a:solidFill>
                  <a:schemeClr val="tx1"/>
                </a:solidFill>
              </a:rPr>
              <a:t>을 이용한 탐색을 통해 얻어낸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</a:t>
            </a:r>
            <a:r>
              <a:rPr lang="ko-KR" altLang="en-US" dirty="0" smtClean="0">
                <a:solidFill>
                  <a:schemeClr val="tx1"/>
                </a:solidFill>
              </a:rPr>
              <a:t>가 되는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정수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출력값으로</a:t>
            </a:r>
            <a:r>
              <a:rPr lang="ko-KR" altLang="en-US" dirty="0" smtClean="0">
                <a:solidFill>
                  <a:schemeClr val="tx1"/>
                </a:solidFill>
              </a:rPr>
              <a:t>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HAP </a:t>
            </a:r>
            <a:r>
              <a:rPr lang="ko-KR" altLang="en-US" dirty="0" smtClean="0">
                <a:solidFill>
                  <a:schemeClr val="tx1"/>
                </a:solidFill>
              </a:rPr>
              <a:t>및 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이 최대가 되는 할당 시간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x, y </a:t>
            </a:r>
            <a:r>
              <a:rPr lang="ko-KR" altLang="en-US" dirty="0" smtClean="0">
                <a:solidFill>
                  <a:srgbClr val="0000FF"/>
                </a:solidFill>
              </a:rPr>
              <a:t>좌표에 대해 </a:t>
            </a:r>
            <a:r>
              <a:rPr lang="en-US" altLang="ko-KR" dirty="0" smtClean="0">
                <a:solidFill>
                  <a:srgbClr val="0000FF"/>
                </a:solidFill>
              </a:rPr>
              <a:t>Gradient Descent </a:t>
            </a:r>
            <a:r>
              <a:rPr lang="ko-KR" altLang="en-US" dirty="0" smtClean="0">
                <a:solidFill>
                  <a:srgbClr val="0000FF"/>
                </a:solidFill>
              </a:rPr>
              <a:t>알고리즘</a:t>
            </a:r>
            <a:r>
              <a:rPr lang="ko-KR" altLang="en-US" dirty="0" smtClean="0">
                <a:solidFill>
                  <a:schemeClr val="tx1"/>
                </a:solidFill>
              </a:rPr>
              <a:t>을 이용하여 찾음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6275"/>
              </p:ext>
            </p:extLst>
          </p:nvPr>
        </p:nvGraphicFramePr>
        <p:xfrm>
          <a:off x="1556327" y="5042932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470563" y="6053984"/>
            <a:ext cx="1506681" cy="923290"/>
          </a:xfrm>
          <a:prstGeom prst="ellipse">
            <a:avLst/>
          </a:prstGeom>
          <a:solidFill>
            <a:srgbClr val="00A2FF">
              <a:alpha val="3490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 smtClean="0">
                <a:solidFill>
                  <a:srgbClr val="FF0000"/>
                </a:solidFill>
                <a:latin typeface="Trebuchet MS" panose="020B0603020202020204" pitchFamily="34" charset="0"/>
                <a:ea typeface="+mn-ea"/>
                <a:cs typeface="+mn-cs"/>
                <a:sym typeface="Helvetica Neue Medium"/>
              </a:rPr>
              <a:t>HAP</a:t>
            </a:r>
            <a:endParaRPr kumimoji="0" lang="ko-KR" altLang="en-US" sz="36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 panose="020B0603020202020204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482" y="6333256"/>
            <a:ext cx="6876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779" y="4532908"/>
            <a:ext cx="7021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X=5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6846" y="8854275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84657"/>
              </p:ext>
            </p:extLst>
          </p:nvPr>
        </p:nvGraphicFramePr>
        <p:xfrm>
          <a:off x="9310254" y="5617876"/>
          <a:ext cx="2105542" cy="1902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542">
                  <a:extLst>
                    <a:ext uri="{9D8B030D-6E8A-4147-A177-3AD203B41FA5}">
                      <a16:colId xmlns:a16="http://schemas.microsoft.com/office/drawing/2014/main" val="3120907290"/>
                    </a:ext>
                  </a:extLst>
                </a:gridCol>
              </a:tblGrid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X=5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179472"/>
                  </a:ext>
                </a:extLst>
              </a:tr>
              <a:tr h="95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b="1" dirty="0" smtClean="0">
                          <a:solidFill>
                            <a:srgbClr val="FF0000"/>
                          </a:solidFill>
                        </a:rPr>
                        <a:t>Y=4</a:t>
                      </a:r>
                      <a:endParaRPr lang="ko-KR" altLang="en-US" sz="4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93144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850064" y="8464570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출력값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161618" y="6156815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원형 3"/>
          <p:cNvSpPr/>
          <p:nvPr/>
        </p:nvSpPr>
        <p:spPr>
          <a:xfrm>
            <a:off x="4669571" y="5661976"/>
            <a:ext cx="893618" cy="945566"/>
          </a:xfrm>
          <a:prstGeom prst="pie">
            <a:avLst>
              <a:gd name="adj1" fmla="val 3267745"/>
              <a:gd name="adj2" fmla="val 18063269"/>
            </a:avLst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원형 15"/>
          <p:cNvSpPr/>
          <p:nvPr/>
        </p:nvSpPr>
        <p:spPr>
          <a:xfrm>
            <a:off x="4669571" y="5652863"/>
            <a:ext cx="893618" cy="945566"/>
          </a:xfrm>
          <a:prstGeom prst="pie">
            <a:avLst>
              <a:gd name="adj1" fmla="val 804369"/>
              <a:gd name="adj2" fmla="val 3449704"/>
            </a:avLst>
          </a:prstGeom>
          <a:solidFill>
            <a:srgbClr val="D2B7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원형 16"/>
          <p:cNvSpPr/>
          <p:nvPr/>
        </p:nvSpPr>
        <p:spPr>
          <a:xfrm>
            <a:off x="4646982" y="5669984"/>
            <a:ext cx="893618" cy="945566"/>
          </a:xfrm>
          <a:prstGeom prst="pie">
            <a:avLst>
              <a:gd name="adj1" fmla="val 19193067"/>
              <a:gd name="adj2" fmla="val 560545"/>
            </a:avLst>
          </a:prstGeom>
          <a:solidFill>
            <a:srgbClr val="B385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원형 19"/>
          <p:cNvSpPr/>
          <p:nvPr/>
        </p:nvSpPr>
        <p:spPr>
          <a:xfrm>
            <a:off x="4667764" y="5687302"/>
            <a:ext cx="893618" cy="945566"/>
          </a:xfrm>
          <a:prstGeom prst="pie">
            <a:avLst>
              <a:gd name="adj1" fmla="val 17898240"/>
              <a:gd name="adj2" fmla="val 19063064"/>
            </a:avLst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52400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01403"/>
              </p:ext>
            </p:extLst>
          </p:nvPr>
        </p:nvGraphicFramePr>
        <p:xfrm>
          <a:off x="980849" y="3109862"/>
          <a:ext cx="10696070" cy="366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035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348035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118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480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1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388809"/>
            <a:ext cx="12077700" cy="76130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1. HAP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할당 시간을 저장한 배열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[1.0, 1.0, 1.0, …, 1.0] (</a:t>
            </a:r>
            <a:r>
              <a:rPr lang="ko-KR" altLang="en-US" b="1" dirty="0" smtClean="0">
                <a:solidFill>
                  <a:srgbClr val="0000FF"/>
                </a:solidFill>
              </a:rPr>
              <a:t>원소 </a:t>
            </a:r>
            <a:r>
              <a:rPr lang="en-US" altLang="ko-KR" b="1" dirty="0" smtClean="0">
                <a:solidFill>
                  <a:srgbClr val="0000FF"/>
                </a:solidFill>
              </a:rPr>
              <a:t>n+1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으로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3"/>
            <a:r>
              <a:rPr lang="en-US" altLang="ko-KR" b="0" dirty="0" smtClean="0">
                <a:solidFill>
                  <a:srgbClr val="0000FF"/>
                </a:solidFill>
              </a:rPr>
              <a:t>Index 0</a:t>
            </a:r>
            <a:r>
              <a:rPr lang="ko-KR" altLang="en-US" b="0" dirty="0" smtClean="0">
                <a:solidFill>
                  <a:srgbClr val="0000FF"/>
                </a:solidFill>
              </a:rPr>
              <a:t>은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할당된 시간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</a:rPr>
              <a:t>나머지는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할당</a:t>
            </a:r>
            <a:r>
              <a:rPr lang="ko-KR" altLang="en-US" dirty="0" smtClean="0">
                <a:solidFill>
                  <a:schemeClr val="tx1"/>
                </a:solidFill>
              </a:rPr>
              <a:t>된 시간을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b="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다음을 </a:t>
            </a:r>
            <a:r>
              <a:rPr lang="en-US" altLang="ko-KR" b="1" dirty="0" smtClean="0">
                <a:solidFill>
                  <a:schemeClr val="tx1"/>
                </a:solidFill>
              </a:rPr>
              <a:t>1000</a:t>
            </a:r>
            <a:r>
              <a:rPr lang="ko-KR" altLang="en-US" b="1" dirty="0" smtClean="0">
                <a:solidFill>
                  <a:schemeClr val="tx1"/>
                </a:solidFill>
              </a:rPr>
              <a:t>회 반복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와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original</a:t>
            </a:r>
            <a:r>
              <a:rPr lang="ko-KR" altLang="en-US" dirty="0" smtClean="0">
                <a:solidFill>
                  <a:schemeClr val="tx1"/>
                </a:solidFill>
              </a:rPr>
              <a:t>이라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k(0, …, n)</a:t>
            </a:r>
            <a:r>
              <a:rPr lang="ko-KR" altLang="en-US" dirty="0" smtClean="0">
                <a:solidFill>
                  <a:srgbClr val="0000FF"/>
                </a:solidFill>
              </a:rPr>
              <a:t>번째 원소의 값을 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</a:rPr>
              <a:t>만큼 증가시킨 배열</a:t>
            </a:r>
            <a:r>
              <a:rPr lang="ko-KR" altLang="en-US" dirty="0" smtClean="0">
                <a:solidFill>
                  <a:schemeClr val="tx1"/>
                </a:solidFill>
              </a:rPr>
              <a:t>이라고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(k)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</a:rPr>
              <a:t>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구하고 그것을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result(k)</a:t>
            </a:r>
            <a:r>
              <a:rPr lang="ko-KR" altLang="en-US" dirty="0" smtClean="0">
                <a:solidFill>
                  <a:schemeClr val="tx1"/>
                </a:solidFill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b="0" dirty="0" smtClean="0">
                <a:solidFill>
                  <a:schemeClr val="tx1"/>
                </a:solidFill>
              </a:rPr>
              <a:t>2-3. </a:t>
            </a:r>
            <a:r>
              <a:rPr lang="en-US" altLang="ko-KR" b="0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원소에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throughputChange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다음과 같이 </a:t>
            </a:r>
            <a:r>
              <a:rPr lang="ko-KR" altLang="en-US" dirty="0" smtClean="0">
                <a:solidFill>
                  <a:schemeClr val="tx1"/>
                </a:solidFill>
              </a:rPr>
              <a:t>정의함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endParaRPr lang="en-US" altLang="ko-KR" b="0" dirty="0">
              <a:solidFill>
                <a:schemeClr val="tx1"/>
              </a:solidFill>
            </a:endParaRPr>
          </a:p>
          <a:p>
            <a:pPr lvl="3"/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2-4.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>
                <a:solidFill>
                  <a:schemeClr val="tx1"/>
                </a:solidFill>
              </a:rPr>
              <a:t>chargeTimeList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번째 원소에 다음의 값을 곱하여 </a:t>
            </a:r>
            <a:r>
              <a:rPr lang="ko-KR" altLang="en-US" dirty="0" smtClean="0">
                <a:solidFill>
                  <a:schemeClr val="tx1"/>
                </a:solidFill>
              </a:rPr>
              <a:t>업데이트함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endParaRPr lang="en-US" altLang="ko-KR" b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𝑻𝒉𝒓𝒐𝒖𝒈𝒉𝒑𝒖𝒕𝑪𝒉𝒂𝒏𝒈𝒆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𝒍𝒆𝒂𝒓𝒏𝒊𝒏𝒈𝑹𝒂𝒕𝒆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𝑻𝒉𝒓𝒐𝒖𝒈𝒉𝒑𝒖𝒕𝑪𝒉𝒂𝒏𝒈𝒆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blipFill>
                <a:blip r:embed="rId3"/>
                <a:stretch>
                  <a:fillRect l="-2066" t="-4762" b="-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1175</Words>
  <Application>Microsoft Office PowerPoint</Application>
  <PresentationFormat>사용자 지정</PresentationFormat>
  <Paragraphs>403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560</cp:revision>
  <dcterms:modified xsi:type="dcterms:W3CDTF">2020-02-25T21:54:20Z</dcterms:modified>
</cp:coreProperties>
</file>