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8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홍식" initials="김홍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CFB9"/>
    <a:srgbClr val="FF8050"/>
    <a:srgbClr val="ACE200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6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trs.nasa.gov/archive/nasa/casi.ntrs.nasa.gov/20190000830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dtn-bpsec-2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20.03.04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687531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Abilities of Mallory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DTN</a:t>
            </a:r>
            <a:r>
              <a:rPr lang="ko-KR" altLang="en-US" dirty="0" smtClean="0">
                <a:solidFill>
                  <a:schemeClr val="tx1"/>
                </a:solidFill>
              </a:rPr>
              <a:t>에 있는 데이터의 기밀성 또는 무결성을 침해하기 위한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의 송수신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수정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검사 및 생성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Type of MITM node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46037"/>
              </p:ext>
            </p:extLst>
          </p:nvPr>
        </p:nvGraphicFramePr>
        <p:xfrm>
          <a:off x="609265" y="4217426"/>
          <a:ext cx="11451555" cy="4296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510">
                  <a:extLst>
                    <a:ext uri="{9D8B030D-6E8A-4147-A177-3AD203B41FA5}">
                      <a16:colId xmlns:a16="http://schemas.microsoft.com/office/drawing/2014/main" val="292872757"/>
                    </a:ext>
                  </a:extLst>
                </a:gridCol>
                <a:gridCol w="8416045">
                  <a:extLst>
                    <a:ext uri="{9D8B030D-6E8A-4147-A177-3AD203B41FA5}">
                      <a16:colId xmlns:a16="http://schemas.microsoft.com/office/drawing/2014/main" val="1436986898"/>
                    </a:ext>
                  </a:extLst>
                </a:gridCol>
              </a:tblGrid>
              <a:tr h="1244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Unprivileged</a:t>
                      </a:r>
                      <a:r>
                        <a:rPr lang="ko-KR" altLang="en-US" sz="2800" baseline="0" dirty="0" smtClean="0"/>
                        <a:t> </a:t>
                      </a:r>
                      <a:r>
                        <a:rPr lang="en-US" altLang="ko-KR" sz="2800" baseline="0" dirty="0" smtClean="0"/>
                        <a:t>Node</a:t>
                      </a:r>
                      <a:endParaRPr lang="en-US" altLang="ko-KR" sz="28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Mallory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en-US" altLang="ko-KR" sz="2800" dirty="0" smtClean="0"/>
                        <a:t>DTN </a:t>
                      </a:r>
                      <a:r>
                        <a:rPr lang="ko-KR" altLang="en-US" sz="2800" dirty="0" smtClean="0"/>
                        <a:t>환경에서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공유된 암호 정보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(cryptographi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c material)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에만 접근</a:t>
                      </a:r>
                      <a:r>
                        <a:rPr lang="ko-KR" altLang="en-US" sz="2800" dirty="0" smtClean="0"/>
                        <a:t>할 수 있음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639352"/>
                  </a:ext>
                </a:extLst>
              </a:tr>
              <a:tr h="1244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Legitimate Node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Mallory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en-US" altLang="ko-KR" sz="2800" dirty="0" smtClean="0"/>
                        <a:t>DTN </a:t>
                      </a:r>
                      <a:r>
                        <a:rPr lang="ko-KR" altLang="en-US" sz="2800" dirty="0" smtClean="0"/>
                        <a:t>환경에서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Mallory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에게 충분한 정보가 제공된 암호 정보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(K_M)</a:t>
                      </a:r>
                      <a:r>
                        <a:rPr lang="ko-KR" altLang="en-US" sz="2800" dirty="0" smtClean="0"/>
                        <a:t>에 접근할 수 있음</a:t>
                      </a:r>
                      <a:endParaRPr lang="en-US" altLang="ko-KR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817820"/>
                  </a:ext>
                </a:extLst>
              </a:tr>
              <a:tr h="1806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Privileged Node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Mallory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en-US" altLang="ko-KR" sz="2800" dirty="0" smtClean="0"/>
                        <a:t>DTN </a:t>
                      </a:r>
                      <a:r>
                        <a:rPr lang="ko-KR" altLang="en-US" sz="2800" dirty="0" smtClean="0"/>
                        <a:t>환경에서 권한이 부여된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이며</a:t>
                      </a:r>
                      <a:r>
                        <a:rPr lang="en-US" altLang="ko-KR" sz="2800" dirty="0" smtClean="0"/>
                        <a:t>,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Mallory, Alice, Bob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에게 충분한 정보가 제공된 암호 정보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(K_M, K_A,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K_B)</a:t>
                      </a:r>
                      <a:r>
                        <a:rPr lang="ko-KR" altLang="en-US" sz="2800" baseline="0" dirty="0" smtClean="0"/>
                        <a:t>에 접근할 수 있음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31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793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320386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Eavesdropping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</a:rPr>
              <a:t>수신한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 포함된 블록 내용을 검사</a:t>
            </a:r>
            <a:r>
              <a:rPr lang="ko-KR" altLang="en-US" dirty="0" smtClean="0">
                <a:solidFill>
                  <a:schemeClr val="tx1"/>
                </a:solidFill>
              </a:rPr>
              <a:t>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보호된 데이터 또는 암호 키 정보</a:t>
            </a:r>
            <a:r>
              <a:rPr lang="en-US" altLang="ko-KR" dirty="0" smtClean="0">
                <a:solidFill>
                  <a:srgbClr val="0000FF"/>
                </a:solidFill>
              </a:rPr>
              <a:t>(cryptographic keying material)</a:t>
            </a:r>
            <a:r>
              <a:rPr lang="ko-KR" altLang="en-US" dirty="0" smtClean="0">
                <a:solidFill>
                  <a:srgbClr val="0000FF"/>
                </a:solidFill>
              </a:rPr>
              <a:t> 복구</a:t>
            </a:r>
            <a:r>
              <a:rPr lang="ko-KR" altLang="en-US" dirty="0" smtClean="0">
                <a:solidFill>
                  <a:schemeClr val="tx1"/>
                </a:solidFill>
              </a:rPr>
              <a:t>를 시도할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의 보호 메커니즘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BCB (</a:t>
            </a:r>
            <a:r>
              <a:rPr lang="ko-KR" altLang="en-US" dirty="0" smtClean="0">
                <a:solidFill>
                  <a:srgbClr val="0000FF"/>
                </a:solidFill>
              </a:rPr>
              <a:t>기밀성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7" y="6656257"/>
            <a:ext cx="1701760" cy="1695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85" y="6423906"/>
            <a:ext cx="1540719" cy="1937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82" y="5354891"/>
            <a:ext cx="1501855" cy="159874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27925" y="7017752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0330" y="5982415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22206" y="5746453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4977" y="4778052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001" y="7729277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7406" y="728331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Up Arrow 13"/>
          <p:cNvSpPr/>
          <p:nvPr/>
        </p:nvSpPr>
        <p:spPr>
          <a:xfrm rot="651364">
            <a:off x="4736652" y="6680873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자유형 21"/>
          <p:cNvSpPr/>
          <p:nvPr/>
        </p:nvSpPr>
        <p:spPr>
          <a:xfrm>
            <a:off x="5201643" y="5576187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921214" y="5282308"/>
            <a:ext cx="3138565" cy="1339374"/>
          </a:xfrm>
          <a:prstGeom prst="wedgeRoundRectCallout">
            <a:avLst>
              <a:gd name="adj1" fmla="val -57302"/>
              <a:gd name="adj2" fmla="val 28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알파벳의 번호를 </a:t>
            </a:r>
            <a:r>
              <a:rPr kumimoji="0" lang="en-US" altLang="ko-KR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  <a:r>
              <a:rPr kumimoji="0" lang="ko-KR" altLang="en-US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로 나눈다</a:t>
            </a:r>
            <a:r>
              <a:rPr kumimoji="0" lang="en-US" altLang="ko-KR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‘</a:t>
            </a:r>
            <a:r>
              <a:rPr lang="ko-KR" altLang="en-US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기호는 먼저 </a:t>
            </a: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26</a:t>
            </a:r>
            <a:r>
              <a:rPr lang="ko-KR" altLang="en-US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을 더한다</a:t>
            </a: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.</a:t>
            </a:r>
            <a:endParaRPr kumimoji="0" lang="en-US" altLang="ko-KR" sz="180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예</a:t>
            </a: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: h(8)-&gt;d(4),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h’(8+26=34)-&gt;q(17)</a:t>
            </a:r>
            <a:endParaRPr kumimoji="0" lang="ko-KR" altLang="en-US" sz="1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9770" y="6593796"/>
            <a:ext cx="27347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getBall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(plaintext)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4624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387720" cy="397317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Eavesdropping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Eavesdropping attack</a:t>
            </a:r>
            <a:r>
              <a:rPr lang="ko-KR" altLang="en-US" dirty="0" smtClean="0">
                <a:solidFill>
                  <a:schemeClr val="tx1"/>
                </a:solidFill>
              </a:rPr>
              <a:t>의 위험성을 평가하려면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lifetime</a:t>
            </a:r>
            <a:r>
              <a:rPr lang="ko-KR" altLang="en-US" dirty="0" smtClean="0">
                <a:solidFill>
                  <a:schemeClr val="tx1"/>
                </a:solidFill>
              </a:rPr>
              <a:t>을 고려해야 하는데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이것이 길기 때문에 </a:t>
            </a:r>
            <a:r>
              <a:rPr lang="en-US" altLang="ko-KR" dirty="0" smtClean="0">
                <a:solidFill>
                  <a:srgbClr val="0000FF"/>
                </a:solidFill>
              </a:rPr>
              <a:t>capture</a:t>
            </a:r>
            <a:r>
              <a:rPr lang="ko-KR" altLang="en-US" dirty="0" smtClean="0">
                <a:solidFill>
                  <a:srgbClr val="0000FF"/>
                </a:solidFill>
              </a:rPr>
              <a:t>당할 위험과 암호화 알고리즘이 해독될 위험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dirty="0" smtClean="0">
                <a:solidFill>
                  <a:schemeClr val="tx1"/>
                </a:solidFill>
              </a:rPr>
              <a:t>높음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err="1" smtClean="0">
                <a:solidFill>
                  <a:schemeClr val="tx1"/>
                </a:solidFill>
              </a:rPr>
              <a:t>bundl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chemeClr val="tx1"/>
                </a:solidFill>
              </a:rPr>
              <a:t>저장하여 </a:t>
            </a:r>
            <a:r>
              <a:rPr lang="en-US" altLang="ko-KR" dirty="0" smtClean="0">
                <a:solidFill>
                  <a:srgbClr val="0000FF"/>
                </a:solidFill>
              </a:rPr>
              <a:t>bundle lifetime </a:t>
            </a:r>
            <a:r>
              <a:rPr lang="ko-KR" altLang="en-US" dirty="0" smtClean="0">
                <a:solidFill>
                  <a:srgbClr val="0000FF"/>
                </a:solidFill>
              </a:rPr>
              <a:t>이후에도 영구 보관</a:t>
            </a:r>
            <a:r>
              <a:rPr lang="ko-KR" altLang="en-US" dirty="0" smtClean="0">
                <a:solidFill>
                  <a:schemeClr val="tx1"/>
                </a:solidFill>
              </a:rPr>
              <a:t>할 수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28" y="5572819"/>
            <a:ext cx="1501855" cy="15987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1918" y="5178136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3578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Up Arrow 17"/>
          <p:cNvSpPr/>
          <p:nvPr/>
        </p:nvSpPr>
        <p:spPr>
          <a:xfrm rot="651364">
            <a:off x="2249487" y="7214615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343098" y="5568863"/>
            <a:ext cx="1511505" cy="1497790"/>
          </a:xfrm>
          <a:prstGeom prst="flowChartMagneticDisk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1243" y="6098971"/>
            <a:ext cx="1335659" cy="437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36755" y="6098971"/>
            <a:ext cx="762011" cy="441146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0992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38406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74783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02197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053" y="5766335"/>
            <a:ext cx="1501855" cy="1598749"/>
          </a:xfrm>
          <a:prstGeom prst="rect">
            <a:avLst/>
          </a:prstGeom>
        </p:spPr>
      </p:pic>
      <p:sp>
        <p:nvSpPr>
          <p:cNvPr id="27" name="자유형 21"/>
          <p:cNvSpPr/>
          <p:nvPr/>
        </p:nvSpPr>
        <p:spPr>
          <a:xfrm>
            <a:off x="9783042" y="6068200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10502613" y="5825399"/>
            <a:ext cx="1644829" cy="1237218"/>
          </a:xfrm>
          <a:prstGeom prst="wedgeRoundRectCallout">
            <a:avLst>
              <a:gd name="adj1" fmla="val -65241"/>
              <a:gd name="adj2" fmla="val 14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알파벳의 번호를 </a:t>
            </a: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로 나눈다</a:t>
            </a: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5132" y="6437867"/>
            <a:ext cx="12375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Storage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8814" y="7366639"/>
            <a:ext cx="13785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Solved!!!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757728" y="8361679"/>
            <a:ext cx="8755969" cy="293978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58475" y="8514973"/>
            <a:ext cx="7005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347" y="7637771"/>
            <a:ext cx="2159245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Lifetime left:</a:t>
            </a:r>
            <a:r>
              <a:rPr kumimoji="0" lang="en-US" altLang="ko-KR" sz="1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2^25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45347" y="7645669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1.75 * 2^24</a:t>
            </a:r>
            <a:r>
              <a:rPr kumimoji="0" lang="en-US" altLang="ko-KR" sz="15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3190" y="7648114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1.50 * 2^24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41032" y="7643551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solidFill>
                  <a:srgbClr val="0000FF"/>
                </a:solidFill>
              </a:rPr>
              <a:t>1.25 * 2^24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87509" y="7652064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solidFill>
                  <a:srgbClr val="0000FF"/>
                </a:solidFill>
              </a:rPr>
              <a:t>1.00 * 2^24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93014" y="6502126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40452" y="7006280"/>
            <a:ext cx="27347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getBall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(plaintext)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20212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00602" y="4494720"/>
            <a:ext cx="2997615" cy="2631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9" y="1453189"/>
            <a:ext cx="12434120" cy="320386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Modification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Non-</a:t>
            </a:r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en-US" altLang="ko-KR" dirty="0" smtClean="0">
                <a:solidFill>
                  <a:schemeClr val="tx1"/>
                </a:solidFill>
              </a:rPr>
              <a:t>Primary/Payload block</a:t>
            </a:r>
            <a:r>
              <a:rPr lang="ko-KR" altLang="en-US" dirty="0" smtClean="0">
                <a:solidFill>
                  <a:schemeClr val="tx1"/>
                </a:solidFill>
              </a:rPr>
              <a:t>을 포함하여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수신한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을 수정</a:t>
            </a:r>
            <a:r>
              <a:rPr lang="ko-KR" altLang="en-US" dirty="0" smtClean="0">
                <a:solidFill>
                  <a:schemeClr val="tx1"/>
                </a:solidFill>
              </a:rPr>
              <a:t>할 수 </a:t>
            </a:r>
            <a:r>
              <a:rPr lang="ko-KR" altLang="en-US" dirty="0" smtClean="0">
                <a:solidFill>
                  <a:schemeClr val="tx1"/>
                </a:solidFill>
              </a:rPr>
              <a:t>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en-US" altLang="ko-KR" dirty="0" smtClean="0">
                <a:solidFill>
                  <a:schemeClr val="tx1"/>
                </a:solidFill>
              </a:rPr>
              <a:t> Security Operation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블록을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 추가하여 구현</a:t>
            </a:r>
            <a:r>
              <a:rPr lang="ko-KR" altLang="en-US" dirty="0" smtClean="0">
                <a:solidFill>
                  <a:schemeClr val="tx1"/>
                </a:solidFill>
              </a:rPr>
              <a:t>하였으므로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Mallory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에서 블록을 제거한 것을 감지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수정하는 메커니즘이 </a:t>
            </a:r>
            <a:r>
              <a:rPr lang="ko-KR" altLang="en-US" dirty="0" smtClean="0">
                <a:solidFill>
                  <a:srgbClr val="0000FF"/>
                </a:solidFill>
              </a:rPr>
              <a:t>없음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17" y="6824699"/>
            <a:ext cx="1701760" cy="1695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95" y="6592348"/>
            <a:ext cx="1540719" cy="19379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784335" y="7186194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6740" y="6150857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8616" y="5914895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3989" y="4998998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6935" y="7917545"/>
            <a:ext cx="29976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JMPWFZPV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9830" y="7440806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750" y="8592066"/>
            <a:ext cx="270747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ILOVEYOU</a:t>
            </a:r>
            <a:r>
              <a:rPr lang="en-US" altLang="ko-KR" sz="2000" dirty="0" smtClean="0"/>
              <a:t> (plaintext)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0602" y="4494720"/>
            <a:ext cx="299761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JMPWFZPV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ILOVEYOU</a:t>
            </a:r>
            <a:r>
              <a:rPr lang="en-US" altLang="ko-KR" sz="2000" dirty="0" smtClean="0"/>
              <a:t> (plaintext)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F**KYOU </a:t>
            </a:r>
            <a:r>
              <a:rPr lang="en-US" altLang="ko-KR" sz="2000" dirty="0" smtClean="0"/>
              <a:t>(plaintext)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GVDLZPV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3880" y="7440806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Up Arrow 19"/>
          <p:cNvSpPr/>
          <p:nvPr/>
        </p:nvSpPr>
        <p:spPr>
          <a:xfrm rot="9266037">
            <a:off x="7839056" y="7063869"/>
            <a:ext cx="472496" cy="416121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0884" y="7918311"/>
            <a:ext cx="27683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GVDLZPV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84650" y="8592065"/>
            <a:ext cx="252152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F**KYOU</a:t>
            </a:r>
            <a:r>
              <a:rPr lang="en-US" altLang="ko-KR" sz="2000" dirty="0" smtClean="0"/>
              <a:t> (plaintext)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94" y="5575837"/>
            <a:ext cx="1501855" cy="1598749"/>
          </a:xfrm>
          <a:prstGeom prst="rect">
            <a:avLst/>
          </a:prstGeom>
        </p:spPr>
      </p:pic>
      <p:sp>
        <p:nvSpPr>
          <p:cNvPr id="26" name="자유형 21"/>
          <p:cNvSpPr/>
          <p:nvPr/>
        </p:nvSpPr>
        <p:spPr>
          <a:xfrm>
            <a:off x="5346154" y="5851984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Up Arrow 26"/>
          <p:cNvSpPr/>
          <p:nvPr/>
        </p:nvSpPr>
        <p:spPr>
          <a:xfrm rot="1657701">
            <a:off x="4582805" y="6931259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Isosceles Triangle 27"/>
          <p:cNvSpPr/>
          <p:nvPr/>
        </p:nvSpPr>
        <p:spPr>
          <a:xfrm flipV="1">
            <a:off x="7294872" y="4950615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Isosceles Triangle 28"/>
          <p:cNvSpPr/>
          <p:nvPr/>
        </p:nvSpPr>
        <p:spPr>
          <a:xfrm flipV="1">
            <a:off x="7294872" y="6460514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Isosceles Triangle 29"/>
          <p:cNvSpPr/>
          <p:nvPr/>
        </p:nvSpPr>
        <p:spPr>
          <a:xfrm flipV="1">
            <a:off x="7294872" y="5597482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Isosceles Triangle 30"/>
          <p:cNvSpPr/>
          <p:nvPr/>
        </p:nvSpPr>
        <p:spPr>
          <a:xfrm flipV="1">
            <a:off x="7294872" y="5825250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8042" y="5601275"/>
            <a:ext cx="228588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0000"/>
                </a:solidFill>
              </a:rPr>
              <a:t>Modification Attack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44243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9" y="1453189"/>
            <a:ext cx="12434120" cy="206166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Modification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BCB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의 데이터 수정 시도로부터 데이터의 무결성을 보호하는 메커니즘을 가지고 있음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57126"/>
              </p:ext>
            </p:extLst>
          </p:nvPr>
        </p:nvGraphicFramePr>
        <p:xfrm>
          <a:off x="697832" y="3514854"/>
          <a:ext cx="11249525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964">
                  <a:extLst>
                    <a:ext uri="{9D8B030D-6E8A-4147-A177-3AD203B41FA5}">
                      <a16:colId xmlns:a16="http://schemas.microsoft.com/office/drawing/2014/main" val="906453567"/>
                    </a:ext>
                  </a:extLst>
                </a:gridCol>
                <a:gridCol w="9835561">
                  <a:extLst>
                    <a:ext uri="{9D8B030D-6E8A-4147-A177-3AD203B41FA5}">
                      <a16:colId xmlns:a16="http://schemas.microsoft.com/office/drawing/2014/main" val="3335324945"/>
                    </a:ext>
                  </a:extLst>
                </a:gridCol>
              </a:tblGrid>
              <a:tr h="1766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BIB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자신의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 Target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인 다른 블록에 대한 보호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en-US" altLang="ko-KR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암호화 메커니즘이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Collision Attack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에 대응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할 수 있도록 충분히 강해야 함</a:t>
                      </a:r>
                      <a:endParaRPr lang="en-US" altLang="ko-K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node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BIB validation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구현에서도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BIB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의 한계점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이 있을 수 있음</a:t>
                      </a:r>
                      <a:endParaRPr lang="en-US" altLang="ko-KR" sz="2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3735"/>
                  </a:ext>
                </a:extLst>
              </a:tr>
              <a:tr h="1937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BCB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BCB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Verifiable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한 무결성 검사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를 제공하기 위해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BCB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Indistinguishable under adaptive Chosen </a:t>
                      </a:r>
                      <a:r>
                        <a:rPr lang="en-US" altLang="ko-KR" sz="2800" b="1" dirty="0" err="1" smtClean="0">
                          <a:solidFill>
                            <a:srgbClr val="0000FF"/>
                          </a:solidFill>
                        </a:rPr>
                        <a:t>Ciphertext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 Attack (IND-CCA2)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암호화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가 필요함</a:t>
                      </a:r>
                      <a:endParaRPr lang="en-US" altLang="ko-K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800" b="1" dirty="0" err="1" smtClean="0">
                          <a:solidFill>
                            <a:srgbClr val="0000FF"/>
                          </a:solidFill>
                        </a:rPr>
                        <a:t>BPSec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의 구현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은 기대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요구되는 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에 대한 설명을 포함한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네트워크의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endpoint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정책 설정과 결합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해야 함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11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320386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Topology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에게 오는 어떤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에도 영향을 미칠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의 옵션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not forward </a:t>
            </a:r>
            <a:r>
              <a:rPr lang="en-US" altLang="ko-KR" dirty="0" smtClean="0">
                <a:solidFill>
                  <a:schemeClr val="tx1"/>
                </a:solidFill>
              </a:rPr>
              <a:t>the bundle, forward the bundle </a:t>
            </a:r>
            <a:r>
              <a:rPr lang="en-US" altLang="ko-KR" b="1" dirty="0" smtClean="0">
                <a:solidFill>
                  <a:srgbClr val="0000FF"/>
                </a:solidFill>
              </a:rPr>
              <a:t>as intended</a:t>
            </a:r>
            <a:r>
              <a:rPr lang="en-US" altLang="ko-KR" dirty="0" smtClean="0">
                <a:solidFill>
                  <a:schemeClr val="tx1"/>
                </a:solidFill>
              </a:rPr>
              <a:t>, forward the bundle to </a:t>
            </a:r>
            <a:r>
              <a:rPr lang="en-US" altLang="ko-KR" b="1" dirty="0" smtClean="0">
                <a:solidFill>
                  <a:srgbClr val="0000FF"/>
                </a:solidFill>
              </a:rPr>
              <a:t>1 or more specific node</a:t>
            </a:r>
            <a:r>
              <a:rPr lang="en-US" altLang="ko-KR" dirty="0" smtClean="0">
                <a:solidFill>
                  <a:schemeClr val="tx1"/>
                </a:solidFill>
              </a:rPr>
              <a:t> within network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패킷의 </a:t>
            </a:r>
            <a:r>
              <a:rPr lang="en-US" altLang="ko-KR" dirty="0" smtClean="0">
                <a:solidFill>
                  <a:schemeClr val="tx1"/>
                </a:solidFill>
              </a:rPr>
              <a:t>Re-routing </a:t>
            </a:r>
            <a:r>
              <a:rPr lang="ko-KR" altLang="en-US" dirty="0" smtClean="0">
                <a:solidFill>
                  <a:schemeClr val="tx1"/>
                </a:solidFill>
              </a:rPr>
              <a:t>공격은 </a:t>
            </a:r>
            <a:r>
              <a:rPr lang="en-US" altLang="ko-KR" dirty="0" smtClean="0">
                <a:solidFill>
                  <a:schemeClr val="tx1"/>
                </a:solidFill>
              </a:rPr>
              <a:t>modification attack</a:t>
            </a:r>
            <a:r>
              <a:rPr lang="ko-KR" altLang="en-US" dirty="0" smtClean="0">
                <a:solidFill>
                  <a:schemeClr val="tx1"/>
                </a:solidFill>
              </a:rPr>
              <a:t>의 특별한 경우임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7" y="6656257"/>
            <a:ext cx="1701760" cy="1695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85" y="6423906"/>
            <a:ext cx="1540719" cy="1937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82" y="5354891"/>
            <a:ext cx="1501855" cy="159874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27925" y="7017752"/>
            <a:ext cx="1879479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0330" y="5982415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22206" y="5746453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4977" y="4778052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001" y="7729277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7406" y="728331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Up Arrow 13"/>
          <p:cNvSpPr/>
          <p:nvPr/>
        </p:nvSpPr>
        <p:spPr>
          <a:xfrm rot="651364">
            <a:off x="4736652" y="6680873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ight Arrow 15"/>
          <p:cNvSpPr/>
          <p:nvPr/>
        </p:nvSpPr>
        <p:spPr>
          <a:xfrm rot="20883534">
            <a:off x="5620048" y="5284552"/>
            <a:ext cx="3784527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5048" y="5588108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Up Arrow 18"/>
          <p:cNvSpPr/>
          <p:nvPr/>
        </p:nvSpPr>
        <p:spPr>
          <a:xfrm rot="4474090">
            <a:off x="7223872" y="5233722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307483" y="7017751"/>
            <a:ext cx="3585002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7326084" y="6803319"/>
            <a:ext cx="1455821" cy="1397882"/>
          </a:xfrm>
          <a:prstGeom prst="mathMultiply">
            <a:avLst>
              <a:gd name="adj1" fmla="val 14052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182984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099" y="1562100"/>
            <a:ext cx="11707395" cy="32038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Message Injection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새로운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을 만들고 그것을 </a:t>
            </a:r>
            <a:r>
              <a:rPr lang="en-US" altLang="ko-KR" dirty="0" smtClean="0">
                <a:solidFill>
                  <a:srgbClr val="0000FF"/>
                </a:solidFill>
              </a:rPr>
              <a:t>DTN</a:t>
            </a:r>
            <a:r>
              <a:rPr lang="ko-KR" altLang="en-US" dirty="0" smtClean="0">
                <a:solidFill>
                  <a:srgbClr val="0000FF"/>
                </a:solidFill>
              </a:rPr>
              <a:t>으로 전송</a:t>
            </a:r>
            <a:r>
              <a:rPr lang="ko-KR" altLang="en-US" dirty="0" smtClean="0">
                <a:solidFill>
                  <a:schemeClr val="tx1"/>
                </a:solidFill>
              </a:rPr>
              <a:t>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은  원래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의 복사본 또는 그것을 약간 수정한 것이거나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replay attack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</a:rPr>
              <a:t>또는 완전히 새로운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replay/forget message </a:t>
            </a:r>
            <a:r>
              <a:rPr lang="ko-KR" altLang="en-US" dirty="0" smtClean="0">
                <a:solidFill>
                  <a:schemeClr val="tx1"/>
                </a:solidFill>
              </a:rPr>
              <a:t>공격을 방지하기 위하여 </a:t>
            </a:r>
            <a:r>
              <a:rPr lang="en-US" altLang="ko-KR" dirty="0" smtClean="0">
                <a:solidFill>
                  <a:srgbClr val="0000FF"/>
                </a:solidFill>
              </a:rPr>
              <a:t>Cipher Suite</a:t>
            </a:r>
            <a:r>
              <a:rPr lang="ko-KR" altLang="en-US" dirty="0" smtClean="0">
                <a:solidFill>
                  <a:srgbClr val="0000FF"/>
                </a:solidFill>
              </a:rPr>
              <a:t>의 기능에 의존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7" y="6656257"/>
            <a:ext cx="1701760" cy="16952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85" y="6423906"/>
            <a:ext cx="1540719" cy="1937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82" y="5354891"/>
            <a:ext cx="1501855" cy="1598749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627925" y="7017752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0330" y="5982415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22206" y="5746453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4977" y="4778052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2001" y="7729277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07406" y="728331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Up Arrow 29"/>
          <p:cNvSpPr/>
          <p:nvPr/>
        </p:nvSpPr>
        <p:spPr>
          <a:xfrm rot="651364">
            <a:off x="4736652" y="6680873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28408" y="6085570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Up Arrow 34"/>
          <p:cNvSpPr/>
          <p:nvPr/>
        </p:nvSpPr>
        <p:spPr>
          <a:xfrm rot="7678708">
            <a:off x="6967447" y="6119440"/>
            <a:ext cx="540010" cy="1666128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7893" y="520584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Up Arrow 38"/>
          <p:cNvSpPr/>
          <p:nvPr/>
        </p:nvSpPr>
        <p:spPr>
          <a:xfrm rot="8838737">
            <a:off x="7402657" y="5350483"/>
            <a:ext cx="584843" cy="2331390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14262" y="5965902"/>
            <a:ext cx="151644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njn’Dbxz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FF0000"/>
                </a:solidFill>
              </a:rPr>
              <a:t>(replay attack)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2693" y="5125195"/>
            <a:ext cx="1582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F’d’fpjd’b</a:t>
            </a:r>
            <a:r>
              <a:rPr lang="en-US" altLang="ko-KR" dirty="0" smtClean="0">
                <a:solidFill>
                  <a:srgbClr val="0000FF"/>
                </a:solidFill>
              </a:rPr>
              <a:t>’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09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Idea for DTN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707395" cy="4068679"/>
          </a:xfrm>
        </p:spPr>
        <p:txBody>
          <a:bodyPr/>
          <a:lstStyle/>
          <a:p>
            <a:r>
              <a:rPr lang="en-US" altLang="ko-KR" dirty="0"/>
              <a:t>Delay Tolerant Network Routing as a Machine Learning Classification </a:t>
            </a:r>
            <a:r>
              <a:rPr lang="en-US" altLang="ko-KR" dirty="0" smtClean="0"/>
              <a:t>Problem, </a:t>
            </a: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://ntrs.nasa.gov/archive/nasa/casi.ntrs.nasa.gov/20190000830.pdf</a:t>
            </a:r>
            <a:endParaRPr lang="ko-KR" altLang="ko-KR" dirty="0"/>
          </a:p>
          <a:p>
            <a:r>
              <a:rPr lang="en-US" altLang="ko-KR" dirty="0" smtClean="0"/>
              <a:t>Naïve Bayes, Decision Tree, K-Means </a:t>
            </a:r>
            <a:r>
              <a:rPr lang="ko-KR" altLang="en-US" dirty="0" smtClean="0"/>
              <a:t>등 다양한 머신러닝 알고리즘을 이용하여 라우팅 </a:t>
            </a:r>
            <a:r>
              <a:rPr lang="ko-KR" altLang="en-US" smtClean="0"/>
              <a:t>문제를 </a:t>
            </a:r>
            <a:r>
              <a:rPr lang="ko-KR" altLang="en-US" smtClean="0"/>
              <a:t>해결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92" y="6123321"/>
            <a:ext cx="4086225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306" y="5630779"/>
            <a:ext cx="2659563" cy="3226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757" y="5706979"/>
            <a:ext cx="2990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256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DTN Security:</a:t>
            </a:r>
            <a:br>
              <a:rPr lang="en-US" altLang="ko-KR" dirty="0" smtClean="0"/>
            </a:br>
            <a:r>
              <a:rPr lang="en-US" altLang="ko-KR" dirty="0" smtClean="0"/>
              <a:t>DTN </a:t>
            </a:r>
            <a:r>
              <a:rPr lang="en-US" altLang="ko-KR" dirty="0" err="1" smtClean="0"/>
              <a:t>bpsec</a:t>
            </a:r>
            <a:r>
              <a:rPr lang="en-US" altLang="ko-KR" dirty="0" smtClean="0"/>
              <a:t> 20 (2)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5100320"/>
            <a:ext cx="9105900" cy="33220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Canonical Forms</a:t>
            </a:r>
          </a:p>
          <a:p>
            <a:r>
              <a:rPr lang="en-US" altLang="ko-KR" dirty="0" smtClean="0"/>
              <a:t>Security Processing</a:t>
            </a:r>
          </a:p>
          <a:p>
            <a:r>
              <a:rPr lang="en-US" altLang="ko-KR" dirty="0" smtClean="0"/>
              <a:t>Key Management</a:t>
            </a:r>
          </a:p>
          <a:p>
            <a:r>
              <a:rPr lang="en-US" altLang="ko-KR" dirty="0" smtClean="0"/>
              <a:t>Security Considerations – Alice, Bob and Mallory</a:t>
            </a:r>
          </a:p>
          <a:p>
            <a:r>
              <a:rPr lang="en-US" altLang="ko-KR" dirty="0" smtClean="0"/>
              <a:t>Machine Learning Idea for DTN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tools.ietf.org/html/draft-ietf-dtn-bpsec-20</a:t>
            </a:r>
            <a:r>
              <a:rPr lang="en-US" altLang="ko-KR" dirty="0"/>
              <a:t> </a:t>
            </a:r>
            <a:r>
              <a:rPr lang="ko-KR" altLang="en-US" dirty="0" smtClean="0"/>
              <a:t>논문을 통해 </a:t>
            </a:r>
            <a:r>
              <a:rPr lang="en-US" altLang="ko-KR" dirty="0" smtClean="0"/>
              <a:t>Forward Secure Delay-Tolerant Networking</a:t>
            </a:r>
            <a:r>
              <a:rPr lang="ko-KR" altLang="en-US" dirty="0" smtClean="0"/>
              <a:t>의 개념 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DTN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을 적용하기 위한 아이디어 도출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Canonical Forms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Security Service</a:t>
            </a:r>
            <a:r>
              <a:rPr lang="ko-KR" altLang="en-US" dirty="0" smtClean="0"/>
              <a:t>는 정보가 </a:t>
            </a:r>
            <a:r>
              <a:rPr lang="en-US" altLang="ko-KR" dirty="0" smtClean="0"/>
              <a:t>Security 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Receiving Node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어떻게 </a:t>
            </a:r>
            <a:r>
              <a:rPr lang="en-US" altLang="ko-KR" dirty="0" smtClean="0">
                <a:solidFill>
                  <a:srgbClr val="0000FF"/>
                </a:solidFill>
              </a:rPr>
              <a:t>Cipher Suite</a:t>
            </a:r>
            <a:r>
              <a:rPr lang="ko-KR" altLang="en-US" dirty="0" smtClean="0">
                <a:solidFill>
                  <a:srgbClr val="0000FF"/>
                </a:solidFill>
              </a:rPr>
              <a:t>로 나타나는지에 대한 일관성과 결정성</a:t>
            </a:r>
            <a:r>
              <a:rPr lang="ko-KR" altLang="en-US" dirty="0" smtClean="0"/>
              <a:t>을 요구함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Canonical Form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Security-aware Node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Security Processing</a:t>
            </a:r>
            <a:r>
              <a:rPr lang="ko-KR" altLang="en-US" dirty="0" smtClean="0"/>
              <a:t>을 위한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Security Context</a:t>
            </a:r>
            <a:r>
              <a:rPr lang="ko-KR" altLang="en-US" dirty="0" smtClean="0">
                <a:solidFill>
                  <a:srgbClr val="0000FF"/>
                </a:solidFill>
              </a:rPr>
              <a:t>에 대한 입력</a:t>
            </a:r>
            <a:r>
              <a:rPr lang="ko-KR" altLang="en-US" dirty="0" smtClean="0"/>
              <a:t>을 생성하는 데 사용됨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BPSec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bundle block 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data field</a:t>
            </a:r>
            <a:r>
              <a:rPr lang="ko-KR" altLang="en-US" dirty="0" smtClean="0"/>
              <a:t>에서 작동하는데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이 </a:t>
            </a:r>
            <a:r>
              <a:rPr lang="en-US" altLang="ko-KR" dirty="0" smtClean="0">
                <a:solidFill>
                  <a:srgbClr val="0000FF"/>
                </a:solidFill>
              </a:rPr>
              <a:t>field</a:t>
            </a:r>
            <a:r>
              <a:rPr lang="ko-KR" altLang="en-US" dirty="0" smtClean="0">
                <a:solidFill>
                  <a:srgbClr val="0000FF"/>
                </a:solidFill>
              </a:rPr>
              <a:t>들은 </a:t>
            </a:r>
            <a:r>
              <a:rPr lang="ko-KR" altLang="en-US" dirty="0">
                <a:solidFill>
                  <a:srgbClr val="0000FF"/>
                </a:solidFill>
              </a:rPr>
              <a:t>이 </a:t>
            </a:r>
            <a:r>
              <a:rPr lang="en-US" altLang="ko-KR" dirty="0">
                <a:solidFill>
                  <a:srgbClr val="0000FF"/>
                </a:solidFill>
              </a:rPr>
              <a:t>Canonical form</a:t>
            </a:r>
            <a:r>
              <a:rPr lang="ko-KR" altLang="en-US" dirty="0" smtClean="0">
                <a:solidFill>
                  <a:srgbClr val="0000FF"/>
                </a:solidFill>
              </a:rPr>
              <a:t>에서 고유의 </a:t>
            </a:r>
            <a:r>
              <a:rPr lang="en-US" altLang="ko-KR" dirty="0" smtClean="0">
                <a:solidFill>
                  <a:srgbClr val="0000FF"/>
                </a:solidFill>
              </a:rPr>
              <a:t>CBOR </a:t>
            </a:r>
            <a:r>
              <a:rPr lang="ko-KR" altLang="en-US" dirty="0" smtClean="0">
                <a:solidFill>
                  <a:srgbClr val="0000FF"/>
                </a:solidFill>
              </a:rPr>
              <a:t>인코딩을 포함</a:t>
            </a:r>
            <a:r>
              <a:rPr lang="ko-KR" altLang="en-US" dirty="0" smtClean="0"/>
              <a:t>해야 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3056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Processing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3114072"/>
          </a:xfrm>
        </p:spPr>
        <p:txBody>
          <a:bodyPr/>
          <a:lstStyle/>
          <a:p>
            <a:r>
              <a:rPr lang="en-US" altLang="ko-KR" dirty="0" smtClean="0"/>
              <a:t>Blocks Received from Other Nodes</a:t>
            </a:r>
          </a:p>
          <a:p>
            <a:pPr lvl="1"/>
            <a:r>
              <a:rPr lang="en-US" altLang="ko-KR" dirty="0" smtClean="0"/>
              <a:t>Security Block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Security-aware Node</a:t>
            </a:r>
            <a:r>
              <a:rPr lang="ko-KR" altLang="en-US" dirty="0" smtClean="0"/>
              <a:t>에 의해 수신될 때 </a:t>
            </a:r>
            <a:r>
              <a:rPr lang="ko-KR" altLang="en-US" dirty="0" smtClean="0">
                <a:solidFill>
                  <a:srgbClr val="0000FF"/>
                </a:solidFill>
              </a:rPr>
              <a:t>특정 순서에 따라 프로세싱</a:t>
            </a:r>
            <a:r>
              <a:rPr lang="ko-KR" altLang="en-US" dirty="0" smtClean="0"/>
              <a:t>되어야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BCB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Security Target</a:t>
            </a:r>
            <a:r>
              <a:rPr lang="ko-KR" altLang="en-US" dirty="0" smtClean="0"/>
              <a:t>을 공유할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BCB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evaluate</a:t>
            </a:r>
            <a:r>
              <a:rPr lang="ko-KR" altLang="en-US" dirty="0" smtClean="0">
                <a:solidFill>
                  <a:srgbClr val="0000FF"/>
                </a:solidFill>
              </a:rPr>
              <a:t>된 후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evaluate</a:t>
            </a:r>
            <a:r>
              <a:rPr lang="ko-KR" altLang="en-US" dirty="0" smtClean="0"/>
              <a:t>되어야 함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56659" y="7318517"/>
            <a:ext cx="1759352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BIB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6659" y="5134219"/>
            <a:ext cx="1759352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BCB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/>
          <p:cNvSpPr/>
          <p:nvPr/>
        </p:nvSpPr>
        <p:spPr>
          <a:xfrm>
            <a:off x="7500395" y="5875162"/>
            <a:ext cx="2511706" cy="1096407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Security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Target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894882" y="5667698"/>
            <a:ext cx="682906" cy="1650819"/>
          </a:xfrm>
          <a:prstGeom prst="downArrow">
            <a:avLst>
              <a:gd name="adj1" fmla="val 330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Connector 9"/>
          <p:cNvCxnSpPr>
            <a:stCxn id="5" idx="3"/>
            <a:endCxn id="6" idx="2"/>
          </p:cNvCxnSpPr>
          <p:nvPr/>
        </p:nvCxnSpPr>
        <p:spPr>
          <a:xfrm>
            <a:off x="5116011" y="5400959"/>
            <a:ext cx="2384384" cy="10224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6" idx="2"/>
            <a:endCxn id="4" idx="3"/>
          </p:cNvCxnSpPr>
          <p:nvPr/>
        </p:nvCxnSpPr>
        <p:spPr>
          <a:xfrm flipH="1">
            <a:off x="5116011" y="6423366"/>
            <a:ext cx="2384384" cy="11618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3570287" y="6201177"/>
            <a:ext cx="13320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evaluate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35074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Processing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810710"/>
          </a:xfrm>
        </p:spPr>
        <p:txBody>
          <a:bodyPr/>
          <a:lstStyle/>
          <a:p>
            <a:r>
              <a:rPr lang="en-US" altLang="ko-KR" dirty="0" smtClean="0"/>
              <a:t>Blocks Received from Other Nodes: </a:t>
            </a:r>
            <a:r>
              <a:rPr lang="en-US" altLang="ko-KR" dirty="0" smtClean="0">
                <a:solidFill>
                  <a:srgbClr val="FF0000"/>
                </a:solidFill>
              </a:rPr>
              <a:t>Receiving BCBs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48928"/>
              </p:ext>
            </p:extLst>
          </p:nvPr>
        </p:nvGraphicFramePr>
        <p:xfrm>
          <a:off x="844952" y="2449009"/>
          <a:ext cx="11076971" cy="6162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214">
                  <a:extLst>
                    <a:ext uri="{9D8B030D-6E8A-4147-A177-3AD203B41FA5}">
                      <a16:colId xmlns:a16="http://schemas.microsoft.com/office/drawing/2014/main" val="2492542940"/>
                    </a:ext>
                  </a:extLst>
                </a:gridCol>
                <a:gridCol w="8052757">
                  <a:extLst>
                    <a:ext uri="{9D8B030D-6E8A-4147-A177-3AD203B41FA5}">
                      <a16:colId xmlns:a16="http://schemas.microsoft.com/office/drawing/2014/main" val="4023833999"/>
                    </a:ext>
                  </a:extLst>
                </a:gridCol>
              </a:tblGrid>
              <a:tr h="1566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수신된 </a:t>
                      </a:r>
                      <a:r>
                        <a:rPr lang="en-US" altLang="ko-KR" sz="2800" dirty="0" smtClean="0"/>
                        <a:t>Bundle</a:t>
                      </a:r>
                      <a:r>
                        <a:rPr lang="ko-KR" altLang="en-US" sz="2800" dirty="0" smtClean="0"/>
                        <a:t>이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smtClean="0"/>
                        <a:t>BCB</a:t>
                      </a:r>
                      <a:r>
                        <a:rPr lang="ko-KR" altLang="en-US" sz="2800" dirty="0" smtClean="0"/>
                        <a:t>를 포함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수신하는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는 이것이 </a:t>
                      </a:r>
                      <a:r>
                        <a:rPr lang="en-US" altLang="ko-KR" sz="2800" dirty="0" smtClean="0"/>
                        <a:t>BCB</a:t>
                      </a:r>
                      <a:r>
                        <a:rPr lang="ko-KR" altLang="en-US" sz="2800" dirty="0" smtClean="0"/>
                        <a:t>의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어떤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Operation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Security Acceptor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인지 아닌지 결정</a:t>
                      </a:r>
                      <a:r>
                        <a:rPr lang="ko-KR" altLang="en-US" sz="2800" baseline="0" dirty="0" smtClean="0"/>
                        <a:t>해야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41745"/>
                  </a:ext>
                </a:extLst>
              </a:tr>
              <a:tr h="2054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수신된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가</a:t>
                      </a:r>
                      <a:r>
                        <a:rPr lang="en-US" altLang="ko-KR" sz="2800" dirty="0" smtClean="0"/>
                        <a:t>…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Bundle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의 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Destination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인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</a:t>
                      </a:r>
                      <a:r>
                        <a:rPr lang="en-US" altLang="ko-KR" sz="2800" b="1" baseline="0" dirty="0" smtClean="0">
                          <a:solidFill>
                            <a:srgbClr val="13CFB9"/>
                          </a:solidFill>
                        </a:rPr>
                        <a:t> </a:t>
                      </a:r>
                      <a:r>
                        <a:rPr lang="en-US" altLang="ko-KR" sz="2800" baseline="0" dirty="0" smtClean="0"/>
                        <a:t>node</a:t>
                      </a:r>
                      <a:r>
                        <a:rPr lang="ko-KR" altLang="en-US" sz="2800" baseline="0" dirty="0" smtClean="0"/>
                        <a:t>는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bundle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에 남아 있는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BCB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를 복호화해야 </a:t>
                      </a:r>
                      <a:r>
                        <a:rPr lang="ko-KR" altLang="en-US" sz="2800" baseline="0" dirty="0" smtClean="0"/>
                        <a:t>함</a:t>
                      </a:r>
                      <a:endParaRPr lang="en-US" altLang="ko-KR" sz="2800" baseline="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Destination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이 아닌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보안 정책</a:t>
                      </a:r>
                      <a:r>
                        <a:rPr lang="ko-KR" altLang="en-US" sz="2800" dirty="0" smtClean="0"/>
                        <a:t>에 따라 해야 한다면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BCB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를 프로세싱</a:t>
                      </a:r>
                      <a:r>
                        <a:rPr lang="ko-KR" altLang="en-US" sz="2800" dirty="0" smtClean="0"/>
                        <a:t>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422836"/>
                  </a:ext>
                </a:extLst>
              </a:tr>
              <a:tr h="25416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암호화된</a:t>
                      </a:r>
                      <a:r>
                        <a:rPr lang="ko-KR" altLang="en-US" sz="2800" baseline="0" dirty="0" smtClean="0"/>
                        <a:t> </a:t>
                      </a:r>
                      <a:r>
                        <a:rPr lang="en-US" altLang="ko-KR" sz="2800" baseline="0" dirty="0" smtClean="0"/>
                        <a:t>…</a:t>
                      </a:r>
                      <a:r>
                        <a:rPr lang="ko-KR" altLang="en-US" sz="2800" baseline="0" dirty="0" smtClean="0"/>
                        <a:t>가 복호화 불가능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Payload Block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인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bundle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은 기각</a:t>
                      </a:r>
                      <a:r>
                        <a:rPr lang="ko-KR" altLang="en-US" sz="2800" dirty="0" smtClean="0"/>
                        <a:t>되고 더 이상 프로세싱되지 않음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Payload Block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이 아닌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연관된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 Target</a:t>
                      </a:r>
                      <a:r>
                        <a:rPr lang="ko-KR" altLang="en-US" sz="2800" dirty="0" smtClean="0"/>
                        <a:t>과 그 </a:t>
                      </a:r>
                      <a:r>
                        <a:rPr lang="en-US" altLang="ko-KR" sz="2800" dirty="0" smtClean="0"/>
                        <a:t>target</a:t>
                      </a:r>
                      <a:r>
                        <a:rPr lang="ko-KR" altLang="en-US" sz="2800" dirty="0" smtClean="0"/>
                        <a:t>에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연관된 모든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block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은 기각</a:t>
                      </a:r>
                      <a:r>
                        <a:rPr lang="ko-KR" altLang="en-US" sz="2800" baseline="0" dirty="0" smtClean="0"/>
                        <a:t>되고 더 이상 프로세싱되지 않음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06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215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Processing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387720" cy="75934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Blocks Received from Other Nodes: </a:t>
            </a:r>
            <a:r>
              <a:rPr lang="en-US" altLang="ko-KR" dirty="0" smtClean="0">
                <a:solidFill>
                  <a:srgbClr val="FF0000"/>
                </a:solidFill>
              </a:rPr>
              <a:t>Receiving BIBs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BIB</a:t>
            </a:r>
            <a:r>
              <a:rPr lang="ko-KR" altLang="en-US" dirty="0" smtClean="0">
                <a:solidFill>
                  <a:schemeClr val="tx1"/>
                </a:solidFill>
              </a:rPr>
              <a:t>는 어떤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BCB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Security Target</a:t>
            </a:r>
            <a:r>
              <a:rPr lang="ko-KR" altLang="en-US" dirty="0" smtClean="0">
                <a:solidFill>
                  <a:srgbClr val="0000FF"/>
                </a:solidFill>
              </a:rPr>
              <a:t>이 서로 같을 때</a:t>
            </a:r>
            <a:r>
              <a:rPr lang="ko-KR" altLang="en-US" dirty="0" smtClean="0">
                <a:solidFill>
                  <a:schemeClr val="tx1"/>
                </a:solidFill>
              </a:rPr>
              <a:t>는 프로세싱될 수 없음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Security-aware node</a:t>
            </a:r>
            <a:r>
              <a:rPr lang="ko-KR" altLang="en-US" dirty="0" smtClean="0">
                <a:solidFill>
                  <a:schemeClr val="tx1"/>
                </a:solidFill>
              </a:rPr>
              <a:t>의 보안 정책에서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가 특정 </a:t>
            </a:r>
            <a:r>
              <a:rPr lang="en-US" altLang="ko-KR" dirty="0" smtClean="0">
                <a:solidFill>
                  <a:srgbClr val="0000FF"/>
                </a:solidFill>
              </a:rPr>
              <a:t>Security Target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integrity</a:t>
            </a:r>
            <a:r>
              <a:rPr lang="ko-KR" altLang="en-US" dirty="0" smtClean="0">
                <a:solidFill>
                  <a:srgbClr val="0000FF"/>
                </a:solidFill>
              </a:rPr>
              <a:t>를 적용</a:t>
            </a:r>
            <a:r>
              <a:rPr lang="ko-KR" altLang="en-US" dirty="0" smtClean="0">
                <a:solidFill>
                  <a:schemeClr val="tx1"/>
                </a:solidFill>
              </a:rPr>
              <a:t>했고 </a:t>
            </a:r>
            <a:r>
              <a:rPr lang="ko-KR" altLang="en-US" dirty="0" smtClean="0">
                <a:solidFill>
                  <a:srgbClr val="0000FF"/>
                </a:solidFill>
              </a:rPr>
              <a:t>그러한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 없다</a:t>
            </a:r>
            <a:r>
              <a:rPr lang="ko-KR" altLang="en-US" dirty="0" smtClean="0">
                <a:solidFill>
                  <a:schemeClr val="tx1"/>
                </a:solidFill>
              </a:rPr>
              <a:t>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그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는 그 </a:t>
            </a:r>
            <a:r>
              <a:rPr lang="en-US" altLang="ko-KR" dirty="0" smtClean="0">
                <a:solidFill>
                  <a:srgbClr val="0000FF"/>
                </a:solidFill>
              </a:rPr>
              <a:t>Security Target</a:t>
            </a:r>
            <a:r>
              <a:rPr lang="ko-KR" altLang="en-US" dirty="0" smtClean="0">
                <a:solidFill>
                  <a:srgbClr val="0000FF"/>
                </a:solidFill>
              </a:rPr>
              <a:t>을 프로세싱</a:t>
            </a:r>
            <a:r>
              <a:rPr lang="ko-KR" altLang="en-US" dirty="0" smtClean="0">
                <a:solidFill>
                  <a:schemeClr val="tx1"/>
                </a:solidFill>
              </a:rPr>
              <a:t>해야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30520"/>
              </p:ext>
            </p:extLst>
          </p:nvPr>
        </p:nvGraphicFramePr>
        <p:xfrm>
          <a:off x="636607" y="2449010"/>
          <a:ext cx="11424213" cy="3616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4386">
                  <a:extLst>
                    <a:ext uri="{9D8B030D-6E8A-4147-A177-3AD203B41FA5}">
                      <a16:colId xmlns:a16="http://schemas.microsoft.com/office/drawing/2014/main" val="2492542940"/>
                    </a:ext>
                  </a:extLst>
                </a:gridCol>
                <a:gridCol w="6529827">
                  <a:extLst>
                    <a:ext uri="{9D8B030D-6E8A-4147-A177-3AD203B41FA5}">
                      <a16:colId xmlns:a16="http://schemas.microsoft.com/office/drawing/2014/main" val="4023833999"/>
                    </a:ext>
                  </a:extLst>
                </a:gridCol>
              </a:tblGrid>
              <a:tr h="1808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수신된 </a:t>
                      </a:r>
                      <a:r>
                        <a:rPr lang="en-US" altLang="ko-KR" sz="2800" dirty="0" smtClean="0"/>
                        <a:t>Bundle</a:t>
                      </a:r>
                      <a:r>
                        <a:rPr lang="ko-KR" altLang="en-US" sz="2800" dirty="0" smtClean="0"/>
                        <a:t>이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smtClean="0"/>
                        <a:t>BIB</a:t>
                      </a:r>
                      <a:r>
                        <a:rPr lang="ko-KR" altLang="en-US" sz="2800" dirty="0" smtClean="0"/>
                        <a:t>를 포함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수신하는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는 이것이 </a:t>
                      </a:r>
                      <a:r>
                        <a:rPr lang="en-US" altLang="ko-KR" sz="2800" dirty="0" smtClean="0"/>
                        <a:t>BIB</a:t>
                      </a:r>
                      <a:r>
                        <a:rPr lang="ko-KR" altLang="en-US" sz="2800" dirty="0" smtClean="0"/>
                        <a:t>의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어떤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Operation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Security Acceptor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인지 아닌지 결정</a:t>
                      </a:r>
                      <a:r>
                        <a:rPr lang="ko-KR" altLang="en-US" sz="2800" baseline="0" dirty="0" smtClean="0"/>
                        <a:t>해야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41745"/>
                  </a:ext>
                </a:extLst>
              </a:tr>
              <a:tr h="1808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수신하는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가 </a:t>
                      </a:r>
                      <a:r>
                        <a:rPr lang="en-US" altLang="ko-KR" sz="2800" dirty="0" smtClean="0"/>
                        <a:t>BIB</a:t>
                      </a:r>
                      <a:r>
                        <a:rPr lang="ko-KR" altLang="en-US" sz="2800" dirty="0" smtClean="0"/>
                        <a:t>에 있는 </a:t>
                      </a:r>
                      <a:r>
                        <a:rPr lang="en-US" altLang="ko-KR" sz="2800" dirty="0" smtClean="0"/>
                        <a:t>Security Operation</a:t>
                      </a:r>
                      <a:r>
                        <a:rPr lang="ko-KR" altLang="en-US" sz="2800" dirty="0" smtClean="0"/>
                        <a:t>의 </a:t>
                      </a:r>
                      <a:r>
                        <a:rPr lang="en-US" altLang="ko-KR" sz="2800" dirty="0" smtClean="0"/>
                        <a:t>Security </a:t>
                      </a:r>
                      <a:r>
                        <a:rPr lang="en-US" altLang="ko-KR" sz="2800" dirty="0" err="1" smtClean="0"/>
                        <a:t>Accpetor</a:t>
                      </a:r>
                      <a:r>
                        <a:rPr lang="ko-KR" altLang="en-US" sz="2800" dirty="0" smtClean="0"/>
                        <a:t>가 아니면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어쨌든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Corrupt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data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가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forwarding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되는 것을 방지</a:t>
                      </a:r>
                      <a:r>
                        <a:rPr lang="ko-KR" altLang="en-US" sz="2800" baseline="0" dirty="0" smtClean="0"/>
                        <a:t>하기 위해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Security Operation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을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verify</a:t>
                      </a:r>
                      <a:r>
                        <a:rPr lang="ko-KR" altLang="en-US" sz="2800" baseline="0" dirty="0" smtClean="0"/>
                        <a:t>하려고 시도해야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42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47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Key Management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387720" cy="75934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DTN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Key information</a:t>
            </a:r>
            <a:r>
              <a:rPr lang="ko-KR" altLang="en-US" dirty="0" smtClean="0"/>
              <a:t>을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방법은 매우 많음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Key management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network management</a:t>
            </a:r>
            <a:r>
              <a:rPr lang="ko-KR" altLang="en-US" dirty="0" smtClean="0">
                <a:solidFill>
                  <a:srgbClr val="0000FF"/>
                </a:solidFill>
              </a:rPr>
              <a:t>와 별도인 것처럼 작동</a:t>
            </a:r>
            <a:r>
              <a:rPr lang="ko-KR" altLang="en-US" dirty="0" smtClean="0">
                <a:solidFill>
                  <a:schemeClr val="tx1"/>
                </a:solidFill>
              </a:rPr>
              <a:t>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이때 특정한 </a:t>
            </a:r>
            <a:r>
              <a:rPr lang="en-US" altLang="ko-KR" dirty="0" smtClean="0">
                <a:solidFill>
                  <a:srgbClr val="0000FF"/>
                </a:solidFill>
              </a:rPr>
              <a:t>Key management </a:t>
            </a:r>
            <a:r>
              <a:rPr lang="ko-KR" altLang="en-US" dirty="0" smtClean="0">
                <a:solidFill>
                  <a:srgbClr val="0000FF"/>
                </a:solidFill>
              </a:rPr>
              <a:t>전략을 요구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지정하지 않는다</a:t>
            </a:r>
            <a:r>
              <a:rPr lang="ko-KR" altLang="en-US" dirty="0" smtClean="0">
                <a:solidFill>
                  <a:schemeClr val="tx1"/>
                </a:solidFill>
              </a:rPr>
              <a:t>고 가정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020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9264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Environment Description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22" y="5665438"/>
            <a:ext cx="1701760" cy="1695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100" y="5433087"/>
            <a:ext cx="1540719" cy="1937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185" y="4428184"/>
            <a:ext cx="1501855" cy="159874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747540" y="6026933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715" y="4991596"/>
            <a:ext cx="21239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(sender)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9634" y="4755634"/>
            <a:ext cx="2165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(receiver)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4045" y="3851345"/>
            <a:ext cx="370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(MITM attacker)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3825" y="6764957"/>
            <a:ext cx="32124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ciphertext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39726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1039</Words>
  <Application>Microsoft Office PowerPoint</Application>
  <PresentationFormat>Custom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DTN Security: DTN bpsec 20 (2)</vt:lpstr>
      <vt:lpstr>Current Status</vt:lpstr>
      <vt:lpstr>Canonical Forms</vt:lpstr>
      <vt:lpstr>Security Processing</vt:lpstr>
      <vt:lpstr>Security Processing</vt:lpstr>
      <vt:lpstr>Security Processing</vt:lpstr>
      <vt:lpstr>Key Management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Machine Learning Idea for DTN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755</cp:revision>
  <dcterms:modified xsi:type="dcterms:W3CDTF">2020-03-03T08:07:44Z</dcterms:modified>
</cp:coreProperties>
</file>