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66" r:id="rId3"/>
    <p:sldId id="257" r:id="rId4"/>
    <p:sldId id="279" r:id="rId5"/>
    <p:sldId id="280" r:id="rId6"/>
    <p:sldId id="282" r:id="rId7"/>
    <p:sldId id="281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78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홍식" initials="김홍" lastIdx="0" clrIdx="0">
    <p:extLst>
      <p:ext uri="{19B8F6BF-5375-455C-9EA6-DF929625EA0E}">
        <p15:presenceInfo xmlns:p15="http://schemas.microsoft.com/office/powerpoint/2012/main" userId="0b2488c3044eef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3CFB9"/>
    <a:srgbClr val="FF8050"/>
    <a:srgbClr val="ACE200"/>
    <a:srgbClr val="FF0000"/>
    <a:srgbClr val="FFFF00"/>
    <a:srgbClr val="EA4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46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ntrs.nasa.gov/archive/nasa/casi.ntrs.nasa.gov/20190000830.pdf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ietf-dtn-bpsec-20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20.03.11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Security Considerations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387720" cy="687531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Abilities of Mallory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DTN</a:t>
            </a:r>
            <a:r>
              <a:rPr lang="ko-KR" altLang="en-US" dirty="0" smtClean="0">
                <a:solidFill>
                  <a:schemeClr val="tx1"/>
                </a:solidFill>
              </a:rPr>
              <a:t>에 있는 데이터의 기밀성 또는 무결성을 침해하기 위한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bundle</a:t>
            </a:r>
            <a:r>
              <a:rPr lang="ko-KR" altLang="en-US" dirty="0" smtClean="0">
                <a:solidFill>
                  <a:srgbClr val="0000FF"/>
                </a:solidFill>
              </a:rPr>
              <a:t>의 송수신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수정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검사 및 생성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Type of MITM node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546037"/>
              </p:ext>
            </p:extLst>
          </p:nvPr>
        </p:nvGraphicFramePr>
        <p:xfrm>
          <a:off x="609265" y="4217426"/>
          <a:ext cx="11451555" cy="42961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5510">
                  <a:extLst>
                    <a:ext uri="{9D8B030D-6E8A-4147-A177-3AD203B41FA5}">
                      <a16:colId xmlns:a16="http://schemas.microsoft.com/office/drawing/2014/main" val="292872757"/>
                    </a:ext>
                  </a:extLst>
                </a:gridCol>
                <a:gridCol w="8416045">
                  <a:extLst>
                    <a:ext uri="{9D8B030D-6E8A-4147-A177-3AD203B41FA5}">
                      <a16:colId xmlns:a16="http://schemas.microsoft.com/office/drawing/2014/main" val="1436986898"/>
                    </a:ext>
                  </a:extLst>
                </a:gridCol>
              </a:tblGrid>
              <a:tr h="12446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Unprivileged</a:t>
                      </a:r>
                      <a:r>
                        <a:rPr lang="ko-KR" altLang="en-US" sz="2800" baseline="0" dirty="0" smtClean="0"/>
                        <a:t> </a:t>
                      </a:r>
                      <a:r>
                        <a:rPr lang="en-US" altLang="ko-KR" sz="2800" baseline="0" dirty="0" smtClean="0"/>
                        <a:t>Node</a:t>
                      </a:r>
                      <a:endParaRPr lang="en-US" altLang="ko-KR" sz="2800" dirty="0" smtClean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Mallory</a:t>
                      </a:r>
                      <a:r>
                        <a:rPr lang="ko-KR" altLang="en-US" sz="2800" dirty="0" smtClean="0"/>
                        <a:t>는 </a:t>
                      </a:r>
                      <a:r>
                        <a:rPr lang="en-US" altLang="ko-KR" sz="2800" dirty="0" smtClean="0"/>
                        <a:t>DTN </a:t>
                      </a:r>
                      <a:r>
                        <a:rPr lang="ko-KR" altLang="en-US" sz="2800" dirty="0" smtClean="0"/>
                        <a:t>환경에서 </a:t>
                      </a:r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공유된 암호 정보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(cryptographi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c material)</a:t>
                      </a:r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에만 접근</a:t>
                      </a:r>
                      <a:r>
                        <a:rPr lang="ko-KR" altLang="en-US" sz="2800" dirty="0" smtClean="0"/>
                        <a:t>할 수 있음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639352"/>
                  </a:ext>
                </a:extLst>
              </a:tr>
              <a:tr h="12446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Legitimate Node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Mallory</a:t>
                      </a:r>
                      <a:r>
                        <a:rPr lang="ko-KR" altLang="en-US" sz="2800" dirty="0" smtClean="0"/>
                        <a:t>는 </a:t>
                      </a:r>
                      <a:r>
                        <a:rPr lang="en-US" altLang="ko-KR" sz="2800" dirty="0" smtClean="0"/>
                        <a:t>DTN </a:t>
                      </a:r>
                      <a:r>
                        <a:rPr lang="ko-KR" altLang="en-US" sz="2800" dirty="0" smtClean="0"/>
                        <a:t>환경에서 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Mallory</a:t>
                      </a:r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에게 충분한 정보가 제공된 암호 정보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(K_M)</a:t>
                      </a:r>
                      <a:r>
                        <a:rPr lang="ko-KR" altLang="en-US" sz="2800" dirty="0" smtClean="0"/>
                        <a:t>에 접근할 수 있음</a:t>
                      </a:r>
                      <a:endParaRPr lang="en-US" altLang="ko-KR" sz="28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817820"/>
                  </a:ext>
                </a:extLst>
              </a:tr>
              <a:tr h="18068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Privileged Node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Mallory</a:t>
                      </a:r>
                      <a:r>
                        <a:rPr lang="ko-KR" altLang="en-US" sz="2800" dirty="0" smtClean="0"/>
                        <a:t>는 </a:t>
                      </a:r>
                      <a:r>
                        <a:rPr lang="en-US" altLang="ko-KR" sz="2800" dirty="0" smtClean="0"/>
                        <a:t>DTN </a:t>
                      </a:r>
                      <a:r>
                        <a:rPr lang="ko-KR" altLang="en-US" sz="2800" dirty="0" smtClean="0"/>
                        <a:t>환경에서 권한이 부여된 </a:t>
                      </a:r>
                      <a:r>
                        <a:rPr lang="en-US" altLang="ko-KR" sz="2800" dirty="0" smtClean="0"/>
                        <a:t>node</a:t>
                      </a:r>
                      <a:r>
                        <a:rPr lang="ko-KR" altLang="en-US" sz="2800" dirty="0" smtClean="0"/>
                        <a:t>이며</a:t>
                      </a:r>
                      <a:r>
                        <a:rPr lang="en-US" altLang="ko-KR" sz="2800" dirty="0" smtClean="0"/>
                        <a:t>, 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Mallory, Alice, Bob</a:t>
                      </a:r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에게 충분한 정보가 제공된 암호 정보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(K_M, K_A,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 K_B)</a:t>
                      </a:r>
                      <a:r>
                        <a:rPr lang="ko-KR" altLang="en-US" sz="2800" baseline="0" dirty="0" smtClean="0"/>
                        <a:t>에 접근할 수 있음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5310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57935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Security Considerations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387720" cy="3203864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Eavesdropping</a:t>
            </a:r>
            <a:r>
              <a:rPr lang="en-US" altLang="ko-KR" dirty="0" smtClean="0">
                <a:solidFill>
                  <a:schemeClr val="tx1"/>
                </a:solidFill>
              </a:rPr>
              <a:t> Attacks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Mallory</a:t>
            </a:r>
            <a:r>
              <a:rPr lang="ko-KR" altLang="en-US" dirty="0" smtClean="0">
                <a:solidFill>
                  <a:schemeClr val="tx1"/>
                </a:solidFill>
              </a:rPr>
              <a:t>가 </a:t>
            </a:r>
            <a:r>
              <a:rPr lang="ko-KR" altLang="en-US" dirty="0" smtClean="0">
                <a:solidFill>
                  <a:srgbClr val="0000FF"/>
                </a:solidFill>
              </a:rPr>
              <a:t>수신한 </a:t>
            </a:r>
            <a:r>
              <a:rPr lang="en-US" altLang="ko-KR" dirty="0" smtClean="0">
                <a:solidFill>
                  <a:srgbClr val="0000FF"/>
                </a:solidFill>
              </a:rPr>
              <a:t>bundle</a:t>
            </a:r>
            <a:r>
              <a:rPr lang="ko-KR" altLang="en-US" dirty="0" smtClean="0">
                <a:solidFill>
                  <a:srgbClr val="0000FF"/>
                </a:solidFill>
              </a:rPr>
              <a:t>에 포함된 블록 내용을 검사</a:t>
            </a:r>
            <a:r>
              <a:rPr lang="ko-KR" altLang="en-US" dirty="0" smtClean="0">
                <a:solidFill>
                  <a:schemeClr val="tx1"/>
                </a:solidFill>
              </a:rPr>
              <a:t>하고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보호된 데이터 또는 암호 키 정보</a:t>
            </a:r>
            <a:r>
              <a:rPr lang="en-US" altLang="ko-KR" dirty="0" smtClean="0">
                <a:solidFill>
                  <a:srgbClr val="0000FF"/>
                </a:solidFill>
              </a:rPr>
              <a:t>(cryptographic keying material)</a:t>
            </a:r>
            <a:r>
              <a:rPr lang="ko-KR" altLang="en-US" dirty="0" smtClean="0">
                <a:solidFill>
                  <a:srgbClr val="0000FF"/>
                </a:solidFill>
              </a:rPr>
              <a:t> 복구</a:t>
            </a:r>
            <a:r>
              <a:rPr lang="ko-KR" altLang="en-US" dirty="0" smtClean="0">
                <a:solidFill>
                  <a:schemeClr val="tx1"/>
                </a:solidFill>
              </a:rPr>
              <a:t>를 시도할 수 있음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err="1" smtClean="0">
                <a:solidFill>
                  <a:schemeClr val="tx1"/>
                </a:solidFill>
              </a:rPr>
              <a:t>BPSec</a:t>
            </a:r>
            <a:r>
              <a:rPr lang="ko-KR" altLang="en-US" dirty="0" smtClean="0">
                <a:solidFill>
                  <a:schemeClr val="tx1"/>
                </a:solidFill>
              </a:rPr>
              <a:t>의 보호 메커니즘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smtClean="0">
                <a:solidFill>
                  <a:srgbClr val="0000FF"/>
                </a:solidFill>
              </a:rPr>
              <a:t>BCB (</a:t>
            </a:r>
            <a:r>
              <a:rPr lang="ko-KR" altLang="en-US" dirty="0" smtClean="0">
                <a:solidFill>
                  <a:srgbClr val="0000FF"/>
                </a:solidFill>
              </a:rPr>
              <a:t>기밀성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07" y="6656257"/>
            <a:ext cx="1701760" cy="16952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2485" y="6423906"/>
            <a:ext cx="1540719" cy="19379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782" y="5354891"/>
            <a:ext cx="1501855" cy="1598749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627925" y="7017752"/>
            <a:ext cx="7222601" cy="972273"/>
          </a:xfrm>
          <a:prstGeom prst="rightArrow">
            <a:avLst>
              <a:gd name="adj1" fmla="val 26190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0330" y="5982415"/>
            <a:ext cx="8095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13CFB9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Alice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22206" y="5746453"/>
            <a:ext cx="6812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13CFB9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Bob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04977" y="4778052"/>
            <a:ext cx="121347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Mallory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2001" y="7729277"/>
            <a:ext cx="140262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solidFill>
                  <a:srgbClr val="0000FF"/>
                </a:solidFill>
              </a:rPr>
              <a:t>njn’Dbxx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07406" y="7283315"/>
            <a:ext cx="1731819" cy="4411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Bundle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Up Arrow 13"/>
          <p:cNvSpPr/>
          <p:nvPr/>
        </p:nvSpPr>
        <p:spPr>
          <a:xfrm rot="651364">
            <a:off x="4736652" y="6680873"/>
            <a:ext cx="527104" cy="736617"/>
          </a:xfrm>
          <a:prstGeom prst="upArrow">
            <a:avLst>
              <a:gd name="adj1" fmla="val 28973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자유형 21"/>
          <p:cNvSpPr/>
          <p:nvPr/>
        </p:nvSpPr>
        <p:spPr>
          <a:xfrm>
            <a:off x="5201643" y="5576187"/>
            <a:ext cx="460994" cy="997527"/>
          </a:xfrm>
          <a:custGeom>
            <a:avLst/>
            <a:gdLst>
              <a:gd name="connsiteX0" fmla="*/ 591816 w 1270688"/>
              <a:gd name="connsiteY0" fmla="*/ 295908 h 2749595"/>
              <a:gd name="connsiteX1" fmla="*/ 295908 w 1270688"/>
              <a:gd name="connsiteY1" fmla="*/ 591816 h 2749595"/>
              <a:gd name="connsiteX2" fmla="*/ 591816 w 1270688"/>
              <a:gd name="connsiteY2" fmla="*/ 887724 h 2749595"/>
              <a:gd name="connsiteX3" fmla="*/ 887724 w 1270688"/>
              <a:gd name="connsiteY3" fmla="*/ 591816 h 2749595"/>
              <a:gd name="connsiteX4" fmla="*/ 591816 w 1270688"/>
              <a:gd name="connsiteY4" fmla="*/ 295908 h 2749595"/>
              <a:gd name="connsiteX5" fmla="*/ 591816 w 1270688"/>
              <a:gd name="connsiteY5" fmla="*/ 0 h 2749595"/>
              <a:gd name="connsiteX6" fmla="*/ 1183632 w 1270688"/>
              <a:gd name="connsiteY6" fmla="*/ 591816 h 2749595"/>
              <a:gd name="connsiteX7" fmla="*/ 822178 w 1270688"/>
              <a:gd name="connsiteY7" fmla="*/ 1137124 h 2749595"/>
              <a:gd name="connsiteX8" fmla="*/ 719104 w 1270688"/>
              <a:gd name="connsiteY8" fmla="*/ 1169120 h 2749595"/>
              <a:gd name="connsiteX9" fmla="*/ 719104 w 1270688"/>
              <a:gd name="connsiteY9" fmla="*/ 1516345 h 2749595"/>
              <a:gd name="connsiteX10" fmla="*/ 1270688 w 1270688"/>
              <a:gd name="connsiteY10" fmla="*/ 1516345 h 2749595"/>
              <a:gd name="connsiteX11" fmla="*/ 1270688 w 1270688"/>
              <a:gd name="connsiteY11" fmla="*/ 1805541 h 2749595"/>
              <a:gd name="connsiteX12" fmla="*/ 719104 w 1270688"/>
              <a:gd name="connsiteY12" fmla="*/ 1805541 h 2749595"/>
              <a:gd name="connsiteX13" fmla="*/ 719104 w 1270688"/>
              <a:gd name="connsiteY13" fmla="*/ 2041086 h 2749595"/>
              <a:gd name="connsiteX14" fmla="*/ 1270688 w 1270688"/>
              <a:gd name="connsiteY14" fmla="*/ 2041086 h 2749595"/>
              <a:gd name="connsiteX15" fmla="*/ 1270688 w 1270688"/>
              <a:gd name="connsiteY15" fmla="*/ 2330282 h 2749595"/>
              <a:gd name="connsiteX16" fmla="*/ 719104 w 1270688"/>
              <a:gd name="connsiteY16" fmla="*/ 2330282 h 2749595"/>
              <a:gd name="connsiteX17" fmla="*/ 719104 w 1270688"/>
              <a:gd name="connsiteY17" fmla="*/ 2749595 h 2749595"/>
              <a:gd name="connsiteX18" fmla="*/ 472032 w 1270688"/>
              <a:gd name="connsiteY18" fmla="*/ 2749595 h 2749595"/>
              <a:gd name="connsiteX19" fmla="*/ 472032 w 1270688"/>
              <a:gd name="connsiteY19" fmla="*/ 1171449 h 2749595"/>
              <a:gd name="connsiteX20" fmla="*/ 361454 w 1270688"/>
              <a:gd name="connsiteY20" fmla="*/ 1137124 h 2749595"/>
              <a:gd name="connsiteX21" fmla="*/ 0 w 1270688"/>
              <a:gd name="connsiteY21" fmla="*/ 591816 h 2749595"/>
              <a:gd name="connsiteX22" fmla="*/ 591816 w 1270688"/>
              <a:gd name="connsiteY22" fmla="*/ 0 h 274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70688" h="2749595">
                <a:moveTo>
                  <a:pt x="591816" y="295908"/>
                </a:moveTo>
                <a:cubicBezTo>
                  <a:pt x="428391" y="295908"/>
                  <a:pt x="295908" y="428391"/>
                  <a:pt x="295908" y="591816"/>
                </a:cubicBezTo>
                <a:cubicBezTo>
                  <a:pt x="295908" y="755241"/>
                  <a:pt x="428391" y="887724"/>
                  <a:pt x="591816" y="887724"/>
                </a:cubicBezTo>
                <a:cubicBezTo>
                  <a:pt x="755241" y="887724"/>
                  <a:pt x="887724" y="755241"/>
                  <a:pt x="887724" y="591816"/>
                </a:cubicBezTo>
                <a:cubicBezTo>
                  <a:pt x="887724" y="428391"/>
                  <a:pt x="755241" y="295908"/>
                  <a:pt x="591816" y="295908"/>
                </a:cubicBezTo>
                <a:close/>
                <a:moveTo>
                  <a:pt x="591816" y="0"/>
                </a:moveTo>
                <a:cubicBezTo>
                  <a:pt x="918667" y="0"/>
                  <a:pt x="1183632" y="264965"/>
                  <a:pt x="1183632" y="591816"/>
                </a:cubicBezTo>
                <a:cubicBezTo>
                  <a:pt x="1183632" y="836954"/>
                  <a:pt x="1034589" y="1047281"/>
                  <a:pt x="822178" y="1137124"/>
                </a:cubicBezTo>
                <a:lnTo>
                  <a:pt x="719104" y="1169120"/>
                </a:lnTo>
                <a:lnTo>
                  <a:pt x="719104" y="1516345"/>
                </a:lnTo>
                <a:lnTo>
                  <a:pt x="1270688" y="1516345"/>
                </a:lnTo>
                <a:lnTo>
                  <a:pt x="1270688" y="1805541"/>
                </a:lnTo>
                <a:lnTo>
                  <a:pt x="719104" y="1805541"/>
                </a:lnTo>
                <a:lnTo>
                  <a:pt x="719104" y="2041086"/>
                </a:lnTo>
                <a:lnTo>
                  <a:pt x="1270688" y="2041086"/>
                </a:lnTo>
                <a:lnTo>
                  <a:pt x="1270688" y="2330282"/>
                </a:lnTo>
                <a:lnTo>
                  <a:pt x="719104" y="2330282"/>
                </a:lnTo>
                <a:lnTo>
                  <a:pt x="719104" y="2749595"/>
                </a:lnTo>
                <a:lnTo>
                  <a:pt x="472032" y="2749595"/>
                </a:lnTo>
                <a:lnTo>
                  <a:pt x="472032" y="1171449"/>
                </a:lnTo>
                <a:lnTo>
                  <a:pt x="361454" y="1137124"/>
                </a:lnTo>
                <a:cubicBezTo>
                  <a:pt x="149043" y="1047281"/>
                  <a:pt x="0" y="836954"/>
                  <a:pt x="0" y="591816"/>
                </a:cubicBezTo>
                <a:cubicBezTo>
                  <a:pt x="0" y="264965"/>
                  <a:pt x="264965" y="0"/>
                  <a:pt x="591816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5921214" y="5282308"/>
            <a:ext cx="3138565" cy="1339374"/>
          </a:xfrm>
          <a:prstGeom prst="wedgeRoundRectCallout">
            <a:avLst>
              <a:gd name="adj1" fmla="val -57302"/>
              <a:gd name="adj2" fmla="val 284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알파벳의 번호를 </a:t>
            </a:r>
            <a:r>
              <a:rPr kumimoji="0" lang="en-US" altLang="ko-KR" sz="18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2</a:t>
            </a:r>
            <a:r>
              <a:rPr kumimoji="0" lang="ko-KR" altLang="en-US" sz="18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로 나눈다</a:t>
            </a:r>
            <a:r>
              <a:rPr kumimoji="0" lang="en-US" altLang="ko-KR" sz="18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.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‘</a:t>
            </a:r>
            <a:r>
              <a:rPr lang="ko-KR" altLang="en-US" sz="1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 기호는 먼저 </a:t>
            </a:r>
            <a:r>
              <a:rPr lang="en-US" altLang="ko-KR" sz="1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26</a:t>
            </a:r>
            <a:r>
              <a:rPr lang="ko-KR" altLang="en-US" sz="1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을 더한다</a:t>
            </a:r>
            <a:r>
              <a:rPr lang="en-US" altLang="ko-KR" sz="1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.</a:t>
            </a:r>
            <a:endParaRPr kumimoji="0" lang="en-US" altLang="ko-KR" sz="180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예</a:t>
            </a:r>
            <a:r>
              <a:rPr lang="en-US" altLang="ko-KR" sz="1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: h(8)-&gt;d(4),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h’(8+26=34)-&gt;q(17)</a:t>
            </a:r>
            <a:endParaRPr kumimoji="0" lang="ko-KR" altLang="en-US" sz="18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49770" y="6593796"/>
            <a:ext cx="27347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solidFill>
                  <a:srgbClr val="0000FF"/>
                </a:solidFill>
              </a:rPr>
              <a:t>getBall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(plaintext)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7046243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Security Considerations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099"/>
            <a:ext cx="11387720" cy="3973177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Eavesdropping</a:t>
            </a:r>
            <a:r>
              <a:rPr lang="en-US" altLang="ko-KR" dirty="0" smtClean="0">
                <a:solidFill>
                  <a:schemeClr val="tx1"/>
                </a:solidFill>
              </a:rPr>
              <a:t> Attacks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Eavesdropping attack</a:t>
            </a:r>
            <a:r>
              <a:rPr lang="ko-KR" altLang="en-US" dirty="0" smtClean="0">
                <a:solidFill>
                  <a:schemeClr val="tx1"/>
                </a:solidFill>
              </a:rPr>
              <a:t>의 위험성을 평가하려면 </a:t>
            </a:r>
            <a:r>
              <a:rPr lang="en-US" altLang="ko-KR" dirty="0" smtClean="0">
                <a:solidFill>
                  <a:srgbClr val="0000FF"/>
                </a:solidFill>
              </a:rPr>
              <a:t>bundle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lifetime</a:t>
            </a:r>
            <a:r>
              <a:rPr lang="ko-KR" altLang="en-US" dirty="0" smtClean="0">
                <a:solidFill>
                  <a:schemeClr val="tx1"/>
                </a:solidFill>
              </a:rPr>
              <a:t>을 고려해야 하는데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이것이 길기 때문에 </a:t>
            </a:r>
            <a:r>
              <a:rPr lang="en-US" altLang="ko-KR" dirty="0" smtClean="0">
                <a:solidFill>
                  <a:srgbClr val="0000FF"/>
                </a:solidFill>
              </a:rPr>
              <a:t>capture</a:t>
            </a:r>
            <a:r>
              <a:rPr lang="ko-KR" altLang="en-US" dirty="0" smtClean="0">
                <a:solidFill>
                  <a:srgbClr val="0000FF"/>
                </a:solidFill>
              </a:rPr>
              <a:t>당할 위험과 암호화 알고리즘이 해독될 위험</a:t>
            </a:r>
            <a:r>
              <a:rPr lang="ko-KR" altLang="en-US" dirty="0" smtClean="0">
                <a:solidFill>
                  <a:schemeClr val="tx1"/>
                </a:solidFill>
              </a:rPr>
              <a:t>이 높음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Mallory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en-US" altLang="ko-KR" dirty="0" err="1" smtClean="0">
                <a:solidFill>
                  <a:schemeClr val="tx1"/>
                </a:solidFill>
              </a:rPr>
              <a:t>bundl</a:t>
            </a:r>
            <a:r>
              <a:rPr lang="ko-KR" altLang="en-US" dirty="0" smtClean="0">
                <a:solidFill>
                  <a:schemeClr val="tx1"/>
                </a:solidFill>
              </a:rPr>
              <a:t>을 저장하여 </a:t>
            </a:r>
            <a:r>
              <a:rPr lang="en-US" altLang="ko-KR" dirty="0" smtClean="0">
                <a:solidFill>
                  <a:srgbClr val="0000FF"/>
                </a:solidFill>
              </a:rPr>
              <a:t>bundle lifetime </a:t>
            </a:r>
            <a:r>
              <a:rPr lang="ko-KR" altLang="en-US" dirty="0" smtClean="0">
                <a:solidFill>
                  <a:srgbClr val="0000FF"/>
                </a:solidFill>
              </a:rPr>
              <a:t>이후에도 영구 보관</a:t>
            </a:r>
            <a:r>
              <a:rPr lang="ko-KR" altLang="en-US" dirty="0" smtClean="0">
                <a:solidFill>
                  <a:schemeClr val="tx1"/>
                </a:solidFill>
              </a:rPr>
              <a:t>할 수 있음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728" y="5572819"/>
            <a:ext cx="1501855" cy="159874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01918" y="5178136"/>
            <a:ext cx="121347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Mallory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83578" y="7841673"/>
            <a:ext cx="1731819" cy="4411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Bundle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Up Arrow 17"/>
          <p:cNvSpPr/>
          <p:nvPr/>
        </p:nvSpPr>
        <p:spPr>
          <a:xfrm rot="651364">
            <a:off x="2249487" y="7214615"/>
            <a:ext cx="527104" cy="736617"/>
          </a:xfrm>
          <a:prstGeom prst="upArrow">
            <a:avLst>
              <a:gd name="adj1" fmla="val 28973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4343098" y="5568863"/>
            <a:ext cx="1511505" cy="1497790"/>
          </a:xfrm>
          <a:prstGeom prst="flowChartMagneticDisk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41243" y="6098971"/>
            <a:ext cx="1335659" cy="4375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Bundle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136755" y="6098971"/>
            <a:ext cx="762011" cy="441146"/>
          </a:xfrm>
          <a:prstGeom prst="rightArrow">
            <a:avLst>
              <a:gd name="adj1" fmla="val 2619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10992" y="7841673"/>
            <a:ext cx="1731819" cy="4411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Bundle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38406" y="7841673"/>
            <a:ext cx="1731819" cy="4411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Bundle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74783" y="7841673"/>
            <a:ext cx="1731819" cy="4411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Bundle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102197" y="7841673"/>
            <a:ext cx="1731819" cy="4411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Bundle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053" y="5766335"/>
            <a:ext cx="1501855" cy="1598749"/>
          </a:xfrm>
          <a:prstGeom prst="rect">
            <a:avLst/>
          </a:prstGeom>
        </p:spPr>
      </p:pic>
      <p:sp>
        <p:nvSpPr>
          <p:cNvPr id="27" name="자유형 21"/>
          <p:cNvSpPr/>
          <p:nvPr/>
        </p:nvSpPr>
        <p:spPr>
          <a:xfrm>
            <a:off x="9783042" y="6068200"/>
            <a:ext cx="460994" cy="997527"/>
          </a:xfrm>
          <a:custGeom>
            <a:avLst/>
            <a:gdLst>
              <a:gd name="connsiteX0" fmla="*/ 591816 w 1270688"/>
              <a:gd name="connsiteY0" fmla="*/ 295908 h 2749595"/>
              <a:gd name="connsiteX1" fmla="*/ 295908 w 1270688"/>
              <a:gd name="connsiteY1" fmla="*/ 591816 h 2749595"/>
              <a:gd name="connsiteX2" fmla="*/ 591816 w 1270688"/>
              <a:gd name="connsiteY2" fmla="*/ 887724 h 2749595"/>
              <a:gd name="connsiteX3" fmla="*/ 887724 w 1270688"/>
              <a:gd name="connsiteY3" fmla="*/ 591816 h 2749595"/>
              <a:gd name="connsiteX4" fmla="*/ 591816 w 1270688"/>
              <a:gd name="connsiteY4" fmla="*/ 295908 h 2749595"/>
              <a:gd name="connsiteX5" fmla="*/ 591816 w 1270688"/>
              <a:gd name="connsiteY5" fmla="*/ 0 h 2749595"/>
              <a:gd name="connsiteX6" fmla="*/ 1183632 w 1270688"/>
              <a:gd name="connsiteY6" fmla="*/ 591816 h 2749595"/>
              <a:gd name="connsiteX7" fmla="*/ 822178 w 1270688"/>
              <a:gd name="connsiteY7" fmla="*/ 1137124 h 2749595"/>
              <a:gd name="connsiteX8" fmla="*/ 719104 w 1270688"/>
              <a:gd name="connsiteY8" fmla="*/ 1169120 h 2749595"/>
              <a:gd name="connsiteX9" fmla="*/ 719104 w 1270688"/>
              <a:gd name="connsiteY9" fmla="*/ 1516345 h 2749595"/>
              <a:gd name="connsiteX10" fmla="*/ 1270688 w 1270688"/>
              <a:gd name="connsiteY10" fmla="*/ 1516345 h 2749595"/>
              <a:gd name="connsiteX11" fmla="*/ 1270688 w 1270688"/>
              <a:gd name="connsiteY11" fmla="*/ 1805541 h 2749595"/>
              <a:gd name="connsiteX12" fmla="*/ 719104 w 1270688"/>
              <a:gd name="connsiteY12" fmla="*/ 1805541 h 2749595"/>
              <a:gd name="connsiteX13" fmla="*/ 719104 w 1270688"/>
              <a:gd name="connsiteY13" fmla="*/ 2041086 h 2749595"/>
              <a:gd name="connsiteX14" fmla="*/ 1270688 w 1270688"/>
              <a:gd name="connsiteY14" fmla="*/ 2041086 h 2749595"/>
              <a:gd name="connsiteX15" fmla="*/ 1270688 w 1270688"/>
              <a:gd name="connsiteY15" fmla="*/ 2330282 h 2749595"/>
              <a:gd name="connsiteX16" fmla="*/ 719104 w 1270688"/>
              <a:gd name="connsiteY16" fmla="*/ 2330282 h 2749595"/>
              <a:gd name="connsiteX17" fmla="*/ 719104 w 1270688"/>
              <a:gd name="connsiteY17" fmla="*/ 2749595 h 2749595"/>
              <a:gd name="connsiteX18" fmla="*/ 472032 w 1270688"/>
              <a:gd name="connsiteY18" fmla="*/ 2749595 h 2749595"/>
              <a:gd name="connsiteX19" fmla="*/ 472032 w 1270688"/>
              <a:gd name="connsiteY19" fmla="*/ 1171449 h 2749595"/>
              <a:gd name="connsiteX20" fmla="*/ 361454 w 1270688"/>
              <a:gd name="connsiteY20" fmla="*/ 1137124 h 2749595"/>
              <a:gd name="connsiteX21" fmla="*/ 0 w 1270688"/>
              <a:gd name="connsiteY21" fmla="*/ 591816 h 2749595"/>
              <a:gd name="connsiteX22" fmla="*/ 591816 w 1270688"/>
              <a:gd name="connsiteY22" fmla="*/ 0 h 274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70688" h="2749595">
                <a:moveTo>
                  <a:pt x="591816" y="295908"/>
                </a:moveTo>
                <a:cubicBezTo>
                  <a:pt x="428391" y="295908"/>
                  <a:pt x="295908" y="428391"/>
                  <a:pt x="295908" y="591816"/>
                </a:cubicBezTo>
                <a:cubicBezTo>
                  <a:pt x="295908" y="755241"/>
                  <a:pt x="428391" y="887724"/>
                  <a:pt x="591816" y="887724"/>
                </a:cubicBezTo>
                <a:cubicBezTo>
                  <a:pt x="755241" y="887724"/>
                  <a:pt x="887724" y="755241"/>
                  <a:pt x="887724" y="591816"/>
                </a:cubicBezTo>
                <a:cubicBezTo>
                  <a:pt x="887724" y="428391"/>
                  <a:pt x="755241" y="295908"/>
                  <a:pt x="591816" y="295908"/>
                </a:cubicBezTo>
                <a:close/>
                <a:moveTo>
                  <a:pt x="591816" y="0"/>
                </a:moveTo>
                <a:cubicBezTo>
                  <a:pt x="918667" y="0"/>
                  <a:pt x="1183632" y="264965"/>
                  <a:pt x="1183632" y="591816"/>
                </a:cubicBezTo>
                <a:cubicBezTo>
                  <a:pt x="1183632" y="836954"/>
                  <a:pt x="1034589" y="1047281"/>
                  <a:pt x="822178" y="1137124"/>
                </a:cubicBezTo>
                <a:lnTo>
                  <a:pt x="719104" y="1169120"/>
                </a:lnTo>
                <a:lnTo>
                  <a:pt x="719104" y="1516345"/>
                </a:lnTo>
                <a:lnTo>
                  <a:pt x="1270688" y="1516345"/>
                </a:lnTo>
                <a:lnTo>
                  <a:pt x="1270688" y="1805541"/>
                </a:lnTo>
                <a:lnTo>
                  <a:pt x="719104" y="1805541"/>
                </a:lnTo>
                <a:lnTo>
                  <a:pt x="719104" y="2041086"/>
                </a:lnTo>
                <a:lnTo>
                  <a:pt x="1270688" y="2041086"/>
                </a:lnTo>
                <a:lnTo>
                  <a:pt x="1270688" y="2330282"/>
                </a:lnTo>
                <a:lnTo>
                  <a:pt x="719104" y="2330282"/>
                </a:lnTo>
                <a:lnTo>
                  <a:pt x="719104" y="2749595"/>
                </a:lnTo>
                <a:lnTo>
                  <a:pt x="472032" y="2749595"/>
                </a:lnTo>
                <a:lnTo>
                  <a:pt x="472032" y="1171449"/>
                </a:lnTo>
                <a:lnTo>
                  <a:pt x="361454" y="1137124"/>
                </a:lnTo>
                <a:cubicBezTo>
                  <a:pt x="149043" y="1047281"/>
                  <a:pt x="0" y="836954"/>
                  <a:pt x="0" y="591816"/>
                </a:cubicBezTo>
                <a:cubicBezTo>
                  <a:pt x="0" y="264965"/>
                  <a:pt x="264965" y="0"/>
                  <a:pt x="591816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8" name="Rounded Rectangular Callout 27"/>
          <p:cNvSpPr/>
          <p:nvPr/>
        </p:nvSpPr>
        <p:spPr>
          <a:xfrm>
            <a:off x="10502613" y="5825399"/>
            <a:ext cx="1644829" cy="1237218"/>
          </a:xfrm>
          <a:prstGeom prst="wedgeRoundRectCallout">
            <a:avLst>
              <a:gd name="adj1" fmla="val -65241"/>
              <a:gd name="adj2" fmla="val 149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2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알파벳의 번호를 </a:t>
            </a:r>
            <a:r>
              <a:rPr kumimoji="0" lang="en-US" altLang="ko-KR" sz="22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2</a:t>
            </a:r>
            <a:r>
              <a:rPr kumimoji="0" lang="ko-KR" altLang="en-US" sz="22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로 나눈다</a:t>
            </a:r>
            <a:r>
              <a:rPr kumimoji="0" lang="en-US" altLang="ko-KR" sz="22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.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55132" y="6437867"/>
            <a:ext cx="123751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Storage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78814" y="7366639"/>
            <a:ext cx="137858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Solved!!!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1757728" y="8361679"/>
            <a:ext cx="8755969" cy="293978"/>
          </a:xfrm>
          <a:prstGeom prst="rightArrow">
            <a:avLst>
              <a:gd name="adj1" fmla="val 2619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58475" y="8514973"/>
            <a:ext cx="70051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Time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58347" y="7637771"/>
            <a:ext cx="2159245" cy="333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Lifetime left:</a:t>
            </a:r>
            <a:r>
              <a:rPr kumimoji="0" lang="en-US" altLang="ko-KR" sz="15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altLang="ko-KR" sz="15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2^25 sec</a:t>
            </a:r>
            <a:endParaRPr kumimoji="0" lang="ko-KR" altLang="en-US" sz="15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45347" y="7645669"/>
            <a:ext cx="1540486" cy="333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1.75 * 2^24</a:t>
            </a:r>
            <a:r>
              <a:rPr kumimoji="0" lang="en-US" altLang="ko-KR" sz="1500" b="1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sec</a:t>
            </a:r>
            <a:endParaRPr kumimoji="0" lang="ko-KR" altLang="en-US" sz="15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43190" y="7648114"/>
            <a:ext cx="1540486" cy="333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1.50 * 2^24 sec</a:t>
            </a:r>
            <a:endParaRPr kumimoji="0" lang="ko-KR" altLang="en-US" sz="15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41032" y="7643551"/>
            <a:ext cx="1540486" cy="333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500" dirty="0" smtClean="0">
                <a:solidFill>
                  <a:srgbClr val="0000FF"/>
                </a:solidFill>
              </a:rPr>
              <a:t>1.25 * 2^24 sec</a:t>
            </a:r>
            <a:endParaRPr kumimoji="0" lang="ko-KR" altLang="en-US" sz="15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87509" y="7652064"/>
            <a:ext cx="1540486" cy="333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500" dirty="0" smtClean="0">
                <a:solidFill>
                  <a:srgbClr val="0000FF"/>
                </a:solidFill>
              </a:rPr>
              <a:t>1.00 * 2^24 sec</a:t>
            </a:r>
            <a:endParaRPr kumimoji="0" lang="ko-KR" altLang="en-US" sz="15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93014" y="6502126"/>
            <a:ext cx="140262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solidFill>
                  <a:srgbClr val="0000FF"/>
                </a:solidFill>
              </a:rPr>
              <a:t>njn’Dbxx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040452" y="7006280"/>
            <a:ext cx="27347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solidFill>
                  <a:srgbClr val="0000FF"/>
                </a:solidFill>
              </a:rPr>
              <a:t>getBall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(plaintext)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9202121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00602" y="4494720"/>
            <a:ext cx="2997615" cy="2631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Security Considerations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179" y="1453189"/>
            <a:ext cx="12434120" cy="3203864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Modification</a:t>
            </a:r>
            <a:r>
              <a:rPr lang="en-US" altLang="ko-KR" dirty="0" smtClean="0">
                <a:solidFill>
                  <a:schemeClr val="tx1"/>
                </a:solidFill>
              </a:rPr>
              <a:t> Attacks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Mallory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en-US" altLang="ko-KR" dirty="0" smtClean="0">
                <a:solidFill>
                  <a:schemeClr val="tx1"/>
                </a:solidFill>
              </a:rPr>
              <a:t>Non-</a:t>
            </a:r>
            <a:r>
              <a:rPr lang="en-US" altLang="ko-KR" dirty="0" err="1" smtClean="0">
                <a:solidFill>
                  <a:schemeClr val="tx1"/>
                </a:solidFill>
              </a:rPr>
              <a:t>BPSec</a:t>
            </a:r>
            <a:r>
              <a:rPr lang="en-US" altLang="ko-KR" dirty="0" smtClean="0">
                <a:solidFill>
                  <a:schemeClr val="tx1"/>
                </a:solidFill>
              </a:rPr>
              <a:t> data</a:t>
            </a:r>
            <a:r>
              <a:rPr lang="ko-KR" altLang="en-US" dirty="0" smtClean="0">
                <a:solidFill>
                  <a:schemeClr val="tx1"/>
                </a:solidFill>
              </a:rPr>
              <a:t>인 </a:t>
            </a:r>
            <a:r>
              <a:rPr lang="en-US" altLang="ko-KR" dirty="0" smtClean="0">
                <a:solidFill>
                  <a:schemeClr val="tx1"/>
                </a:solidFill>
              </a:rPr>
              <a:t>Primary/Payload block</a:t>
            </a:r>
            <a:r>
              <a:rPr lang="ko-KR" altLang="en-US" dirty="0" smtClean="0">
                <a:solidFill>
                  <a:schemeClr val="tx1"/>
                </a:solidFill>
              </a:rPr>
              <a:t>을 포함하여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수신한 </a:t>
            </a:r>
            <a:r>
              <a:rPr lang="en-US" altLang="ko-KR" dirty="0" smtClean="0">
                <a:solidFill>
                  <a:srgbClr val="0000FF"/>
                </a:solidFill>
              </a:rPr>
              <a:t>bundle</a:t>
            </a:r>
            <a:r>
              <a:rPr lang="ko-KR" altLang="en-US" dirty="0" smtClean="0">
                <a:solidFill>
                  <a:srgbClr val="0000FF"/>
                </a:solidFill>
              </a:rPr>
              <a:t>을 수정</a:t>
            </a:r>
            <a:r>
              <a:rPr lang="ko-KR" altLang="en-US" dirty="0" smtClean="0">
                <a:solidFill>
                  <a:schemeClr val="tx1"/>
                </a:solidFill>
              </a:rPr>
              <a:t>할 수 있음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err="1" smtClean="0">
                <a:solidFill>
                  <a:schemeClr val="tx1"/>
                </a:solidFill>
              </a:rPr>
              <a:t>BPSec</a:t>
            </a:r>
            <a:r>
              <a:rPr lang="en-US" altLang="ko-KR" dirty="0" smtClean="0">
                <a:solidFill>
                  <a:schemeClr val="tx1"/>
                </a:solidFill>
              </a:rPr>
              <a:t> Security Operation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ko-KR" altLang="en-US" dirty="0" smtClean="0">
                <a:solidFill>
                  <a:srgbClr val="0000FF"/>
                </a:solidFill>
              </a:rPr>
              <a:t>블록을 </a:t>
            </a:r>
            <a:r>
              <a:rPr lang="en-US" altLang="ko-KR" dirty="0" smtClean="0">
                <a:solidFill>
                  <a:srgbClr val="0000FF"/>
                </a:solidFill>
              </a:rPr>
              <a:t>bundle</a:t>
            </a:r>
            <a:r>
              <a:rPr lang="ko-KR" altLang="en-US" dirty="0" smtClean="0">
                <a:solidFill>
                  <a:srgbClr val="0000FF"/>
                </a:solidFill>
              </a:rPr>
              <a:t>에 추가하여 구현</a:t>
            </a:r>
            <a:r>
              <a:rPr lang="ko-KR" altLang="en-US" dirty="0" smtClean="0">
                <a:solidFill>
                  <a:schemeClr val="tx1"/>
                </a:solidFill>
              </a:rPr>
              <a:t>하였으므로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Mallory</a:t>
            </a:r>
            <a:r>
              <a:rPr lang="ko-KR" altLang="en-US" dirty="0" smtClean="0">
                <a:solidFill>
                  <a:srgbClr val="0000FF"/>
                </a:solidFill>
              </a:rPr>
              <a:t>가 </a:t>
            </a:r>
            <a:r>
              <a:rPr lang="en-US" altLang="ko-KR" dirty="0" smtClean="0">
                <a:solidFill>
                  <a:srgbClr val="0000FF"/>
                </a:solidFill>
              </a:rPr>
              <a:t>bundle</a:t>
            </a:r>
            <a:r>
              <a:rPr lang="ko-KR" altLang="en-US" dirty="0" smtClean="0">
                <a:solidFill>
                  <a:srgbClr val="0000FF"/>
                </a:solidFill>
              </a:rPr>
              <a:t>에서 블록을 제거한 것을 감지</a:t>
            </a:r>
            <a:r>
              <a:rPr lang="en-US" altLang="ko-KR" dirty="0" smtClean="0">
                <a:solidFill>
                  <a:srgbClr val="0000FF"/>
                </a:solidFill>
              </a:rPr>
              <a:t>/</a:t>
            </a:r>
            <a:r>
              <a:rPr lang="ko-KR" altLang="en-US" dirty="0" smtClean="0">
                <a:solidFill>
                  <a:srgbClr val="0000FF"/>
                </a:solidFill>
              </a:rPr>
              <a:t>수정하는 메커니즘이 없음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17" y="6824699"/>
            <a:ext cx="1701760" cy="16952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95" y="6592348"/>
            <a:ext cx="1540719" cy="193793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784335" y="7186194"/>
            <a:ext cx="7222601" cy="972273"/>
          </a:xfrm>
          <a:prstGeom prst="rightArrow">
            <a:avLst>
              <a:gd name="adj1" fmla="val 26190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6740" y="6150857"/>
            <a:ext cx="8095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13CFB9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Alice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78616" y="5914895"/>
            <a:ext cx="6812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13CFB9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Bob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53989" y="4998998"/>
            <a:ext cx="121347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Mallory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6935" y="7917545"/>
            <a:ext cx="299761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rgbClr val="0000FF"/>
                </a:solidFill>
              </a:rPr>
              <a:t>JMPWFZPV</a:t>
            </a:r>
            <a:r>
              <a:rPr lang="en-US" altLang="ko-KR" sz="2000" dirty="0" smtClean="0"/>
              <a:t> (</a:t>
            </a:r>
            <a:r>
              <a:rPr lang="en-US" altLang="ko-KR" sz="2000" dirty="0" err="1" smtClean="0"/>
              <a:t>ciphertext</a:t>
            </a:r>
            <a:r>
              <a:rPr lang="en-US" altLang="ko-KR" sz="2000" dirty="0" smtClean="0"/>
              <a:t>)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9830" y="7440806"/>
            <a:ext cx="1731819" cy="4411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Bundle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5750" y="8592066"/>
            <a:ext cx="270747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rgbClr val="0000FF"/>
                </a:solidFill>
              </a:rPr>
              <a:t>ILOVEYOU</a:t>
            </a:r>
            <a:r>
              <a:rPr lang="en-US" altLang="ko-KR" sz="2000" dirty="0" smtClean="0"/>
              <a:t> (plaintext)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0602" y="4494720"/>
            <a:ext cx="2997615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rgbClr val="0000FF"/>
                </a:solidFill>
              </a:rPr>
              <a:t>JMPWFZPV</a:t>
            </a:r>
            <a:r>
              <a:rPr lang="en-US" altLang="ko-KR" sz="2000" dirty="0" smtClean="0"/>
              <a:t> (</a:t>
            </a:r>
            <a:r>
              <a:rPr lang="en-US" altLang="ko-KR" sz="2000" dirty="0" err="1" smtClean="0"/>
              <a:t>ciphertext</a:t>
            </a:r>
            <a:r>
              <a:rPr lang="en-US" altLang="ko-KR" sz="2000" dirty="0" smtClean="0"/>
              <a:t>)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rgbClr val="0000FF"/>
                </a:solidFill>
              </a:rPr>
              <a:t>ILOVEYOU</a:t>
            </a:r>
            <a:r>
              <a:rPr lang="en-US" altLang="ko-KR" sz="2000" dirty="0" smtClean="0"/>
              <a:t> (plaintext)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rgbClr val="0000FF"/>
                </a:solidFill>
              </a:rPr>
              <a:t>F**KYOU </a:t>
            </a:r>
            <a:r>
              <a:rPr lang="en-US" altLang="ko-KR" sz="2000" dirty="0" smtClean="0"/>
              <a:t>(plaintext)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rgbClr val="0000FF"/>
                </a:solidFill>
              </a:rPr>
              <a:t>GVDLZPV</a:t>
            </a:r>
            <a:r>
              <a:rPr lang="en-US" altLang="ko-KR" sz="2000" dirty="0" smtClean="0"/>
              <a:t> (</a:t>
            </a:r>
            <a:r>
              <a:rPr lang="en-US" altLang="ko-KR" sz="2000" dirty="0" err="1" smtClean="0"/>
              <a:t>ciphertext</a:t>
            </a:r>
            <a:r>
              <a:rPr lang="en-US" altLang="ko-KR" sz="2000" dirty="0" smtClean="0"/>
              <a:t>)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23880" y="7440806"/>
            <a:ext cx="1731819" cy="4411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Bundle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" name="Up Arrow 19"/>
          <p:cNvSpPr/>
          <p:nvPr/>
        </p:nvSpPr>
        <p:spPr>
          <a:xfrm rot="9266037">
            <a:off x="7839056" y="7063869"/>
            <a:ext cx="472496" cy="416121"/>
          </a:xfrm>
          <a:prstGeom prst="upArrow">
            <a:avLst>
              <a:gd name="adj1" fmla="val 28973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60884" y="7918311"/>
            <a:ext cx="276838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rgbClr val="0000FF"/>
                </a:solidFill>
              </a:rPr>
              <a:t>GVDLZPV</a:t>
            </a:r>
            <a:r>
              <a:rPr lang="en-US" altLang="ko-KR" sz="2000" dirty="0" smtClean="0"/>
              <a:t> (</a:t>
            </a:r>
            <a:r>
              <a:rPr lang="en-US" altLang="ko-KR" sz="2000" dirty="0" err="1" smtClean="0"/>
              <a:t>ciphertext</a:t>
            </a:r>
            <a:r>
              <a:rPr lang="en-US" altLang="ko-KR" sz="2000" dirty="0" smtClean="0"/>
              <a:t>)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84650" y="8592065"/>
            <a:ext cx="252152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solidFill>
                  <a:srgbClr val="0000FF"/>
                </a:solidFill>
              </a:rPr>
              <a:t>F**KYOU</a:t>
            </a:r>
            <a:r>
              <a:rPr lang="en-US" altLang="ko-KR" sz="2000" dirty="0" smtClean="0"/>
              <a:t> (plaintext)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794" y="5575837"/>
            <a:ext cx="1501855" cy="1598749"/>
          </a:xfrm>
          <a:prstGeom prst="rect">
            <a:avLst/>
          </a:prstGeom>
        </p:spPr>
      </p:pic>
      <p:sp>
        <p:nvSpPr>
          <p:cNvPr id="26" name="자유형 21"/>
          <p:cNvSpPr/>
          <p:nvPr/>
        </p:nvSpPr>
        <p:spPr>
          <a:xfrm>
            <a:off x="5346154" y="5851984"/>
            <a:ext cx="460994" cy="997527"/>
          </a:xfrm>
          <a:custGeom>
            <a:avLst/>
            <a:gdLst>
              <a:gd name="connsiteX0" fmla="*/ 591816 w 1270688"/>
              <a:gd name="connsiteY0" fmla="*/ 295908 h 2749595"/>
              <a:gd name="connsiteX1" fmla="*/ 295908 w 1270688"/>
              <a:gd name="connsiteY1" fmla="*/ 591816 h 2749595"/>
              <a:gd name="connsiteX2" fmla="*/ 591816 w 1270688"/>
              <a:gd name="connsiteY2" fmla="*/ 887724 h 2749595"/>
              <a:gd name="connsiteX3" fmla="*/ 887724 w 1270688"/>
              <a:gd name="connsiteY3" fmla="*/ 591816 h 2749595"/>
              <a:gd name="connsiteX4" fmla="*/ 591816 w 1270688"/>
              <a:gd name="connsiteY4" fmla="*/ 295908 h 2749595"/>
              <a:gd name="connsiteX5" fmla="*/ 591816 w 1270688"/>
              <a:gd name="connsiteY5" fmla="*/ 0 h 2749595"/>
              <a:gd name="connsiteX6" fmla="*/ 1183632 w 1270688"/>
              <a:gd name="connsiteY6" fmla="*/ 591816 h 2749595"/>
              <a:gd name="connsiteX7" fmla="*/ 822178 w 1270688"/>
              <a:gd name="connsiteY7" fmla="*/ 1137124 h 2749595"/>
              <a:gd name="connsiteX8" fmla="*/ 719104 w 1270688"/>
              <a:gd name="connsiteY8" fmla="*/ 1169120 h 2749595"/>
              <a:gd name="connsiteX9" fmla="*/ 719104 w 1270688"/>
              <a:gd name="connsiteY9" fmla="*/ 1516345 h 2749595"/>
              <a:gd name="connsiteX10" fmla="*/ 1270688 w 1270688"/>
              <a:gd name="connsiteY10" fmla="*/ 1516345 h 2749595"/>
              <a:gd name="connsiteX11" fmla="*/ 1270688 w 1270688"/>
              <a:gd name="connsiteY11" fmla="*/ 1805541 h 2749595"/>
              <a:gd name="connsiteX12" fmla="*/ 719104 w 1270688"/>
              <a:gd name="connsiteY12" fmla="*/ 1805541 h 2749595"/>
              <a:gd name="connsiteX13" fmla="*/ 719104 w 1270688"/>
              <a:gd name="connsiteY13" fmla="*/ 2041086 h 2749595"/>
              <a:gd name="connsiteX14" fmla="*/ 1270688 w 1270688"/>
              <a:gd name="connsiteY14" fmla="*/ 2041086 h 2749595"/>
              <a:gd name="connsiteX15" fmla="*/ 1270688 w 1270688"/>
              <a:gd name="connsiteY15" fmla="*/ 2330282 h 2749595"/>
              <a:gd name="connsiteX16" fmla="*/ 719104 w 1270688"/>
              <a:gd name="connsiteY16" fmla="*/ 2330282 h 2749595"/>
              <a:gd name="connsiteX17" fmla="*/ 719104 w 1270688"/>
              <a:gd name="connsiteY17" fmla="*/ 2749595 h 2749595"/>
              <a:gd name="connsiteX18" fmla="*/ 472032 w 1270688"/>
              <a:gd name="connsiteY18" fmla="*/ 2749595 h 2749595"/>
              <a:gd name="connsiteX19" fmla="*/ 472032 w 1270688"/>
              <a:gd name="connsiteY19" fmla="*/ 1171449 h 2749595"/>
              <a:gd name="connsiteX20" fmla="*/ 361454 w 1270688"/>
              <a:gd name="connsiteY20" fmla="*/ 1137124 h 2749595"/>
              <a:gd name="connsiteX21" fmla="*/ 0 w 1270688"/>
              <a:gd name="connsiteY21" fmla="*/ 591816 h 2749595"/>
              <a:gd name="connsiteX22" fmla="*/ 591816 w 1270688"/>
              <a:gd name="connsiteY22" fmla="*/ 0 h 274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70688" h="2749595">
                <a:moveTo>
                  <a:pt x="591816" y="295908"/>
                </a:moveTo>
                <a:cubicBezTo>
                  <a:pt x="428391" y="295908"/>
                  <a:pt x="295908" y="428391"/>
                  <a:pt x="295908" y="591816"/>
                </a:cubicBezTo>
                <a:cubicBezTo>
                  <a:pt x="295908" y="755241"/>
                  <a:pt x="428391" y="887724"/>
                  <a:pt x="591816" y="887724"/>
                </a:cubicBezTo>
                <a:cubicBezTo>
                  <a:pt x="755241" y="887724"/>
                  <a:pt x="887724" y="755241"/>
                  <a:pt x="887724" y="591816"/>
                </a:cubicBezTo>
                <a:cubicBezTo>
                  <a:pt x="887724" y="428391"/>
                  <a:pt x="755241" y="295908"/>
                  <a:pt x="591816" y="295908"/>
                </a:cubicBezTo>
                <a:close/>
                <a:moveTo>
                  <a:pt x="591816" y="0"/>
                </a:moveTo>
                <a:cubicBezTo>
                  <a:pt x="918667" y="0"/>
                  <a:pt x="1183632" y="264965"/>
                  <a:pt x="1183632" y="591816"/>
                </a:cubicBezTo>
                <a:cubicBezTo>
                  <a:pt x="1183632" y="836954"/>
                  <a:pt x="1034589" y="1047281"/>
                  <a:pt x="822178" y="1137124"/>
                </a:cubicBezTo>
                <a:lnTo>
                  <a:pt x="719104" y="1169120"/>
                </a:lnTo>
                <a:lnTo>
                  <a:pt x="719104" y="1516345"/>
                </a:lnTo>
                <a:lnTo>
                  <a:pt x="1270688" y="1516345"/>
                </a:lnTo>
                <a:lnTo>
                  <a:pt x="1270688" y="1805541"/>
                </a:lnTo>
                <a:lnTo>
                  <a:pt x="719104" y="1805541"/>
                </a:lnTo>
                <a:lnTo>
                  <a:pt x="719104" y="2041086"/>
                </a:lnTo>
                <a:lnTo>
                  <a:pt x="1270688" y="2041086"/>
                </a:lnTo>
                <a:lnTo>
                  <a:pt x="1270688" y="2330282"/>
                </a:lnTo>
                <a:lnTo>
                  <a:pt x="719104" y="2330282"/>
                </a:lnTo>
                <a:lnTo>
                  <a:pt x="719104" y="2749595"/>
                </a:lnTo>
                <a:lnTo>
                  <a:pt x="472032" y="2749595"/>
                </a:lnTo>
                <a:lnTo>
                  <a:pt x="472032" y="1171449"/>
                </a:lnTo>
                <a:lnTo>
                  <a:pt x="361454" y="1137124"/>
                </a:lnTo>
                <a:cubicBezTo>
                  <a:pt x="149043" y="1047281"/>
                  <a:pt x="0" y="836954"/>
                  <a:pt x="0" y="591816"/>
                </a:cubicBezTo>
                <a:cubicBezTo>
                  <a:pt x="0" y="264965"/>
                  <a:pt x="264965" y="0"/>
                  <a:pt x="591816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Up Arrow 26"/>
          <p:cNvSpPr/>
          <p:nvPr/>
        </p:nvSpPr>
        <p:spPr>
          <a:xfrm rot="1657701">
            <a:off x="4582805" y="6931259"/>
            <a:ext cx="527104" cy="736617"/>
          </a:xfrm>
          <a:prstGeom prst="upArrow">
            <a:avLst>
              <a:gd name="adj1" fmla="val 28973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8" name="Isosceles Triangle 27"/>
          <p:cNvSpPr/>
          <p:nvPr/>
        </p:nvSpPr>
        <p:spPr>
          <a:xfrm flipV="1">
            <a:off x="7294872" y="4950615"/>
            <a:ext cx="409074" cy="227768"/>
          </a:xfrm>
          <a:prstGeom prst="triangl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9" name="Isosceles Triangle 28"/>
          <p:cNvSpPr/>
          <p:nvPr/>
        </p:nvSpPr>
        <p:spPr>
          <a:xfrm flipV="1">
            <a:off x="7294872" y="6460514"/>
            <a:ext cx="409074" cy="227768"/>
          </a:xfrm>
          <a:prstGeom prst="triangl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0" name="Isosceles Triangle 29"/>
          <p:cNvSpPr/>
          <p:nvPr/>
        </p:nvSpPr>
        <p:spPr>
          <a:xfrm flipV="1">
            <a:off x="7294872" y="5597482"/>
            <a:ext cx="409074" cy="227768"/>
          </a:xfrm>
          <a:prstGeom prst="triangl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1" name="Isosceles Triangle 30"/>
          <p:cNvSpPr/>
          <p:nvPr/>
        </p:nvSpPr>
        <p:spPr>
          <a:xfrm flipV="1">
            <a:off x="7294872" y="5825250"/>
            <a:ext cx="409074" cy="227768"/>
          </a:xfrm>
          <a:prstGeom prst="triangl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68042" y="5601275"/>
            <a:ext cx="228588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800" dirty="0" smtClean="0">
                <a:solidFill>
                  <a:srgbClr val="FF0000"/>
                </a:solidFill>
              </a:rPr>
              <a:t>Modification Attack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4442433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Security Considerations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179" y="1453189"/>
            <a:ext cx="12434120" cy="206166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Modification</a:t>
            </a:r>
            <a:r>
              <a:rPr lang="en-US" altLang="ko-KR" dirty="0" smtClean="0">
                <a:solidFill>
                  <a:schemeClr val="tx1"/>
                </a:solidFill>
              </a:rPr>
              <a:t> Attacks</a:t>
            </a:r>
          </a:p>
          <a:p>
            <a:pPr lvl="1"/>
            <a:r>
              <a:rPr lang="en-US" altLang="ko-KR" dirty="0" err="1" smtClean="0">
                <a:solidFill>
                  <a:schemeClr val="tx1"/>
                </a:solidFill>
              </a:rPr>
              <a:t>BPSec</a:t>
            </a:r>
            <a:r>
              <a:rPr lang="ko-KR" altLang="en-US" dirty="0" smtClean="0">
                <a:solidFill>
                  <a:schemeClr val="tx1"/>
                </a:solidFill>
              </a:rPr>
              <a:t>에서는 </a:t>
            </a:r>
            <a:r>
              <a:rPr lang="en-US" altLang="ko-KR" dirty="0" smtClean="0">
                <a:solidFill>
                  <a:srgbClr val="0000FF"/>
                </a:solidFill>
              </a:rPr>
              <a:t>BIB</a:t>
            </a:r>
            <a:r>
              <a:rPr lang="ko-KR" altLang="en-US" dirty="0" smtClean="0">
                <a:solidFill>
                  <a:srgbClr val="0000FF"/>
                </a:solidFill>
              </a:rPr>
              <a:t>와 </a:t>
            </a:r>
            <a:r>
              <a:rPr lang="en-US" altLang="ko-KR" dirty="0" smtClean="0">
                <a:solidFill>
                  <a:srgbClr val="0000FF"/>
                </a:solidFill>
              </a:rPr>
              <a:t>BCB</a:t>
            </a:r>
            <a:r>
              <a:rPr lang="ko-KR" altLang="en-US" dirty="0" smtClean="0">
                <a:solidFill>
                  <a:schemeClr val="tx1"/>
                </a:solidFill>
              </a:rPr>
              <a:t>가 </a:t>
            </a:r>
            <a:r>
              <a:rPr lang="en-US" altLang="ko-KR" dirty="0" smtClean="0">
                <a:solidFill>
                  <a:schemeClr val="tx1"/>
                </a:solidFill>
              </a:rPr>
              <a:t>Mallory</a:t>
            </a:r>
            <a:r>
              <a:rPr lang="ko-KR" altLang="en-US" dirty="0" smtClean="0">
                <a:solidFill>
                  <a:schemeClr val="tx1"/>
                </a:solidFill>
              </a:rPr>
              <a:t>의 데이터 수정 시도로부터 데이터의 무결성을 보호하는 메커니즘을 가지고 있음</a:t>
            </a:r>
            <a:endParaRPr lang="en-US" altLang="ko-KR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057126"/>
              </p:ext>
            </p:extLst>
          </p:nvPr>
        </p:nvGraphicFramePr>
        <p:xfrm>
          <a:off x="697832" y="3514854"/>
          <a:ext cx="11249525" cy="48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3964">
                  <a:extLst>
                    <a:ext uri="{9D8B030D-6E8A-4147-A177-3AD203B41FA5}">
                      <a16:colId xmlns:a16="http://schemas.microsoft.com/office/drawing/2014/main" val="906453567"/>
                    </a:ext>
                  </a:extLst>
                </a:gridCol>
                <a:gridCol w="9835561">
                  <a:extLst>
                    <a:ext uri="{9D8B030D-6E8A-4147-A177-3AD203B41FA5}">
                      <a16:colId xmlns:a16="http://schemas.microsoft.com/office/drawing/2014/main" val="3335324945"/>
                    </a:ext>
                  </a:extLst>
                </a:gridCol>
              </a:tblGrid>
              <a:tr h="1766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BIB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자신의 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Security Target</a:t>
                      </a:r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인 다른 블록에 대한 보호</a:t>
                      </a: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 제공</a:t>
                      </a:r>
                      <a:endParaRPr lang="en-US" altLang="ko-KR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800" baseline="0" dirty="0" smtClean="0">
                          <a:solidFill>
                            <a:schemeClr val="tx1"/>
                          </a:solidFill>
                        </a:rPr>
                        <a:t>암호화 메커니즘이 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Collision Attack</a:t>
                      </a:r>
                      <a:r>
                        <a:rPr lang="ko-KR" altLang="en-US" sz="2800" b="1" baseline="0" dirty="0" smtClean="0">
                          <a:solidFill>
                            <a:srgbClr val="0000FF"/>
                          </a:solidFill>
                        </a:rPr>
                        <a:t>에 대응</a:t>
                      </a:r>
                      <a:r>
                        <a:rPr lang="ko-KR" altLang="en-US" sz="2800" baseline="0" dirty="0" smtClean="0">
                          <a:solidFill>
                            <a:schemeClr val="tx1"/>
                          </a:solidFill>
                        </a:rPr>
                        <a:t>할 수 있도록 충분히 강해야 함</a:t>
                      </a:r>
                      <a:endParaRPr lang="en-US" altLang="ko-KR" sz="2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Destination</a:t>
                      </a:r>
                      <a:r>
                        <a:rPr lang="en-US" altLang="ko-KR" sz="2800" baseline="0" dirty="0" smtClean="0">
                          <a:solidFill>
                            <a:schemeClr val="tx1"/>
                          </a:solidFill>
                        </a:rPr>
                        <a:t> node</a:t>
                      </a:r>
                      <a:r>
                        <a:rPr lang="ko-KR" altLang="en-US" sz="2800" baseline="0" dirty="0" smtClean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BIB validation </a:t>
                      </a:r>
                      <a:r>
                        <a:rPr lang="ko-KR" altLang="en-US" sz="2800" b="1" baseline="0" dirty="0" smtClean="0">
                          <a:solidFill>
                            <a:srgbClr val="0000FF"/>
                          </a:solidFill>
                        </a:rPr>
                        <a:t>구현에서도 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BIB</a:t>
                      </a:r>
                      <a:r>
                        <a:rPr lang="ko-KR" altLang="en-US" sz="2800" b="1" baseline="0" dirty="0" smtClean="0">
                          <a:solidFill>
                            <a:srgbClr val="0000FF"/>
                          </a:solidFill>
                        </a:rPr>
                        <a:t>의 한계점</a:t>
                      </a:r>
                      <a:r>
                        <a:rPr lang="ko-KR" altLang="en-US" sz="2800" baseline="0" dirty="0" smtClean="0">
                          <a:solidFill>
                            <a:schemeClr val="tx1"/>
                          </a:solidFill>
                        </a:rPr>
                        <a:t>이 있을 수 있음</a:t>
                      </a:r>
                      <a:endParaRPr lang="en-US" altLang="ko-KR" sz="28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93735"/>
                  </a:ext>
                </a:extLst>
              </a:tr>
              <a:tr h="19376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BCB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BCB</a:t>
                      </a: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에 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Verifiable</a:t>
                      </a:r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한 무결성 검사</a:t>
                      </a: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를 제공하기 위해</a:t>
                      </a:r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, BCB</a:t>
                      </a: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에는 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Indistinguishable under adaptive Chosen </a:t>
                      </a:r>
                      <a:r>
                        <a:rPr lang="en-US" altLang="ko-KR" sz="2800" b="1" dirty="0" err="1" smtClean="0">
                          <a:solidFill>
                            <a:srgbClr val="0000FF"/>
                          </a:solidFill>
                        </a:rPr>
                        <a:t>Ciphertext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 Attack (IND-CCA2)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ko-KR" altLang="en-US" sz="2800" b="1" baseline="0" dirty="0" smtClean="0">
                          <a:solidFill>
                            <a:srgbClr val="0000FF"/>
                          </a:solidFill>
                        </a:rPr>
                        <a:t>암호화</a:t>
                      </a:r>
                      <a:r>
                        <a:rPr lang="ko-KR" altLang="en-US" sz="2800" baseline="0" dirty="0" smtClean="0">
                          <a:solidFill>
                            <a:schemeClr val="tx1"/>
                          </a:solidFill>
                        </a:rPr>
                        <a:t>가 필요함</a:t>
                      </a:r>
                      <a:endParaRPr lang="en-US" altLang="ko-KR" sz="2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800" b="1" dirty="0" err="1" smtClean="0">
                          <a:solidFill>
                            <a:srgbClr val="0000FF"/>
                          </a:solidFill>
                        </a:rPr>
                        <a:t>BPSec</a:t>
                      </a:r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의 구현</a:t>
                      </a: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은 기대</a:t>
                      </a:r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요구되는 </a:t>
                      </a:r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Security</a:t>
                      </a:r>
                      <a:r>
                        <a:rPr lang="en-US" altLang="ko-KR" sz="2800" baseline="0" dirty="0" smtClean="0">
                          <a:solidFill>
                            <a:schemeClr val="tx1"/>
                          </a:solidFill>
                        </a:rPr>
                        <a:t> Operation</a:t>
                      </a:r>
                      <a:r>
                        <a:rPr lang="ko-KR" altLang="en-US" sz="2800" baseline="0" dirty="0" smtClean="0">
                          <a:solidFill>
                            <a:schemeClr val="tx1"/>
                          </a:solidFill>
                        </a:rPr>
                        <a:t>에 대한 설명을 포함한</a:t>
                      </a:r>
                      <a:r>
                        <a:rPr lang="en-US" altLang="ko-KR" sz="28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800" b="1" baseline="0" dirty="0" smtClean="0">
                          <a:solidFill>
                            <a:srgbClr val="0000FF"/>
                          </a:solidFill>
                        </a:rPr>
                        <a:t>네트워크의 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endpoint </a:t>
                      </a:r>
                      <a:r>
                        <a:rPr lang="ko-KR" altLang="en-US" sz="2800" b="1" baseline="0" dirty="0" smtClean="0">
                          <a:solidFill>
                            <a:srgbClr val="0000FF"/>
                          </a:solidFill>
                        </a:rPr>
                        <a:t>정책 설정과 결합</a:t>
                      </a:r>
                      <a:r>
                        <a:rPr lang="ko-KR" altLang="en-US" sz="2800" baseline="0" dirty="0" smtClean="0">
                          <a:solidFill>
                            <a:schemeClr val="tx1"/>
                          </a:solidFill>
                        </a:rPr>
                        <a:t>해야 함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744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7111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Security Considerations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387720" cy="3203864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Topology</a:t>
            </a:r>
            <a:r>
              <a:rPr lang="en-US" altLang="ko-KR" dirty="0" smtClean="0">
                <a:solidFill>
                  <a:schemeClr val="tx1"/>
                </a:solidFill>
              </a:rPr>
              <a:t> Attacks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Mallory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en-US" altLang="ko-KR" dirty="0" smtClean="0">
                <a:solidFill>
                  <a:schemeClr val="tx1"/>
                </a:solidFill>
              </a:rPr>
              <a:t>Mallory</a:t>
            </a:r>
            <a:r>
              <a:rPr lang="ko-KR" altLang="en-US" dirty="0" smtClean="0">
                <a:solidFill>
                  <a:schemeClr val="tx1"/>
                </a:solidFill>
              </a:rPr>
              <a:t>에게 오는 어떤 </a:t>
            </a:r>
            <a:r>
              <a:rPr lang="en-US" altLang="ko-KR" dirty="0" smtClean="0">
                <a:solidFill>
                  <a:schemeClr val="tx1"/>
                </a:solidFill>
              </a:rPr>
              <a:t>bundle</a:t>
            </a:r>
            <a:r>
              <a:rPr lang="ko-KR" altLang="en-US" dirty="0" smtClean="0">
                <a:solidFill>
                  <a:schemeClr val="tx1"/>
                </a:solidFill>
              </a:rPr>
              <a:t>에도 영향을 미칠 수 있음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/>
            <a:r>
              <a:rPr lang="en-US" altLang="ko-KR" dirty="0" smtClean="0">
                <a:solidFill>
                  <a:schemeClr val="tx1"/>
                </a:solidFill>
              </a:rPr>
              <a:t>Mallory</a:t>
            </a:r>
            <a:r>
              <a:rPr lang="ko-KR" altLang="en-US" dirty="0" smtClean="0">
                <a:solidFill>
                  <a:schemeClr val="tx1"/>
                </a:solidFill>
              </a:rPr>
              <a:t>의 옵션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b="1" dirty="0" smtClean="0">
                <a:solidFill>
                  <a:srgbClr val="0000FF"/>
                </a:solidFill>
              </a:rPr>
              <a:t>not forward </a:t>
            </a:r>
            <a:r>
              <a:rPr lang="en-US" altLang="ko-KR" dirty="0" smtClean="0">
                <a:solidFill>
                  <a:schemeClr val="tx1"/>
                </a:solidFill>
              </a:rPr>
              <a:t>the bundle, forward the bundle </a:t>
            </a:r>
            <a:r>
              <a:rPr lang="en-US" altLang="ko-KR" b="1" dirty="0" smtClean="0">
                <a:solidFill>
                  <a:srgbClr val="0000FF"/>
                </a:solidFill>
              </a:rPr>
              <a:t>as intended</a:t>
            </a:r>
            <a:r>
              <a:rPr lang="en-US" altLang="ko-KR" dirty="0" smtClean="0">
                <a:solidFill>
                  <a:schemeClr val="tx1"/>
                </a:solidFill>
              </a:rPr>
              <a:t>, forward the bundle to </a:t>
            </a:r>
            <a:r>
              <a:rPr lang="en-US" altLang="ko-KR" b="1" dirty="0" smtClean="0">
                <a:solidFill>
                  <a:srgbClr val="0000FF"/>
                </a:solidFill>
              </a:rPr>
              <a:t>1 or more specific node</a:t>
            </a:r>
            <a:r>
              <a:rPr lang="en-US" altLang="ko-KR" dirty="0" smtClean="0">
                <a:solidFill>
                  <a:schemeClr val="tx1"/>
                </a:solidFill>
              </a:rPr>
              <a:t> within network</a:t>
            </a: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패킷의 </a:t>
            </a:r>
            <a:r>
              <a:rPr lang="en-US" altLang="ko-KR" dirty="0" smtClean="0">
                <a:solidFill>
                  <a:schemeClr val="tx1"/>
                </a:solidFill>
              </a:rPr>
              <a:t>Re-routing </a:t>
            </a:r>
            <a:r>
              <a:rPr lang="ko-KR" altLang="en-US" dirty="0" smtClean="0">
                <a:solidFill>
                  <a:schemeClr val="tx1"/>
                </a:solidFill>
              </a:rPr>
              <a:t>공격은 </a:t>
            </a:r>
            <a:r>
              <a:rPr lang="en-US" altLang="ko-KR" dirty="0" smtClean="0">
                <a:solidFill>
                  <a:schemeClr val="tx1"/>
                </a:solidFill>
              </a:rPr>
              <a:t>modification attack</a:t>
            </a:r>
            <a:r>
              <a:rPr lang="ko-KR" altLang="en-US" dirty="0" smtClean="0">
                <a:solidFill>
                  <a:schemeClr val="tx1"/>
                </a:solidFill>
              </a:rPr>
              <a:t>의 특별한 경우임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07" y="6656257"/>
            <a:ext cx="1701760" cy="16952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2485" y="6423906"/>
            <a:ext cx="1540719" cy="19379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782" y="5354891"/>
            <a:ext cx="1501855" cy="1598749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627925" y="7017752"/>
            <a:ext cx="1879479" cy="972273"/>
          </a:xfrm>
          <a:prstGeom prst="rightArrow">
            <a:avLst>
              <a:gd name="adj1" fmla="val 26190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0330" y="5982415"/>
            <a:ext cx="8095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13CFB9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Alice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22206" y="5746453"/>
            <a:ext cx="6812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13CFB9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Bob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04977" y="4778052"/>
            <a:ext cx="121347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Mallory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2001" y="7729277"/>
            <a:ext cx="140262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solidFill>
                  <a:srgbClr val="0000FF"/>
                </a:solidFill>
              </a:rPr>
              <a:t>njn’Dbxx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07406" y="7283315"/>
            <a:ext cx="1731819" cy="4411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Bundle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Up Arrow 13"/>
          <p:cNvSpPr/>
          <p:nvPr/>
        </p:nvSpPr>
        <p:spPr>
          <a:xfrm rot="651364">
            <a:off x="4736652" y="6680873"/>
            <a:ext cx="527104" cy="736617"/>
          </a:xfrm>
          <a:prstGeom prst="upArrow">
            <a:avLst>
              <a:gd name="adj1" fmla="val 28973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Right Arrow 15"/>
          <p:cNvSpPr/>
          <p:nvPr/>
        </p:nvSpPr>
        <p:spPr>
          <a:xfrm rot="20883534">
            <a:off x="5620048" y="5284552"/>
            <a:ext cx="3784527" cy="972273"/>
          </a:xfrm>
          <a:prstGeom prst="rightArrow">
            <a:avLst>
              <a:gd name="adj1" fmla="val 26190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75048" y="5588108"/>
            <a:ext cx="1731819" cy="4411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Bundle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Up Arrow 18"/>
          <p:cNvSpPr/>
          <p:nvPr/>
        </p:nvSpPr>
        <p:spPr>
          <a:xfrm rot="4474090">
            <a:off x="7223872" y="5233722"/>
            <a:ext cx="527104" cy="736617"/>
          </a:xfrm>
          <a:prstGeom prst="upArrow">
            <a:avLst>
              <a:gd name="adj1" fmla="val 28973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6307483" y="7017751"/>
            <a:ext cx="3585002" cy="972273"/>
          </a:xfrm>
          <a:prstGeom prst="rightArrow">
            <a:avLst>
              <a:gd name="adj1" fmla="val 26190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Multiply 6"/>
          <p:cNvSpPr/>
          <p:nvPr/>
        </p:nvSpPr>
        <p:spPr>
          <a:xfrm>
            <a:off x="7326084" y="6803319"/>
            <a:ext cx="1455821" cy="1397882"/>
          </a:xfrm>
          <a:prstGeom prst="mathMultiply">
            <a:avLst>
              <a:gd name="adj1" fmla="val 14052"/>
            </a:avLst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1829847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Security Considerations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099" y="1562100"/>
            <a:ext cx="11707395" cy="320386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Message Injection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Mallory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ko-KR" altLang="en-US" dirty="0" smtClean="0">
                <a:solidFill>
                  <a:srgbClr val="0000FF"/>
                </a:solidFill>
              </a:rPr>
              <a:t>새로운 </a:t>
            </a:r>
            <a:r>
              <a:rPr lang="en-US" altLang="ko-KR" dirty="0" smtClean="0">
                <a:solidFill>
                  <a:srgbClr val="0000FF"/>
                </a:solidFill>
              </a:rPr>
              <a:t>bundle</a:t>
            </a:r>
            <a:r>
              <a:rPr lang="ko-KR" altLang="en-US" dirty="0" smtClean="0">
                <a:solidFill>
                  <a:srgbClr val="0000FF"/>
                </a:solidFill>
              </a:rPr>
              <a:t>을 만들고 그것을 </a:t>
            </a:r>
            <a:r>
              <a:rPr lang="en-US" altLang="ko-KR" dirty="0" smtClean="0">
                <a:solidFill>
                  <a:srgbClr val="0000FF"/>
                </a:solidFill>
              </a:rPr>
              <a:t>DTN</a:t>
            </a:r>
            <a:r>
              <a:rPr lang="ko-KR" altLang="en-US" dirty="0" smtClean="0">
                <a:solidFill>
                  <a:srgbClr val="0000FF"/>
                </a:solidFill>
              </a:rPr>
              <a:t>으로 전송</a:t>
            </a:r>
            <a:r>
              <a:rPr lang="ko-KR" altLang="en-US" dirty="0" smtClean="0">
                <a:solidFill>
                  <a:schemeClr val="tx1"/>
                </a:solidFill>
              </a:rPr>
              <a:t>할 수 있음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이 </a:t>
            </a:r>
            <a:r>
              <a:rPr lang="en-US" altLang="ko-KR" dirty="0" smtClean="0">
                <a:solidFill>
                  <a:schemeClr val="tx1"/>
                </a:solidFill>
              </a:rPr>
              <a:t>bundle</a:t>
            </a:r>
            <a:r>
              <a:rPr lang="ko-KR" altLang="en-US" dirty="0" smtClean="0">
                <a:solidFill>
                  <a:schemeClr val="tx1"/>
                </a:solidFill>
              </a:rPr>
              <a:t>은  원래 </a:t>
            </a:r>
            <a:r>
              <a:rPr lang="en-US" altLang="ko-KR" dirty="0" smtClean="0">
                <a:solidFill>
                  <a:schemeClr val="tx1"/>
                </a:solidFill>
              </a:rPr>
              <a:t>bundle</a:t>
            </a:r>
            <a:r>
              <a:rPr lang="ko-KR" altLang="en-US" dirty="0" smtClean="0">
                <a:solidFill>
                  <a:schemeClr val="tx1"/>
                </a:solidFill>
              </a:rPr>
              <a:t>의 복사본 또는 그것을 약간 수정한 것이거나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smtClean="0">
                <a:solidFill>
                  <a:srgbClr val="0000FF"/>
                </a:solidFill>
              </a:rPr>
              <a:t>replay attack</a:t>
            </a:r>
            <a:r>
              <a:rPr lang="en-US" altLang="ko-KR" dirty="0" smtClean="0">
                <a:solidFill>
                  <a:schemeClr val="tx1"/>
                </a:solidFill>
              </a:rPr>
              <a:t>), </a:t>
            </a:r>
            <a:r>
              <a:rPr lang="ko-KR" altLang="en-US" dirty="0" smtClean="0">
                <a:solidFill>
                  <a:schemeClr val="tx1"/>
                </a:solidFill>
              </a:rPr>
              <a:t>또는 완전히 새로운 </a:t>
            </a:r>
            <a:r>
              <a:rPr lang="en-US" altLang="ko-KR" dirty="0" smtClean="0">
                <a:solidFill>
                  <a:schemeClr val="tx1"/>
                </a:solidFill>
              </a:rPr>
              <a:t>bundle</a:t>
            </a:r>
            <a:r>
              <a:rPr lang="ko-KR" altLang="en-US" dirty="0" smtClean="0">
                <a:solidFill>
                  <a:schemeClr val="tx1"/>
                </a:solidFill>
              </a:rPr>
              <a:t>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err="1" smtClean="0">
                <a:solidFill>
                  <a:schemeClr val="tx1"/>
                </a:solidFill>
              </a:rPr>
              <a:t>BPSec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en-US" altLang="ko-KR" dirty="0" smtClean="0">
                <a:solidFill>
                  <a:schemeClr val="tx1"/>
                </a:solidFill>
              </a:rPr>
              <a:t>replay/forget message </a:t>
            </a:r>
            <a:r>
              <a:rPr lang="ko-KR" altLang="en-US" dirty="0" smtClean="0">
                <a:solidFill>
                  <a:schemeClr val="tx1"/>
                </a:solidFill>
              </a:rPr>
              <a:t>공격을 방지하기 위하여 </a:t>
            </a:r>
            <a:r>
              <a:rPr lang="en-US" altLang="ko-KR" dirty="0" smtClean="0">
                <a:solidFill>
                  <a:srgbClr val="0000FF"/>
                </a:solidFill>
              </a:rPr>
              <a:t>Cipher Suite</a:t>
            </a:r>
            <a:r>
              <a:rPr lang="ko-KR" altLang="en-US" dirty="0" smtClean="0">
                <a:solidFill>
                  <a:srgbClr val="0000FF"/>
                </a:solidFill>
              </a:rPr>
              <a:t>의 기능에 의존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07" y="6656257"/>
            <a:ext cx="1701760" cy="169526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2485" y="6423906"/>
            <a:ext cx="1540719" cy="193793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782" y="5354891"/>
            <a:ext cx="1501855" cy="1598749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>
          <a:xfrm>
            <a:off x="2627925" y="7017752"/>
            <a:ext cx="7222601" cy="972273"/>
          </a:xfrm>
          <a:prstGeom prst="rightArrow">
            <a:avLst>
              <a:gd name="adj1" fmla="val 26190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0330" y="5982415"/>
            <a:ext cx="8095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13CFB9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Alice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322206" y="5746453"/>
            <a:ext cx="6812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13CFB9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Bob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04977" y="4778052"/>
            <a:ext cx="121347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Mallory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72001" y="7729277"/>
            <a:ext cx="140262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solidFill>
                  <a:srgbClr val="0000FF"/>
                </a:solidFill>
              </a:rPr>
              <a:t>njn’Dbxx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07406" y="7283315"/>
            <a:ext cx="1731819" cy="4411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Bundle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0" name="Up Arrow 29"/>
          <p:cNvSpPr/>
          <p:nvPr/>
        </p:nvSpPr>
        <p:spPr>
          <a:xfrm rot="651364">
            <a:off x="4736652" y="6680873"/>
            <a:ext cx="527104" cy="736617"/>
          </a:xfrm>
          <a:prstGeom prst="upArrow">
            <a:avLst>
              <a:gd name="adj1" fmla="val 28973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28408" y="6085570"/>
            <a:ext cx="1731819" cy="4411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Bundle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5" name="Up Arrow 34"/>
          <p:cNvSpPr/>
          <p:nvPr/>
        </p:nvSpPr>
        <p:spPr>
          <a:xfrm rot="7678708">
            <a:off x="6967447" y="6119440"/>
            <a:ext cx="540010" cy="1666128"/>
          </a:xfrm>
          <a:prstGeom prst="upArrow">
            <a:avLst>
              <a:gd name="adj1" fmla="val 28973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57893" y="5205845"/>
            <a:ext cx="1731819" cy="4411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Bundle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9" name="Up Arrow 38"/>
          <p:cNvSpPr/>
          <p:nvPr/>
        </p:nvSpPr>
        <p:spPr>
          <a:xfrm rot="8838737">
            <a:off x="7402657" y="5350483"/>
            <a:ext cx="584843" cy="2331390"/>
          </a:xfrm>
          <a:prstGeom prst="upArrow">
            <a:avLst>
              <a:gd name="adj1" fmla="val 28973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14262" y="5965902"/>
            <a:ext cx="1516441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solidFill>
                  <a:srgbClr val="0000FF"/>
                </a:solidFill>
              </a:rPr>
              <a:t>njn’Dbxz</a:t>
            </a:r>
            <a:endParaRPr lang="en-US" altLang="ko-KR" sz="1600" dirty="0">
              <a:solidFill>
                <a:srgbClr val="0000FF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600" dirty="0" smtClean="0">
                <a:solidFill>
                  <a:srgbClr val="FF0000"/>
                </a:solidFill>
              </a:rPr>
              <a:t>(replay attack)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82693" y="5125195"/>
            <a:ext cx="158216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solidFill>
                  <a:srgbClr val="0000FF"/>
                </a:solidFill>
              </a:rPr>
              <a:t>F’d’fpjd’b</a:t>
            </a:r>
            <a:r>
              <a:rPr lang="en-US" altLang="ko-KR" dirty="0" smtClean="0">
                <a:solidFill>
                  <a:srgbClr val="0000FF"/>
                </a:solidFill>
              </a:rPr>
              <a:t>’</a:t>
            </a:r>
            <a:endParaRPr lang="en-US" altLang="ko-KR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3099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Machine Learning Idea for DTN</a:t>
            </a:r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707395" cy="4068679"/>
          </a:xfrm>
        </p:spPr>
        <p:txBody>
          <a:bodyPr/>
          <a:lstStyle/>
          <a:p>
            <a:r>
              <a:rPr lang="en-US" altLang="ko-KR" dirty="0"/>
              <a:t>Delay Tolerant Network Routing as a Machine Learning Classification </a:t>
            </a:r>
            <a:r>
              <a:rPr lang="en-US" altLang="ko-KR" dirty="0" smtClean="0"/>
              <a:t>Problem, </a:t>
            </a:r>
            <a:r>
              <a:rPr lang="en-US" altLang="ko-KR" u="sng" dirty="0" smtClean="0">
                <a:hlinkClick r:id="rId2"/>
              </a:rPr>
              <a:t>https</a:t>
            </a:r>
            <a:r>
              <a:rPr lang="en-US" altLang="ko-KR" u="sng" dirty="0">
                <a:hlinkClick r:id="rId2"/>
              </a:rPr>
              <a:t>://ntrs.nasa.gov/archive/nasa/casi.ntrs.nasa.gov/20190000830.pdf</a:t>
            </a:r>
            <a:endParaRPr lang="ko-KR" altLang="ko-KR" dirty="0"/>
          </a:p>
          <a:p>
            <a:r>
              <a:rPr lang="en-US" altLang="ko-KR" dirty="0" smtClean="0"/>
              <a:t>Naïve Bayes, Decision Tree, K-Means </a:t>
            </a:r>
            <a:r>
              <a:rPr lang="ko-KR" altLang="en-US" dirty="0" smtClean="0"/>
              <a:t>등 다양한 머신러닝 알고리즘을 이용하여 라우팅 </a:t>
            </a:r>
            <a:r>
              <a:rPr lang="ko-KR" altLang="en-US" smtClean="0"/>
              <a:t>문제를 해결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92" y="6123321"/>
            <a:ext cx="4086225" cy="1838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306" y="5630779"/>
            <a:ext cx="2659563" cy="3226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9757" y="5706979"/>
            <a:ext cx="29908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2566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github.com/WannaBeSuperteur/2020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64985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atinLnBrk="1"/>
            <a:r>
              <a:rPr lang="en-US" altLang="ko-KR" dirty="0" smtClean="0"/>
              <a:t>DTN Security:</a:t>
            </a:r>
            <a:br>
              <a:rPr lang="en-US" altLang="ko-KR" dirty="0" smtClean="0"/>
            </a:br>
            <a:r>
              <a:rPr lang="en-US" altLang="ko-KR" dirty="0" smtClean="0"/>
              <a:t>DTN </a:t>
            </a:r>
            <a:r>
              <a:rPr lang="en-US" altLang="ko-KR" dirty="0" err="1" smtClean="0"/>
              <a:t>bpsec</a:t>
            </a:r>
            <a:r>
              <a:rPr lang="en-US" altLang="ko-KR" dirty="0" smtClean="0"/>
              <a:t> 20 (2)</a:t>
            </a:r>
            <a:endParaRPr lang="ko-KR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49450" y="5100320"/>
            <a:ext cx="9105900" cy="332205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Canonical Forms</a:t>
            </a:r>
          </a:p>
          <a:p>
            <a:r>
              <a:rPr lang="en-US" altLang="ko-KR" dirty="0" smtClean="0"/>
              <a:t>Security Processing</a:t>
            </a:r>
          </a:p>
          <a:p>
            <a:r>
              <a:rPr lang="en-US" altLang="ko-KR" dirty="0" smtClean="0"/>
              <a:t>Key Management</a:t>
            </a:r>
          </a:p>
          <a:p>
            <a:r>
              <a:rPr lang="en-US" altLang="ko-KR" dirty="0" smtClean="0"/>
              <a:t>Security Considerations – Alice, Bob and Mallory</a:t>
            </a:r>
          </a:p>
          <a:p>
            <a:r>
              <a:rPr lang="en-US" altLang="ko-KR" dirty="0" smtClean="0"/>
              <a:t>Machine Learning Idea for DTN</a:t>
            </a: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u="sng" dirty="0">
                <a:hlinkClick r:id="rId2"/>
              </a:rPr>
              <a:t>https://</a:t>
            </a:r>
            <a:r>
              <a:rPr lang="en-US" altLang="ko-KR" u="sng" dirty="0" smtClean="0">
                <a:hlinkClick r:id="rId2"/>
              </a:rPr>
              <a:t>tools.ietf.org/html/draft-ietf-dtn-bpsec-20</a:t>
            </a:r>
            <a:r>
              <a:rPr lang="en-US" altLang="ko-KR" dirty="0"/>
              <a:t> </a:t>
            </a:r>
            <a:r>
              <a:rPr lang="ko-KR" altLang="en-US" dirty="0" smtClean="0"/>
              <a:t>논문을 통해 </a:t>
            </a:r>
            <a:r>
              <a:rPr lang="en-US" altLang="ko-KR" dirty="0" smtClean="0"/>
              <a:t>Forward Secure Delay-Tolerant Networking</a:t>
            </a:r>
            <a:r>
              <a:rPr lang="ko-KR" altLang="en-US" dirty="0" smtClean="0"/>
              <a:t>의 개념 학습</a:t>
            </a:r>
            <a:endParaRPr lang="en-US" altLang="ko-KR" dirty="0" smtClean="0"/>
          </a:p>
          <a:p>
            <a:pPr marL="841935" lvl="1" indent="-397435"/>
            <a:r>
              <a:rPr lang="en-US" altLang="ko-KR" dirty="0" smtClean="0"/>
              <a:t>DTN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Machine Learning</a:t>
            </a:r>
            <a:r>
              <a:rPr lang="ko-KR" altLang="en-US" dirty="0" smtClean="0"/>
              <a:t>을 적용하기 위한 아이디어 도출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Canonical Forms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Security Service</a:t>
            </a:r>
            <a:r>
              <a:rPr lang="ko-KR" altLang="en-US" dirty="0" smtClean="0"/>
              <a:t>는 정보가 </a:t>
            </a:r>
            <a:r>
              <a:rPr lang="en-US" altLang="ko-KR" dirty="0" smtClean="0"/>
              <a:t>Security Source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Receiving Node</a:t>
            </a:r>
            <a:r>
              <a:rPr lang="ko-KR" altLang="en-US" dirty="0" smtClean="0"/>
              <a:t>에서 </a:t>
            </a:r>
            <a:r>
              <a:rPr lang="ko-KR" altLang="en-US" dirty="0" smtClean="0">
                <a:solidFill>
                  <a:srgbClr val="0000FF"/>
                </a:solidFill>
              </a:rPr>
              <a:t>어떻게 </a:t>
            </a:r>
            <a:r>
              <a:rPr lang="en-US" altLang="ko-KR" dirty="0" smtClean="0">
                <a:solidFill>
                  <a:srgbClr val="0000FF"/>
                </a:solidFill>
              </a:rPr>
              <a:t>Cipher Suite</a:t>
            </a:r>
            <a:r>
              <a:rPr lang="ko-KR" altLang="en-US" dirty="0" smtClean="0">
                <a:solidFill>
                  <a:srgbClr val="0000FF"/>
                </a:solidFill>
              </a:rPr>
              <a:t>로 나타나는지에 대한 일관성과 결정성</a:t>
            </a:r>
            <a:r>
              <a:rPr lang="ko-KR" altLang="en-US" dirty="0" smtClean="0"/>
              <a:t>을 요구함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Canonical Form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Security-aware Node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Security Processing</a:t>
            </a:r>
            <a:r>
              <a:rPr lang="ko-KR" altLang="en-US" dirty="0" smtClean="0"/>
              <a:t>을 위한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Security Context</a:t>
            </a:r>
            <a:r>
              <a:rPr lang="ko-KR" altLang="en-US" dirty="0" smtClean="0">
                <a:solidFill>
                  <a:srgbClr val="0000FF"/>
                </a:solidFill>
              </a:rPr>
              <a:t>에 대한 입력</a:t>
            </a:r>
            <a:r>
              <a:rPr lang="ko-KR" altLang="en-US" dirty="0" smtClean="0"/>
              <a:t>을 생성하는 데 사용됨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BPSec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bundle block </a:t>
            </a:r>
            <a:r>
              <a:rPr lang="ko-KR" altLang="en-US" dirty="0" smtClean="0"/>
              <a:t>안에 있는 </a:t>
            </a:r>
            <a:r>
              <a:rPr lang="en-US" altLang="ko-KR" dirty="0" smtClean="0"/>
              <a:t>data field</a:t>
            </a:r>
            <a:r>
              <a:rPr lang="ko-KR" altLang="en-US" dirty="0" smtClean="0"/>
              <a:t>에서 작동하는데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이 </a:t>
            </a:r>
            <a:r>
              <a:rPr lang="en-US" altLang="ko-KR" dirty="0" smtClean="0">
                <a:solidFill>
                  <a:srgbClr val="0000FF"/>
                </a:solidFill>
              </a:rPr>
              <a:t>field</a:t>
            </a:r>
            <a:r>
              <a:rPr lang="ko-KR" altLang="en-US" dirty="0" smtClean="0">
                <a:solidFill>
                  <a:srgbClr val="0000FF"/>
                </a:solidFill>
              </a:rPr>
              <a:t>들은 </a:t>
            </a:r>
            <a:r>
              <a:rPr lang="ko-KR" altLang="en-US" dirty="0">
                <a:solidFill>
                  <a:srgbClr val="0000FF"/>
                </a:solidFill>
              </a:rPr>
              <a:t>이 </a:t>
            </a:r>
            <a:r>
              <a:rPr lang="en-US" altLang="ko-KR" dirty="0">
                <a:solidFill>
                  <a:srgbClr val="0000FF"/>
                </a:solidFill>
              </a:rPr>
              <a:t>Canonical form</a:t>
            </a:r>
            <a:r>
              <a:rPr lang="ko-KR" altLang="en-US" dirty="0" smtClean="0">
                <a:solidFill>
                  <a:srgbClr val="0000FF"/>
                </a:solidFill>
              </a:rPr>
              <a:t>에서 고유의 </a:t>
            </a:r>
            <a:r>
              <a:rPr lang="en-US" altLang="ko-KR" dirty="0" smtClean="0">
                <a:solidFill>
                  <a:srgbClr val="0000FF"/>
                </a:solidFill>
              </a:rPr>
              <a:t>CBOR </a:t>
            </a:r>
            <a:r>
              <a:rPr lang="ko-KR" altLang="en-US" dirty="0" smtClean="0">
                <a:solidFill>
                  <a:srgbClr val="0000FF"/>
                </a:solidFill>
              </a:rPr>
              <a:t>인코딩을 포함</a:t>
            </a:r>
            <a:r>
              <a:rPr lang="ko-KR" altLang="en-US" dirty="0" smtClean="0"/>
              <a:t>해야 함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3305665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Security Processing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2204700" cy="3114072"/>
          </a:xfrm>
        </p:spPr>
        <p:txBody>
          <a:bodyPr/>
          <a:lstStyle/>
          <a:p>
            <a:r>
              <a:rPr lang="en-US" altLang="ko-KR" dirty="0" smtClean="0"/>
              <a:t>Blocks Received from Other Nodes</a:t>
            </a:r>
          </a:p>
          <a:p>
            <a:pPr lvl="1"/>
            <a:r>
              <a:rPr lang="en-US" altLang="ko-KR" dirty="0" smtClean="0"/>
              <a:t>Security Block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Security-aware Node</a:t>
            </a:r>
            <a:r>
              <a:rPr lang="ko-KR" altLang="en-US" dirty="0" smtClean="0"/>
              <a:t>에 의해 수신될 때 </a:t>
            </a:r>
            <a:r>
              <a:rPr lang="ko-KR" altLang="en-US" dirty="0" smtClean="0">
                <a:solidFill>
                  <a:srgbClr val="0000FF"/>
                </a:solidFill>
              </a:rPr>
              <a:t>특정 순서에 따라 프로세싱</a:t>
            </a:r>
            <a:r>
              <a:rPr lang="ko-KR" altLang="en-US" dirty="0" smtClean="0"/>
              <a:t>되어야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BIB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BCB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Security Target</a:t>
            </a:r>
            <a:r>
              <a:rPr lang="ko-KR" altLang="en-US" dirty="0" smtClean="0"/>
              <a:t>을 공유할 때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BCB</a:t>
            </a:r>
            <a:r>
              <a:rPr lang="ko-KR" altLang="en-US" dirty="0" smtClean="0">
                <a:solidFill>
                  <a:srgbClr val="0000FF"/>
                </a:solidFill>
              </a:rPr>
              <a:t>가 </a:t>
            </a:r>
            <a:r>
              <a:rPr lang="en-US" altLang="ko-KR" dirty="0" smtClean="0">
                <a:solidFill>
                  <a:srgbClr val="0000FF"/>
                </a:solidFill>
              </a:rPr>
              <a:t>evaluate</a:t>
            </a:r>
            <a:r>
              <a:rPr lang="ko-KR" altLang="en-US" dirty="0" smtClean="0">
                <a:solidFill>
                  <a:srgbClr val="0000FF"/>
                </a:solidFill>
              </a:rPr>
              <a:t>된 후 </a:t>
            </a:r>
            <a:r>
              <a:rPr lang="en-US" altLang="ko-KR" dirty="0" smtClean="0">
                <a:solidFill>
                  <a:srgbClr val="0000FF"/>
                </a:solidFill>
              </a:rPr>
              <a:t>BIB</a:t>
            </a:r>
            <a:r>
              <a:rPr lang="ko-KR" altLang="en-US" dirty="0" smtClean="0">
                <a:solidFill>
                  <a:srgbClr val="0000FF"/>
                </a:solidFill>
              </a:rPr>
              <a:t>가 </a:t>
            </a:r>
            <a:r>
              <a:rPr lang="en-US" altLang="ko-KR" dirty="0" smtClean="0">
                <a:solidFill>
                  <a:srgbClr val="0000FF"/>
                </a:solidFill>
              </a:rPr>
              <a:t>evaluate</a:t>
            </a:r>
            <a:r>
              <a:rPr lang="ko-KR" altLang="en-US" dirty="0" smtClean="0"/>
              <a:t>되어야 함</a:t>
            </a:r>
            <a:endParaRPr lang="en-US" altLang="ko-KR" dirty="0" smtClean="0"/>
          </a:p>
        </p:txBody>
      </p:sp>
      <p:sp>
        <p:nvSpPr>
          <p:cNvPr id="4" name="Rectangle 3"/>
          <p:cNvSpPr/>
          <p:nvPr/>
        </p:nvSpPr>
        <p:spPr>
          <a:xfrm>
            <a:off x="3356659" y="7318517"/>
            <a:ext cx="1759352" cy="53347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BIB</a:t>
            </a:r>
            <a:endParaRPr kumimoji="0" lang="ko-KR" altLang="en-US" sz="28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6659" y="5134219"/>
            <a:ext cx="1759352" cy="53347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BCB</a:t>
            </a:r>
            <a:endParaRPr kumimoji="0" lang="ko-KR" altLang="en-US" sz="28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Oval 5"/>
          <p:cNvSpPr/>
          <p:nvPr/>
        </p:nvSpPr>
        <p:spPr>
          <a:xfrm>
            <a:off x="7500395" y="5875162"/>
            <a:ext cx="2511706" cy="1096407"/>
          </a:xfrm>
          <a:prstGeom prst="ellipse">
            <a:avLst/>
          </a:prstGeom>
          <a:solidFill>
            <a:srgbClr val="13CFB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Security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dirty="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Target</a:t>
            </a:r>
            <a:endParaRPr kumimoji="0" lang="ko-KR" altLang="en-US" sz="220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3894882" y="5667698"/>
            <a:ext cx="682906" cy="1650819"/>
          </a:xfrm>
          <a:prstGeom prst="downArrow">
            <a:avLst>
              <a:gd name="adj1" fmla="val 33051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0" name="Straight Connector 9"/>
          <p:cNvCxnSpPr>
            <a:stCxn id="5" idx="3"/>
            <a:endCxn id="6" idx="2"/>
          </p:cNvCxnSpPr>
          <p:nvPr/>
        </p:nvCxnSpPr>
        <p:spPr>
          <a:xfrm>
            <a:off x="5116011" y="5400959"/>
            <a:ext cx="2384384" cy="102240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1"/>
          <p:cNvCxnSpPr>
            <a:stCxn id="6" idx="2"/>
            <a:endCxn id="4" idx="3"/>
          </p:cNvCxnSpPr>
          <p:nvPr/>
        </p:nvCxnSpPr>
        <p:spPr>
          <a:xfrm flipH="1">
            <a:off x="5116011" y="6423366"/>
            <a:ext cx="2384384" cy="116189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/>
          <p:cNvSpPr txBox="1"/>
          <p:nvPr/>
        </p:nvSpPr>
        <p:spPr>
          <a:xfrm>
            <a:off x="3570287" y="6201177"/>
            <a:ext cx="133209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evaluate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035074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Security Processing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387720" cy="810710"/>
          </a:xfrm>
        </p:spPr>
        <p:txBody>
          <a:bodyPr/>
          <a:lstStyle/>
          <a:p>
            <a:r>
              <a:rPr lang="en-US" altLang="ko-KR" dirty="0" smtClean="0"/>
              <a:t>Blocks Received from Other Nodes: </a:t>
            </a:r>
            <a:r>
              <a:rPr lang="en-US" altLang="ko-KR" dirty="0" smtClean="0">
                <a:solidFill>
                  <a:srgbClr val="FF0000"/>
                </a:solidFill>
              </a:rPr>
              <a:t>Receiving BCBs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48928"/>
              </p:ext>
            </p:extLst>
          </p:nvPr>
        </p:nvGraphicFramePr>
        <p:xfrm>
          <a:off x="844952" y="2449009"/>
          <a:ext cx="11076971" cy="6162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4214">
                  <a:extLst>
                    <a:ext uri="{9D8B030D-6E8A-4147-A177-3AD203B41FA5}">
                      <a16:colId xmlns:a16="http://schemas.microsoft.com/office/drawing/2014/main" val="2492542940"/>
                    </a:ext>
                  </a:extLst>
                </a:gridCol>
                <a:gridCol w="8052757">
                  <a:extLst>
                    <a:ext uri="{9D8B030D-6E8A-4147-A177-3AD203B41FA5}">
                      <a16:colId xmlns:a16="http://schemas.microsoft.com/office/drawing/2014/main" val="4023833999"/>
                    </a:ext>
                  </a:extLst>
                </a:gridCol>
              </a:tblGrid>
              <a:tr h="15667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수신된 </a:t>
                      </a:r>
                      <a:r>
                        <a:rPr lang="en-US" altLang="ko-KR" sz="2800" dirty="0" smtClean="0"/>
                        <a:t>Bundle</a:t>
                      </a:r>
                      <a:r>
                        <a:rPr lang="ko-KR" altLang="en-US" sz="2800" dirty="0" smtClean="0"/>
                        <a:t>이</a:t>
                      </a:r>
                      <a:endParaRPr lang="en-US" altLang="ko-KR" sz="2800" dirty="0" smtClean="0"/>
                    </a:p>
                    <a:p>
                      <a:pPr latinLnBrk="1"/>
                      <a:r>
                        <a:rPr lang="en-US" altLang="ko-KR" sz="2800" dirty="0" smtClean="0"/>
                        <a:t>BCB</a:t>
                      </a:r>
                      <a:r>
                        <a:rPr lang="ko-KR" altLang="en-US" sz="2800" dirty="0" smtClean="0"/>
                        <a:t>를 포함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수신하는 </a:t>
                      </a:r>
                      <a:r>
                        <a:rPr lang="en-US" altLang="ko-KR" sz="2800" dirty="0" smtClean="0"/>
                        <a:t>node</a:t>
                      </a:r>
                      <a:r>
                        <a:rPr lang="ko-KR" altLang="en-US" sz="2800" dirty="0" smtClean="0"/>
                        <a:t>는 이것이 </a:t>
                      </a:r>
                      <a:r>
                        <a:rPr lang="en-US" altLang="ko-KR" sz="2800" dirty="0" smtClean="0"/>
                        <a:t>BCB</a:t>
                      </a:r>
                      <a:r>
                        <a:rPr lang="ko-KR" altLang="en-US" sz="2800" dirty="0" smtClean="0"/>
                        <a:t>의 </a:t>
                      </a:r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어떤 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Security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 Operation</a:t>
                      </a:r>
                      <a:r>
                        <a:rPr lang="ko-KR" altLang="en-US" sz="2800" b="1" baseline="0" dirty="0" smtClean="0">
                          <a:solidFill>
                            <a:srgbClr val="0000FF"/>
                          </a:solidFill>
                        </a:rPr>
                        <a:t>의 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Security Acceptor</a:t>
                      </a:r>
                      <a:r>
                        <a:rPr lang="ko-KR" altLang="en-US" sz="2800" b="1" baseline="0" dirty="0" smtClean="0">
                          <a:solidFill>
                            <a:srgbClr val="0000FF"/>
                          </a:solidFill>
                        </a:rPr>
                        <a:t>인지 아닌지 결정</a:t>
                      </a:r>
                      <a:r>
                        <a:rPr lang="ko-KR" altLang="en-US" sz="2800" baseline="0" dirty="0" smtClean="0"/>
                        <a:t>해야 함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41745"/>
                  </a:ext>
                </a:extLst>
              </a:tr>
              <a:tr h="20541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수신된 </a:t>
                      </a:r>
                      <a:r>
                        <a:rPr lang="en-US" altLang="ko-KR" sz="2800" dirty="0" smtClean="0"/>
                        <a:t>Node</a:t>
                      </a:r>
                      <a:r>
                        <a:rPr lang="ko-KR" altLang="en-US" sz="2800" dirty="0" smtClean="0"/>
                        <a:t>가</a:t>
                      </a:r>
                      <a:r>
                        <a:rPr lang="en-US" altLang="ko-KR" sz="2800" dirty="0" smtClean="0"/>
                        <a:t>…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smtClean="0">
                          <a:solidFill>
                            <a:srgbClr val="13CFB9"/>
                          </a:solidFill>
                        </a:rPr>
                        <a:t>Bundle</a:t>
                      </a:r>
                      <a:r>
                        <a:rPr lang="ko-KR" altLang="en-US" sz="2800" b="1" dirty="0" smtClean="0">
                          <a:solidFill>
                            <a:srgbClr val="13CFB9"/>
                          </a:solidFill>
                        </a:rPr>
                        <a:t>의 </a:t>
                      </a:r>
                      <a:r>
                        <a:rPr lang="en-US" altLang="ko-KR" sz="2800" b="1" dirty="0" smtClean="0">
                          <a:solidFill>
                            <a:srgbClr val="13CFB9"/>
                          </a:solidFill>
                        </a:rPr>
                        <a:t>Destination</a:t>
                      </a:r>
                      <a:r>
                        <a:rPr lang="ko-KR" altLang="en-US" sz="2800" b="1" dirty="0" smtClean="0">
                          <a:solidFill>
                            <a:srgbClr val="13CFB9"/>
                          </a:solidFill>
                        </a:rPr>
                        <a:t>인 경우</a:t>
                      </a:r>
                      <a:r>
                        <a:rPr lang="en-US" altLang="ko-KR" sz="2800" b="1" dirty="0" smtClean="0">
                          <a:solidFill>
                            <a:srgbClr val="13CFB9"/>
                          </a:solidFill>
                        </a:rPr>
                        <a:t>:</a:t>
                      </a:r>
                      <a:r>
                        <a:rPr lang="en-US" altLang="ko-KR" sz="2800" b="1" baseline="0" dirty="0" smtClean="0">
                          <a:solidFill>
                            <a:srgbClr val="13CFB9"/>
                          </a:solidFill>
                        </a:rPr>
                        <a:t> </a:t>
                      </a:r>
                      <a:r>
                        <a:rPr lang="en-US" altLang="ko-KR" sz="2800" baseline="0" dirty="0" smtClean="0"/>
                        <a:t>node</a:t>
                      </a:r>
                      <a:r>
                        <a:rPr lang="ko-KR" altLang="en-US" sz="2800" baseline="0" dirty="0" smtClean="0"/>
                        <a:t>는 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bundle</a:t>
                      </a:r>
                      <a:r>
                        <a:rPr lang="ko-KR" altLang="en-US" sz="2800" b="1" baseline="0" dirty="0" smtClean="0">
                          <a:solidFill>
                            <a:srgbClr val="0000FF"/>
                          </a:solidFill>
                        </a:rPr>
                        <a:t>에 남아 있는 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BCB</a:t>
                      </a:r>
                      <a:r>
                        <a:rPr lang="ko-KR" altLang="en-US" sz="2800" b="1" baseline="0" dirty="0" smtClean="0">
                          <a:solidFill>
                            <a:srgbClr val="0000FF"/>
                          </a:solidFill>
                        </a:rPr>
                        <a:t>를 복호화해야 </a:t>
                      </a:r>
                      <a:r>
                        <a:rPr lang="ko-KR" altLang="en-US" sz="2800" baseline="0" dirty="0" smtClean="0"/>
                        <a:t>함</a:t>
                      </a:r>
                      <a:endParaRPr lang="en-US" altLang="ko-KR" sz="2800" baseline="0" dirty="0" smtClean="0"/>
                    </a:p>
                    <a:p>
                      <a:pPr latinLnBrk="1"/>
                      <a:r>
                        <a:rPr lang="en-US" altLang="ko-KR" sz="2800" b="1" dirty="0" smtClean="0">
                          <a:solidFill>
                            <a:srgbClr val="13CFB9"/>
                          </a:solidFill>
                        </a:rPr>
                        <a:t>Destination</a:t>
                      </a:r>
                      <a:r>
                        <a:rPr lang="ko-KR" altLang="en-US" sz="2800" b="1" dirty="0" smtClean="0">
                          <a:solidFill>
                            <a:srgbClr val="13CFB9"/>
                          </a:solidFill>
                        </a:rPr>
                        <a:t>이 아닌 경우</a:t>
                      </a:r>
                      <a:r>
                        <a:rPr lang="en-US" altLang="ko-KR" sz="2800" b="1" dirty="0" smtClean="0">
                          <a:solidFill>
                            <a:srgbClr val="13CFB9"/>
                          </a:solidFill>
                        </a:rPr>
                        <a:t>: </a:t>
                      </a:r>
                      <a:r>
                        <a:rPr lang="en-US" altLang="ko-KR" sz="2800" dirty="0" smtClean="0"/>
                        <a:t>node</a:t>
                      </a:r>
                      <a:r>
                        <a:rPr lang="ko-KR" altLang="en-US" sz="2800" dirty="0" smtClean="0"/>
                        <a:t>는 </a:t>
                      </a:r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보안 정책</a:t>
                      </a:r>
                      <a:r>
                        <a:rPr lang="ko-KR" altLang="en-US" sz="2800" dirty="0" smtClean="0"/>
                        <a:t>에 따라 해야 한다면 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BCB</a:t>
                      </a:r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를 프로세싱</a:t>
                      </a:r>
                      <a:r>
                        <a:rPr lang="ko-KR" altLang="en-US" sz="2800" dirty="0" smtClean="0"/>
                        <a:t>함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3422836"/>
                  </a:ext>
                </a:extLst>
              </a:tr>
              <a:tr h="25416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암호화된</a:t>
                      </a:r>
                      <a:r>
                        <a:rPr lang="ko-KR" altLang="en-US" sz="2800" baseline="0" dirty="0" smtClean="0"/>
                        <a:t> </a:t>
                      </a:r>
                      <a:r>
                        <a:rPr lang="en-US" altLang="ko-KR" sz="2800" baseline="0" dirty="0" smtClean="0"/>
                        <a:t>…</a:t>
                      </a:r>
                      <a:r>
                        <a:rPr lang="ko-KR" altLang="en-US" sz="2800" baseline="0" dirty="0" smtClean="0"/>
                        <a:t>가 복호화 불가능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smtClean="0">
                          <a:solidFill>
                            <a:srgbClr val="13CFB9"/>
                          </a:solidFill>
                        </a:rPr>
                        <a:t>Payload Block</a:t>
                      </a:r>
                      <a:r>
                        <a:rPr lang="ko-KR" altLang="en-US" sz="2800" b="1" dirty="0" smtClean="0">
                          <a:solidFill>
                            <a:srgbClr val="13CFB9"/>
                          </a:solidFill>
                        </a:rPr>
                        <a:t>인 경우</a:t>
                      </a:r>
                      <a:r>
                        <a:rPr lang="en-US" altLang="ko-KR" sz="2800" b="1" dirty="0" smtClean="0">
                          <a:solidFill>
                            <a:srgbClr val="13CFB9"/>
                          </a:solidFill>
                        </a:rPr>
                        <a:t>: 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bundle</a:t>
                      </a:r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은 기각</a:t>
                      </a:r>
                      <a:r>
                        <a:rPr lang="ko-KR" altLang="en-US" sz="2800" dirty="0" smtClean="0"/>
                        <a:t>되고 더 이상 프로세싱되지 않음</a:t>
                      </a:r>
                      <a:endParaRPr lang="en-US" altLang="ko-KR" sz="2800" dirty="0" smtClean="0"/>
                    </a:p>
                    <a:p>
                      <a:pPr latinLnBrk="1"/>
                      <a:r>
                        <a:rPr lang="en-US" altLang="ko-KR" sz="2800" b="1" dirty="0" smtClean="0">
                          <a:solidFill>
                            <a:srgbClr val="13CFB9"/>
                          </a:solidFill>
                        </a:rPr>
                        <a:t>Payload Block</a:t>
                      </a:r>
                      <a:r>
                        <a:rPr lang="ko-KR" altLang="en-US" sz="2800" b="1" dirty="0" smtClean="0">
                          <a:solidFill>
                            <a:srgbClr val="13CFB9"/>
                          </a:solidFill>
                        </a:rPr>
                        <a:t>이 아닌 경우</a:t>
                      </a:r>
                      <a:r>
                        <a:rPr lang="en-US" altLang="ko-KR" sz="2800" b="1" dirty="0" smtClean="0">
                          <a:solidFill>
                            <a:srgbClr val="13CFB9"/>
                          </a:solidFill>
                        </a:rPr>
                        <a:t>: </a:t>
                      </a:r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연관된 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Security Target</a:t>
                      </a:r>
                      <a:r>
                        <a:rPr lang="ko-KR" altLang="en-US" sz="2800" dirty="0" smtClean="0"/>
                        <a:t>과 그 </a:t>
                      </a:r>
                      <a:r>
                        <a:rPr lang="en-US" altLang="ko-KR" sz="2800" dirty="0" smtClean="0"/>
                        <a:t>target</a:t>
                      </a:r>
                      <a:r>
                        <a:rPr lang="ko-KR" altLang="en-US" sz="2800" dirty="0" smtClean="0"/>
                        <a:t>에 </a:t>
                      </a:r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연관된 모든 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Security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 block</a:t>
                      </a:r>
                      <a:r>
                        <a:rPr lang="ko-KR" altLang="en-US" sz="2800" b="1" baseline="0" dirty="0" smtClean="0">
                          <a:solidFill>
                            <a:srgbClr val="0000FF"/>
                          </a:solidFill>
                        </a:rPr>
                        <a:t>은 기각</a:t>
                      </a:r>
                      <a:r>
                        <a:rPr lang="ko-KR" altLang="en-US" sz="2800" baseline="0" dirty="0" smtClean="0"/>
                        <a:t>되고 더 이상 프로세싱되지 않음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067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21559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Security Processing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099"/>
            <a:ext cx="11387720" cy="7593475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Blocks Received from Other Nodes: </a:t>
            </a:r>
            <a:r>
              <a:rPr lang="en-US" altLang="ko-KR" dirty="0" smtClean="0">
                <a:solidFill>
                  <a:srgbClr val="FF0000"/>
                </a:solidFill>
              </a:rPr>
              <a:t>Receiving BIBs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BIB</a:t>
            </a:r>
            <a:r>
              <a:rPr lang="ko-KR" altLang="en-US" dirty="0" smtClean="0">
                <a:solidFill>
                  <a:schemeClr val="tx1"/>
                </a:solidFill>
              </a:rPr>
              <a:t>는 어떤 </a:t>
            </a:r>
            <a:r>
              <a:rPr lang="en-US" altLang="ko-KR" dirty="0" smtClean="0">
                <a:solidFill>
                  <a:schemeClr val="tx1"/>
                </a:solidFill>
              </a:rPr>
              <a:t>bundle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en-US" altLang="ko-KR" dirty="0" smtClean="0">
                <a:solidFill>
                  <a:srgbClr val="0000FF"/>
                </a:solidFill>
              </a:rPr>
              <a:t>BIB</a:t>
            </a:r>
            <a:r>
              <a:rPr lang="ko-KR" altLang="en-US" dirty="0" smtClean="0">
                <a:solidFill>
                  <a:srgbClr val="0000FF"/>
                </a:solidFill>
              </a:rPr>
              <a:t>와 </a:t>
            </a:r>
            <a:r>
              <a:rPr lang="en-US" altLang="ko-KR" dirty="0" smtClean="0">
                <a:solidFill>
                  <a:srgbClr val="0000FF"/>
                </a:solidFill>
              </a:rPr>
              <a:t>BCB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Security Target</a:t>
            </a:r>
            <a:r>
              <a:rPr lang="ko-KR" altLang="en-US" dirty="0" smtClean="0">
                <a:solidFill>
                  <a:srgbClr val="0000FF"/>
                </a:solidFill>
              </a:rPr>
              <a:t>이 서로 같을 때</a:t>
            </a:r>
            <a:r>
              <a:rPr lang="ko-KR" altLang="en-US" dirty="0" smtClean="0">
                <a:solidFill>
                  <a:schemeClr val="tx1"/>
                </a:solidFill>
              </a:rPr>
              <a:t>는 프로세싱될 수 없음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Security-aware node</a:t>
            </a:r>
            <a:r>
              <a:rPr lang="ko-KR" altLang="en-US" dirty="0" smtClean="0">
                <a:solidFill>
                  <a:schemeClr val="tx1"/>
                </a:solidFill>
              </a:rPr>
              <a:t>의 보안 정책에서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node</a:t>
            </a:r>
            <a:r>
              <a:rPr lang="ko-KR" altLang="en-US" dirty="0" smtClean="0">
                <a:solidFill>
                  <a:srgbClr val="0000FF"/>
                </a:solidFill>
              </a:rPr>
              <a:t>가 특정 </a:t>
            </a:r>
            <a:r>
              <a:rPr lang="en-US" altLang="ko-KR" dirty="0" smtClean="0">
                <a:solidFill>
                  <a:srgbClr val="0000FF"/>
                </a:solidFill>
              </a:rPr>
              <a:t>Security Target</a:t>
            </a:r>
            <a:r>
              <a:rPr lang="ko-KR" altLang="en-US" dirty="0" smtClean="0">
                <a:solidFill>
                  <a:srgbClr val="0000FF"/>
                </a:solidFill>
              </a:rPr>
              <a:t>에 </a:t>
            </a:r>
            <a:r>
              <a:rPr lang="en-US" altLang="ko-KR" dirty="0" smtClean="0">
                <a:solidFill>
                  <a:srgbClr val="0000FF"/>
                </a:solidFill>
              </a:rPr>
              <a:t>integrity</a:t>
            </a:r>
            <a:r>
              <a:rPr lang="ko-KR" altLang="en-US" dirty="0" smtClean="0">
                <a:solidFill>
                  <a:srgbClr val="0000FF"/>
                </a:solidFill>
              </a:rPr>
              <a:t>를 적용</a:t>
            </a:r>
            <a:r>
              <a:rPr lang="ko-KR" altLang="en-US" dirty="0" smtClean="0">
                <a:solidFill>
                  <a:schemeClr val="tx1"/>
                </a:solidFill>
              </a:rPr>
              <a:t>했고 </a:t>
            </a:r>
            <a:r>
              <a:rPr lang="ko-KR" altLang="en-US" dirty="0" smtClean="0">
                <a:solidFill>
                  <a:srgbClr val="0000FF"/>
                </a:solidFill>
              </a:rPr>
              <a:t>그러한 </a:t>
            </a:r>
            <a:r>
              <a:rPr lang="en-US" altLang="ko-KR" dirty="0" smtClean="0">
                <a:solidFill>
                  <a:srgbClr val="0000FF"/>
                </a:solidFill>
              </a:rPr>
              <a:t>BIB</a:t>
            </a:r>
            <a:r>
              <a:rPr lang="ko-KR" altLang="en-US" dirty="0" smtClean="0">
                <a:solidFill>
                  <a:srgbClr val="0000FF"/>
                </a:solidFill>
              </a:rPr>
              <a:t>가 </a:t>
            </a:r>
            <a:r>
              <a:rPr lang="en-US" altLang="ko-KR" dirty="0" smtClean="0">
                <a:solidFill>
                  <a:srgbClr val="0000FF"/>
                </a:solidFill>
              </a:rPr>
              <a:t>bundle</a:t>
            </a:r>
            <a:r>
              <a:rPr lang="ko-KR" altLang="en-US" dirty="0" smtClean="0">
                <a:solidFill>
                  <a:srgbClr val="0000FF"/>
                </a:solidFill>
              </a:rPr>
              <a:t>에 없다</a:t>
            </a:r>
            <a:r>
              <a:rPr lang="ko-KR" altLang="en-US" dirty="0" smtClean="0">
                <a:solidFill>
                  <a:schemeClr val="tx1"/>
                </a:solidFill>
              </a:rPr>
              <a:t>면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그 </a:t>
            </a:r>
            <a:r>
              <a:rPr lang="en-US" altLang="ko-KR" dirty="0" smtClean="0">
                <a:solidFill>
                  <a:srgbClr val="0000FF"/>
                </a:solidFill>
              </a:rPr>
              <a:t>node</a:t>
            </a:r>
            <a:r>
              <a:rPr lang="ko-KR" altLang="en-US" dirty="0" smtClean="0">
                <a:solidFill>
                  <a:srgbClr val="0000FF"/>
                </a:solidFill>
              </a:rPr>
              <a:t>는 그 </a:t>
            </a:r>
            <a:r>
              <a:rPr lang="en-US" altLang="ko-KR" dirty="0" smtClean="0">
                <a:solidFill>
                  <a:srgbClr val="0000FF"/>
                </a:solidFill>
              </a:rPr>
              <a:t>Security Target</a:t>
            </a:r>
            <a:r>
              <a:rPr lang="ko-KR" altLang="en-US" dirty="0" smtClean="0">
                <a:solidFill>
                  <a:srgbClr val="0000FF"/>
                </a:solidFill>
              </a:rPr>
              <a:t>을 프로세싱</a:t>
            </a:r>
            <a:r>
              <a:rPr lang="ko-KR" altLang="en-US" dirty="0" smtClean="0">
                <a:solidFill>
                  <a:schemeClr val="tx1"/>
                </a:solidFill>
              </a:rPr>
              <a:t>해야 함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30520"/>
              </p:ext>
            </p:extLst>
          </p:nvPr>
        </p:nvGraphicFramePr>
        <p:xfrm>
          <a:off x="636607" y="2449010"/>
          <a:ext cx="11424213" cy="3616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4386">
                  <a:extLst>
                    <a:ext uri="{9D8B030D-6E8A-4147-A177-3AD203B41FA5}">
                      <a16:colId xmlns:a16="http://schemas.microsoft.com/office/drawing/2014/main" val="2492542940"/>
                    </a:ext>
                  </a:extLst>
                </a:gridCol>
                <a:gridCol w="6529827">
                  <a:extLst>
                    <a:ext uri="{9D8B030D-6E8A-4147-A177-3AD203B41FA5}">
                      <a16:colId xmlns:a16="http://schemas.microsoft.com/office/drawing/2014/main" val="4023833999"/>
                    </a:ext>
                  </a:extLst>
                </a:gridCol>
              </a:tblGrid>
              <a:tr h="18080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수신된 </a:t>
                      </a:r>
                      <a:r>
                        <a:rPr lang="en-US" altLang="ko-KR" sz="2800" dirty="0" smtClean="0"/>
                        <a:t>Bundle</a:t>
                      </a:r>
                      <a:r>
                        <a:rPr lang="ko-KR" altLang="en-US" sz="2800" dirty="0" smtClean="0"/>
                        <a:t>이</a:t>
                      </a:r>
                      <a:endParaRPr lang="en-US" altLang="ko-KR" sz="2800" dirty="0" smtClean="0"/>
                    </a:p>
                    <a:p>
                      <a:pPr latinLnBrk="1"/>
                      <a:r>
                        <a:rPr lang="en-US" altLang="ko-KR" sz="2800" dirty="0" smtClean="0"/>
                        <a:t>BIB</a:t>
                      </a:r>
                      <a:r>
                        <a:rPr lang="ko-KR" altLang="en-US" sz="2800" dirty="0" smtClean="0"/>
                        <a:t>를 포함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수신하는 </a:t>
                      </a:r>
                      <a:r>
                        <a:rPr lang="en-US" altLang="ko-KR" sz="2800" dirty="0" smtClean="0"/>
                        <a:t>node</a:t>
                      </a:r>
                      <a:r>
                        <a:rPr lang="ko-KR" altLang="en-US" sz="2800" dirty="0" smtClean="0"/>
                        <a:t>는 이것이 </a:t>
                      </a:r>
                      <a:r>
                        <a:rPr lang="en-US" altLang="ko-KR" sz="2800" dirty="0" smtClean="0"/>
                        <a:t>BIB</a:t>
                      </a:r>
                      <a:r>
                        <a:rPr lang="ko-KR" altLang="en-US" sz="2800" dirty="0" smtClean="0"/>
                        <a:t>의 </a:t>
                      </a:r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어떤 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Security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 Operation</a:t>
                      </a:r>
                      <a:r>
                        <a:rPr lang="ko-KR" altLang="en-US" sz="2800" b="1" baseline="0" dirty="0" smtClean="0">
                          <a:solidFill>
                            <a:srgbClr val="0000FF"/>
                          </a:solidFill>
                        </a:rPr>
                        <a:t>의 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Security Acceptor</a:t>
                      </a:r>
                      <a:r>
                        <a:rPr lang="ko-KR" altLang="en-US" sz="2800" b="1" baseline="0" dirty="0" smtClean="0">
                          <a:solidFill>
                            <a:srgbClr val="0000FF"/>
                          </a:solidFill>
                        </a:rPr>
                        <a:t>인지 아닌지 결정</a:t>
                      </a:r>
                      <a:r>
                        <a:rPr lang="ko-KR" altLang="en-US" sz="2800" baseline="0" dirty="0" smtClean="0"/>
                        <a:t>해야 함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41745"/>
                  </a:ext>
                </a:extLst>
              </a:tr>
              <a:tr h="18080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수신하는 </a:t>
                      </a:r>
                      <a:r>
                        <a:rPr lang="en-US" altLang="ko-KR" sz="2800" dirty="0" smtClean="0"/>
                        <a:t>Node</a:t>
                      </a:r>
                      <a:r>
                        <a:rPr lang="ko-KR" altLang="en-US" sz="2800" dirty="0" smtClean="0"/>
                        <a:t>가 </a:t>
                      </a:r>
                      <a:r>
                        <a:rPr lang="en-US" altLang="ko-KR" sz="2800" dirty="0" smtClean="0"/>
                        <a:t>BIB</a:t>
                      </a:r>
                      <a:r>
                        <a:rPr lang="ko-KR" altLang="en-US" sz="2800" dirty="0" smtClean="0"/>
                        <a:t>에 있는 </a:t>
                      </a:r>
                      <a:r>
                        <a:rPr lang="en-US" altLang="ko-KR" sz="2800" dirty="0" smtClean="0"/>
                        <a:t>Security Operation</a:t>
                      </a:r>
                      <a:r>
                        <a:rPr lang="ko-KR" altLang="en-US" sz="2800" dirty="0" smtClean="0"/>
                        <a:t>의 </a:t>
                      </a:r>
                      <a:r>
                        <a:rPr lang="en-US" altLang="ko-KR" sz="2800" dirty="0" smtClean="0"/>
                        <a:t>Security </a:t>
                      </a:r>
                      <a:r>
                        <a:rPr lang="en-US" altLang="ko-KR" sz="2800" dirty="0" err="1" smtClean="0"/>
                        <a:t>Accpetor</a:t>
                      </a:r>
                      <a:r>
                        <a:rPr lang="ko-KR" altLang="en-US" sz="2800" dirty="0" smtClean="0"/>
                        <a:t>가 아니면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어쨌든 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Corrupt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 data</a:t>
                      </a:r>
                      <a:r>
                        <a:rPr lang="ko-KR" altLang="en-US" sz="2800" b="1" baseline="0" dirty="0" smtClean="0">
                          <a:solidFill>
                            <a:srgbClr val="0000FF"/>
                          </a:solidFill>
                        </a:rPr>
                        <a:t>가 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forwarding</a:t>
                      </a:r>
                      <a:r>
                        <a:rPr lang="ko-KR" altLang="en-US" sz="2800" b="1" baseline="0" dirty="0" smtClean="0">
                          <a:solidFill>
                            <a:srgbClr val="0000FF"/>
                          </a:solidFill>
                        </a:rPr>
                        <a:t>되는 것을 방지</a:t>
                      </a:r>
                      <a:r>
                        <a:rPr lang="ko-KR" altLang="en-US" sz="2800" baseline="0" dirty="0" smtClean="0"/>
                        <a:t>하기 위해 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Security Operation</a:t>
                      </a:r>
                      <a:r>
                        <a:rPr lang="ko-KR" altLang="en-US" sz="2800" b="1" baseline="0" dirty="0" smtClean="0">
                          <a:solidFill>
                            <a:srgbClr val="0000FF"/>
                          </a:solidFill>
                        </a:rPr>
                        <a:t>을 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verify</a:t>
                      </a:r>
                      <a:r>
                        <a:rPr lang="ko-KR" altLang="en-US" sz="2800" baseline="0" dirty="0" smtClean="0"/>
                        <a:t>하려고 시도해야 함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342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147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Key Management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099"/>
            <a:ext cx="11387720" cy="759347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DTN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Key information</a:t>
            </a:r>
            <a:r>
              <a:rPr lang="ko-KR" altLang="en-US" dirty="0" smtClean="0"/>
              <a:t>을 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통신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하는 방법은 매우 많음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solidFill>
                  <a:schemeClr val="tx1"/>
                </a:solidFill>
              </a:rPr>
              <a:t>BPSec</a:t>
            </a:r>
            <a:r>
              <a:rPr lang="ko-KR" altLang="en-US" dirty="0" smtClean="0">
                <a:solidFill>
                  <a:schemeClr val="tx1"/>
                </a:solidFill>
              </a:rPr>
              <a:t>은 </a:t>
            </a:r>
            <a:r>
              <a:rPr lang="en-US" altLang="ko-KR" dirty="0" smtClean="0">
                <a:solidFill>
                  <a:srgbClr val="0000FF"/>
                </a:solidFill>
              </a:rPr>
              <a:t>Key management</a:t>
            </a:r>
            <a:r>
              <a:rPr lang="ko-KR" altLang="en-US" dirty="0" smtClean="0">
                <a:solidFill>
                  <a:srgbClr val="0000FF"/>
                </a:solidFill>
              </a:rPr>
              <a:t>가 </a:t>
            </a:r>
            <a:r>
              <a:rPr lang="en-US" altLang="ko-KR" dirty="0" smtClean="0">
                <a:solidFill>
                  <a:srgbClr val="0000FF"/>
                </a:solidFill>
              </a:rPr>
              <a:t>network management</a:t>
            </a:r>
            <a:r>
              <a:rPr lang="ko-KR" altLang="en-US" dirty="0" smtClean="0">
                <a:solidFill>
                  <a:srgbClr val="0000FF"/>
                </a:solidFill>
              </a:rPr>
              <a:t>와 별도인 것처럼 작동</a:t>
            </a:r>
            <a:r>
              <a:rPr lang="ko-KR" altLang="en-US" dirty="0" smtClean="0">
                <a:solidFill>
                  <a:schemeClr val="tx1"/>
                </a:solidFill>
              </a:rPr>
              <a:t>하고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이때 특정한 </a:t>
            </a:r>
            <a:r>
              <a:rPr lang="en-US" altLang="ko-KR" dirty="0" smtClean="0">
                <a:solidFill>
                  <a:srgbClr val="0000FF"/>
                </a:solidFill>
              </a:rPr>
              <a:t>Key management </a:t>
            </a:r>
            <a:r>
              <a:rPr lang="ko-KR" altLang="en-US" dirty="0" smtClean="0">
                <a:solidFill>
                  <a:srgbClr val="0000FF"/>
                </a:solidFill>
              </a:rPr>
              <a:t>전략을 요구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지정하지 않는다</a:t>
            </a:r>
            <a:r>
              <a:rPr lang="ko-KR" altLang="en-US" dirty="0" smtClean="0">
                <a:solidFill>
                  <a:schemeClr val="tx1"/>
                </a:solidFill>
              </a:rPr>
              <a:t>고 가정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60202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Security Considerations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00" y="1562100"/>
            <a:ext cx="11387720" cy="92645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Environment Description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22" y="5665438"/>
            <a:ext cx="1701760" cy="1695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2100" y="5433087"/>
            <a:ext cx="1540719" cy="1937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185" y="4428184"/>
            <a:ext cx="1501855" cy="1598749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747540" y="6026933"/>
            <a:ext cx="7222601" cy="972273"/>
          </a:xfrm>
          <a:prstGeom prst="rightArrow">
            <a:avLst>
              <a:gd name="adj1" fmla="val 26190"/>
              <a:gd name="adj2" fmla="val 50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2715" y="4991596"/>
            <a:ext cx="21239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13CFB9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Alice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(sender)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99634" y="4755634"/>
            <a:ext cx="2165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13CFB9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Bob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(receiver)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4045" y="3851345"/>
            <a:ext cx="370614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Mallory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(MITM attacker)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13825" y="6764957"/>
            <a:ext cx="321241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>
                <a:solidFill>
                  <a:srgbClr val="0000FF"/>
                </a:solidFill>
              </a:rPr>
              <a:t>njn’Dbxx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ciphertext</a:t>
            </a:r>
            <a:r>
              <a:rPr lang="en-US" altLang="ko-KR" dirty="0" smtClean="0"/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3397266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2549</TotalTime>
  <Words>1039</Words>
  <Application>Microsoft Office PowerPoint</Application>
  <PresentationFormat>Custom</PresentationFormat>
  <Paragraphs>174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DTN Security: DTN bpsec 20 (2)</vt:lpstr>
      <vt:lpstr>Current Status</vt:lpstr>
      <vt:lpstr>Canonical Forms</vt:lpstr>
      <vt:lpstr>Security Processing</vt:lpstr>
      <vt:lpstr>Security Processing</vt:lpstr>
      <vt:lpstr>Security Processing</vt:lpstr>
      <vt:lpstr>Key Management</vt:lpstr>
      <vt:lpstr>Security Considerations</vt:lpstr>
      <vt:lpstr>Security Considerations</vt:lpstr>
      <vt:lpstr>Security Considerations</vt:lpstr>
      <vt:lpstr>Security Considerations</vt:lpstr>
      <vt:lpstr>Security Considerations</vt:lpstr>
      <vt:lpstr>Security Considerations</vt:lpstr>
      <vt:lpstr>Security Considerations</vt:lpstr>
      <vt:lpstr>Security Considerations</vt:lpstr>
      <vt:lpstr>Machine Learning Idea for DTN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756</cp:revision>
  <dcterms:modified xsi:type="dcterms:W3CDTF">2020-03-09T08:44:57Z</dcterms:modified>
</cp:coreProperties>
</file>