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98" r:id="rId9"/>
    <p:sldId id="287" r:id="rId10"/>
    <p:sldId id="299" r:id="rId11"/>
    <p:sldId id="296" r:id="rId12"/>
    <p:sldId id="297" r:id="rId13"/>
    <p:sldId id="288" r:id="rId14"/>
    <p:sldId id="285" r:id="rId15"/>
    <p:sldId id="286" r:id="rId16"/>
    <p:sldId id="301" r:id="rId17"/>
    <p:sldId id="305" r:id="rId18"/>
    <p:sldId id="306" r:id="rId19"/>
    <p:sldId id="307" r:id="rId20"/>
    <p:sldId id="303" r:id="rId21"/>
    <p:sldId id="308" r:id="rId22"/>
    <p:sldId id="309" r:id="rId23"/>
    <p:sldId id="310" r:id="rId24"/>
    <p:sldId id="311" r:id="rId25"/>
    <p:sldId id="312" r:id="rId26"/>
    <p:sldId id="313" r:id="rId27"/>
    <p:sldId id="321" r:id="rId28"/>
    <p:sldId id="314" r:id="rId29"/>
    <p:sldId id="315" r:id="rId30"/>
    <p:sldId id="319" r:id="rId31"/>
    <p:sldId id="320" r:id="rId32"/>
    <p:sldId id="317" r:id="rId33"/>
    <p:sldId id="318" r:id="rId34"/>
    <p:sldId id="322" r:id="rId35"/>
    <p:sldId id="278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B385FF"/>
    <a:srgbClr val="D2B7FF"/>
    <a:srgbClr val="5500FF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4959B-C2E8-418C-9354-1EEE8FD59AC1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3551-CE0C-4474-AB49-76D724886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67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20.03.11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330132" cy="716626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</a:rPr>
              <a:t>번에 의해 업데이트된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배열에 따라 </a:t>
            </a:r>
            <a:r>
              <a:rPr lang="en-US" altLang="ko-KR" dirty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 각 </a:t>
            </a:r>
            <a:r>
              <a:rPr lang="en-US" altLang="ko-KR" dirty="0">
                <a:solidFill>
                  <a:srgbClr val="0000FF"/>
                </a:solidFill>
              </a:rPr>
              <a:t>wireless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ko-KR" altLang="en-US" dirty="0">
                <a:solidFill>
                  <a:srgbClr val="0000FF"/>
                </a:solidFill>
              </a:rPr>
              <a:t>시간을 할당</a:t>
            </a:r>
            <a:r>
              <a:rPr lang="ko-KR" altLang="en-US" dirty="0">
                <a:solidFill>
                  <a:schemeClr val="tx1"/>
                </a:solidFill>
              </a:rPr>
              <a:t>했을 때의 </a:t>
            </a:r>
            <a:r>
              <a:rPr lang="en-US" altLang="ko-KR" dirty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rgbClr val="0000FF"/>
                </a:solidFill>
              </a:rPr>
              <a:t>합 또는 </a:t>
            </a:r>
            <a:r>
              <a:rPr lang="ko-KR" altLang="en-US" dirty="0" smtClean="0">
                <a:solidFill>
                  <a:srgbClr val="0000FF"/>
                </a:solidFill>
              </a:rPr>
              <a:t>최솟값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0" dirty="0" smtClean="0">
                <a:solidFill>
                  <a:schemeClr val="tx1"/>
                </a:solidFill>
              </a:rPr>
              <a:t>4.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ko-KR" altLang="en-US" b="0" dirty="0" smtClean="0">
                <a:solidFill>
                  <a:srgbClr val="0000FF"/>
                </a:solidFill>
              </a:rPr>
              <a:t> 배열</a:t>
            </a:r>
            <a:r>
              <a:rPr lang="ko-KR" altLang="en-US" b="0" dirty="0" smtClean="0">
                <a:solidFill>
                  <a:schemeClr val="tx1"/>
                </a:solidFill>
              </a:rPr>
              <a:t>을 이용하여 구한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HAP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5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2031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(1)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74616"/>
              </p:ext>
            </p:extLst>
          </p:nvPr>
        </p:nvGraphicFramePr>
        <p:xfrm>
          <a:off x="6649893" y="2541443"/>
          <a:ext cx="4810607" cy="2702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300 / 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입력받아서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나온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출력값에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해당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화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하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도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록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경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망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력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넣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어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온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855" y="2541444"/>
            <a:ext cx="3477271" cy="14482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854" y="4155405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285507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(1)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33023" y="3986428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43642" y="5509132"/>
            <a:ext cx="11814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35062" y="408039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7" y="6412161"/>
            <a:ext cx="10689874" cy="2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(1)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7129" y="5360849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973" y="3292772"/>
            <a:ext cx="4326418" cy="53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(1)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300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report/200226_testResult.xlsx/REAL base </a:t>
            </a:r>
            <a:r>
              <a:rPr lang="en-US" altLang="ko-KR" sz="2000" dirty="0" smtClean="0">
                <a:solidFill>
                  <a:srgbClr val="FF0000"/>
                </a:solidFill>
              </a:rPr>
              <a:t>300-100</a:t>
            </a:r>
            <a:r>
              <a:rPr lang="en-US" altLang="ko-KR" sz="2000" dirty="0" smtClean="0"/>
              <a:t> (200227~0304)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3079" y="7700469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39.55%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7" y="3330916"/>
            <a:ext cx="12090038" cy="37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65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(1)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300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report/200226_testResult.xlsx/REAL base </a:t>
            </a:r>
            <a:r>
              <a:rPr lang="en-US" altLang="ko-KR" sz="2000" dirty="0" smtClean="0">
                <a:solidFill>
                  <a:srgbClr val="FF0000"/>
                </a:solidFill>
              </a:rPr>
              <a:t>300-100</a:t>
            </a:r>
            <a:r>
              <a:rPr lang="en-US" altLang="ko-KR" sz="2000" dirty="0" smtClean="0"/>
              <a:t> (200227~0304)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" y="3604981"/>
            <a:ext cx="12615160" cy="4107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3079" y="7966687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50.70%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01668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(1)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report/200311_testResult.xlsx/REAL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(200227~0304)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3081" y="7966687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36.74%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4" y="3746512"/>
            <a:ext cx="12065262" cy="36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10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(1)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report/200311_testResult.xlsx/REAL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(200227~0304)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32" y="3758322"/>
            <a:ext cx="11789735" cy="3870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3080" y="7966687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60.38%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28912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지난주와 동일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및 그 결과</a:t>
            </a:r>
            <a:endParaRPr lang="en-US" altLang="ko-KR" dirty="0" smtClean="0"/>
          </a:p>
          <a:p>
            <a:r>
              <a:rPr lang="en-US" altLang="ko-KR" dirty="0"/>
              <a:t>WPCN Simulation </a:t>
            </a:r>
            <a:r>
              <a:rPr lang="ko-KR" altLang="en-US" dirty="0"/>
              <a:t>실험 </a:t>
            </a:r>
            <a:r>
              <a:rPr lang="en-US" altLang="ko-KR" dirty="0" smtClean="0"/>
              <a:t>(2) </a:t>
            </a:r>
            <a:r>
              <a:rPr lang="ko-KR" altLang="en-US" dirty="0"/>
              <a:t>및 그 결과</a:t>
            </a:r>
            <a:endParaRPr lang="en-US" altLang="ko-KR" dirty="0"/>
          </a:p>
          <a:p>
            <a:r>
              <a:rPr lang="en-US" altLang="ko-KR" dirty="0"/>
              <a:t>WPCN Simulation </a:t>
            </a:r>
            <a:r>
              <a:rPr lang="ko-KR" altLang="en-US" dirty="0"/>
              <a:t>실험 </a:t>
            </a:r>
            <a:r>
              <a:rPr lang="en-US" altLang="ko-KR" dirty="0" smtClean="0"/>
              <a:t>(3) </a:t>
            </a:r>
            <a:r>
              <a:rPr lang="ko-KR" altLang="en-US" dirty="0"/>
              <a:t>및 그 </a:t>
            </a:r>
            <a:r>
              <a:rPr lang="ko-KR" altLang="en-US" dirty="0" smtClean="0"/>
              <a:t>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(1)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763930" y="1529197"/>
            <a:ext cx="11644132" cy="6561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Common Throughput Maximization</a:t>
            </a:r>
            <a:r>
              <a:rPr lang="ko-KR" altLang="en-US" dirty="0" smtClean="0">
                <a:solidFill>
                  <a:srgbClr val="0000FF"/>
                </a:solidFill>
              </a:rPr>
              <a:t>의 정확도가 </a:t>
            </a:r>
            <a:r>
              <a:rPr lang="en-US" altLang="ko-KR" dirty="0" smtClean="0">
                <a:solidFill>
                  <a:srgbClr val="0000FF"/>
                </a:solidFill>
              </a:rPr>
              <a:t>Sum Throughput Maximization</a:t>
            </a:r>
            <a:r>
              <a:rPr lang="ko-KR" altLang="en-US" dirty="0" smtClean="0">
                <a:solidFill>
                  <a:srgbClr val="0000FF"/>
                </a:solidFill>
              </a:rPr>
              <a:t>의 정확도보다 높음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Training Data</a:t>
            </a:r>
            <a:r>
              <a:rPr lang="ko-KR" altLang="en-US" dirty="0" smtClean="0">
                <a:solidFill>
                  <a:schemeClr val="tx1"/>
                </a:solidFill>
              </a:rPr>
              <a:t>의 개수에 따른 비교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Sum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Epoch</a:t>
            </a:r>
            <a:r>
              <a:rPr lang="ko-KR" altLang="en-US" dirty="0" smtClean="0">
                <a:solidFill>
                  <a:schemeClr val="tx1"/>
                </a:solidFill>
              </a:rPr>
              <a:t>에 따른 정확도 추이는 </a:t>
            </a:r>
            <a:r>
              <a:rPr lang="ko-KR" altLang="en-US" b="1" dirty="0" smtClean="0">
                <a:solidFill>
                  <a:srgbClr val="FF0000"/>
                </a:solidFill>
              </a:rPr>
              <a:t>증가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최고점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감소 </a:t>
            </a:r>
            <a:r>
              <a:rPr lang="ko-KR" altLang="en-US" dirty="0" smtClean="0">
                <a:solidFill>
                  <a:schemeClr val="tx1"/>
                </a:solidFill>
              </a:rPr>
              <a:t>추이인데</a:t>
            </a:r>
            <a:r>
              <a:rPr lang="en-US" altLang="ko-KR" dirty="0" smtClean="0">
                <a:solidFill>
                  <a:schemeClr val="tx1"/>
                </a:solidFill>
              </a:rPr>
              <a:t>, Training Data </a:t>
            </a:r>
            <a:r>
              <a:rPr lang="en-US" altLang="ko-KR" b="1" dirty="0" smtClean="0">
                <a:solidFill>
                  <a:srgbClr val="0000FF"/>
                </a:solidFill>
              </a:rPr>
              <a:t>900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결과에서 </a:t>
            </a:r>
            <a:r>
              <a:rPr lang="en-US" altLang="ko-KR" b="1" dirty="0" smtClean="0">
                <a:solidFill>
                  <a:srgbClr val="0000FF"/>
                </a:solidFill>
              </a:rPr>
              <a:t>300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결과보다 최고점의 </a:t>
            </a:r>
            <a:r>
              <a:rPr lang="en-US" altLang="ko-KR" b="1" dirty="0" smtClean="0">
                <a:solidFill>
                  <a:srgbClr val="0000FF"/>
                </a:solidFill>
              </a:rPr>
              <a:t>Epoch </a:t>
            </a:r>
            <a:r>
              <a:rPr lang="ko-KR" altLang="en-US" b="1" dirty="0" smtClean="0">
                <a:solidFill>
                  <a:srgbClr val="0000FF"/>
                </a:solidFill>
              </a:rPr>
              <a:t>수가 작음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Common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en-US" altLang="ko-KR" dirty="0" smtClean="0">
                <a:solidFill>
                  <a:schemeClr val="tx1"/>
                </a:solidFill>
              </a:rPr>
              <a:t>Epoch</a:t>
            </a:r>
            <a:r>
              <a:rPr lang="ko-KR" altLang="en-US" dirty="0" smtClean="0">
                <a:solidFill>
                  <a:schemeClr val="tx1"/>
                </a:solidFill>
              </a:rPr>
              <a:t>에 따른 </a:t>
            </a:r>
            <a:r>
              <a:rPr lang="ko-KR" altLang="en-US" b="1" dirty="0" smtClean="0">
                <a:solidFill>
                  <a:srgbClr val="FF0000"/>
                </a:solidFill>
              </a:rPr>
              <a:t>정확도 추이가 급증하는 </a:t>
            </a:r>
            <a:r>
              <a:rPr lang="en-US" altLang="ko-KR" b="1" dirty="0" smtClean="0">
                <a:solidFill>
                  <a:srgbClr val="FF0000"/>
                </a:solidFill>
              </a:rPr>
              <a:t>Epoch </a:t>
            </a:r>
            <a:r>
              <a:rPr lang="ko-KR" altLang="en-US" b="1" dirty="0" smtClean="0">
                <a:solidFill>
                  <a:srgbClr val="FF0000"/>
                </a:solidFill>
              </a:rPr>
              <a:t>구간</a:t>
            </a:r>
            <a:r>
              <a:rPr lang="ko-KR" altLang="en-US" dirty="0" smtClean="0">
                <a:solidFill>
                  <a:schemeClr val="tx1"/>
                </a:solidFill>
              </a:rPr>
              <a:t>이 있는데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Training Data 900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결과에서 </a:t>
            </a:r>
            <a:r>
              <a:rPr lang="en-US" altLang="ko-KR" b="1" dirty="0" smtClean="0">
                <a:solidFill>
                  <a:srgbClr val="0000FF"/>
                </a:solidFill>
              </a:rPr>
              <a:t>300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결과보다 그 구간의 </a:t>
            </a:r>
            <a:r>
              <a:rPr lang="en-US" altLang="ko-KR" b="1" dirty="0" smtClean="0">
                <a:solidFill>
                  <a:srgbClr val="0000FF"/>
                </a:solidFill>
              </a:rPr>
              <a:t>Epoch </a:t>
            </a:r>
            <a:r>
              <a:rPr lang="ko-KR" altLang="en-US" b="1" dirty="0" smtClean="0">
                <a:solidFill>
                  <a:srgbClr val="0000FF"/>
                </a:solidFill>
              </a:rPr>
              <a:t>수가 작음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Common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Epoch</a:t>
            </a:r>
            <a:r>
              <a:rPr lang="ko-KR" altLang="en-US" b="1" dirty="0" smtClean="0">
                <a:solidFill>
                  <a:srgbClr val="FF0000"/>
                </a:solidFill>
              </a:rPr>
              <a:t>가 충분히 많으면 정확도가 특정 값에 수렴</a:t>
            </a:r>
            <a:r>
              <a:rPr lang="ko-KR" altLang="en-US" dirty="0" smtClean="0">
                <a:solidFill>
                  <a:schemeClr val="tx1"/>
                </a:solidFill>
              </a:rPr>
              <a:t>하는 양상을 보이는데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 </a:t>
            </a:r>
            <a:r>
              <a:rPr lang="ko-KR" altLang="en-US" b="1" dirty="0" smtClean="0">
                <a:solidFill>
                  <a:srgbClr val="0000FF"/>
                </a:solidFill>
              </a:rPr>
              <a:t>특정 값이 </a:t>
            </a:r>
            <a:r>
              <a:rPr lang="en-US" altLang="ko-KR" b="1" dirty="0" smtClean="0">
                <a:solidFill>
                  <a:srgbClr val="0000FF"/>
                </a:solidFill>
              </a:rPr>
              <a:t>Training Data 900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결과에서 </a:t>
            </a:r>
            <a:r>
              <a:rPr lang="en-US" altLang="ko-KR" b="1" dirty="0" smtClean="0">
                <a:solidFill>
                  <a:srgbClr val="0000FF"/>
                </a:solidFill>
              </a:rPr>
              <a:t>300</a:t>
            </a:r>
            <a:r>
              <a:rPr lang="ko-KR" altLang="en-US" b="1" dirty="0" smtClean="0">
                <a:solidFill>
                  <a:srgbClr val="0000FF"/>
                </a:solidFill>
              </a:rPr>
              <a:t>개로 테스트한 결과보다 큼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559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(1)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763930" y="1529197"/>
            <a:ext cx="11644132" cy="6561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Sum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Throught</a:t>
            </a:r>
            <a:r>
              <a:rPr lang="en-US" altLang="ko-KR" b="1" dirty="0" smtClean="0">
                <a:solidFill>
                  <a:schemeClr val="tx1"/>
                </a:solidFill>
              </a:rPr>
              <a:t> Maximization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Dropout</a:t>
            </a:r>
            <a:r>
              <a:rPr lang="ko-KR" altLang="en-US" b="1" dirty="0" smtClean="0">
                <a:solidFill>
                  <a:schemeClr val="tx1"/>
                </a:solidFill>
              </a:rPr>
              <a:t>이 작은 경우 </a:t>
            </a:r>
            <a:r>
              <a:rPr lang="en-US" altLang="ko-KR" b="1" dirty="0" smtClean="0">
                <a:solidFill>
                  <a:srgbClr val="0000FF"/>
                </a:solidFill>
              </a:rPr>
              <a:t>Epoch</a:t>
            </a:r>
            <a:r>
              <a:rPr lang="ko-KR" altLang="en-US" b="1" dirty="0" smtClean="0">
                <a:solidFill>
                  <a:srgbClr val="0000FF"/>
                </a:solidFill>
              </a:rPr>
              <a:t>가 늘어날수록 정확도가 증가하다가 수렴</a:t>
            </a:r>
            <a:r>
              <a:rPr lang="ko-KR" altLang="en-US" b="1" dirty="0" smtClean="0">
                <a:solidFill>
                  <a:schemeClr val="tx1"/>
                </a:solidFill>
              </a:rPr>
              <a:t>하는 추세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Dropout</a:t>
            </a:r>
            <a:r>
              <a:rPr lang="ko-KR" altLang="en-US" b="1" dirty="0" smtClean="0">
                <a:solidFill>
                  <a:schemeClr val="tx1"/>
                </a:solidFill>
              </a:rPr>
              <a:t>이 큰 경우 </a:t>
            </a:r>
            <a:r>
              <a:rPr lang="en-US" altLang="ko-KR" b="1" dirty="0" smtClean="0">
                <a:solidFill>
                  <a:srgbClr val="0000FF"/>
                </a:solidFill>
              </a:rPr>
              <a:t>Epoch</a:t>
            </a:r>
            <a:r>
              <a:rPr lang="ko-KR" altLang="en-US" b="1" dirty="0" smtClean="0">
                <a:solidFill>
                  <a:srgbClr val="0000FF"/>
                </a:solidFill>
              </a:rPr>
              <a:t>가 늘어나면 어느 정도까지 정확도가 증가하다가 오히려 감소</a:t>
            </a:r>
            <a:r>
              <a:rPr lang="ko-KR" altLang="en-US" b="1" dirty="0" smtClean="0">
                <a:solidFill>
                  <a:schemeClr val="tx1"/>
                </a:solidFill>
              </a:rPr>
              <a:t>하는 추세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ko-KR" altLang="en-US" b="1" dirty="0" smtClean="0">
                <a:solidFill>
                  <a:schemeClr val="tx1"/>
                </a:solidFill>
              </a:rPr>
              <a:t>따라서 </a:t>
            </a:r>
            <a:r>
              <a:rPr lang="en-US" altLang="ko-KR" b="1" dirty="0" smtClean="0">
                <a:solidFill>
                  <a:srgbClr val="FF0000"/>
                </a:solidFill>
              </a:rPr>
              <a:t>Epoch</a:t>
            </a:r>
            <a:r>
              <a:rPr lang="ko-KR" altLang="en-US" b="1" dirty="0" smtClean="0">
                <a:solidFill>
                  <a:srgbClr val="FF0000"/>
                </a:solidFill>
              </a:rPr>
              <a:t>가 클수록 </a:t>
            </a:r>
            <a:r>
              <a:rPr lang="en-US" altLang="ko-KR" b="1" dirty="0" smtClean="0">
                <a:solidFill>
                  <a:srgbClr val="FF0000"/>
                </a:solidFill>
              </a:rPr>
              <a:t>Dropout</a:t>
            </a:r>
            <a:r>
              <a:rPr lang="ko-KR" altLang="en-US" b="1" dirty="0" smtClean="0">
                <a:solidFill>
                  <a:srgbClr val="FF0000"/>
                </a:solidFill>
              </a:rPr>
              <a:t>이 작은 경우에 정확도가 현저히 높아진다</a:t>
            </a:r>
            <a:r>
              <a:rPr lang="ko-KR" altLang="en-US" b="1" dirty="0" smtClean="0">
                <a:solidFill>
                  <a:schemeClr val="tx1"/>
                </a:solidFill>
              </a:rPr>
              <a:t>는 것을 알 수 있음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Commo</a:t>
            </a:r>
            <a:r>
              <a:rPr lang="en-US" altLang="ko-KR" dirty="0" smtClean="0">
                <a:solidFill>
                  <a:schemeClr val="tx1"/>
                </a:solidFill>
              </a:rPr>
              <a:t>n Throughput Maximization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Noise</a:t>
            </a:r>
            <a:r>
              <a:rPr lang="ko-KR" altLang="en-US" b="1" dirty="0" smtClean="0">
                <a:solidFill>
                  <a:schemeClr val="tx1"/>
                </a:solidFill>
              </a:rPr>
              <a:t>가 발생하기는 하지만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전반적으로 </a:t>
            </a:r>
            <a:r>
              <a:rPr lang="en-US" altLang="ko-KR" b="1" dirty="0" smtClean="0">
                <a:solidFill>
                  <a:srgbClr val="FF0000"/>
                </a:solidFill>
              </a:rPr>
              <a:t>Dropout</a:t>
            </a:r>
            <a:r>
              <a:rPr lang="ko-KR" altLang="en-US" b="1" dirty="0" smtClean="0">
                <a:solidFill>
                  <a:srgbClr val="FF0000"/>
                </a:solidFill>
              </a:rPr>
              <a:t>이 작은 쪽의 정확도가 높음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511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(2)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04019"/>
              </p:ext>
            </p:extLst>
          </p:nvPr>
        </p:nvGraphicFramePr>
        <p:xfrm>
          <a:off x="6649893" y="2541443"/>
          <a:ext cx="4810607" cy="2702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입력받아서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나온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출력값에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해당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화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하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도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록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경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망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력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넣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어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온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049" y="3094795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73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285507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(2)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를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714" y="5509132"/>
            <a:ext cx="156613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input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7293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2375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Dense(32)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50788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Dense(32)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0985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Dense(32)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1147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33023" y="3986428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1851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Dense(32)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43642" y="5509132"/>
            <a:ext cx="11814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35062" y="408039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41022" y="4588214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657396" y="4088620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305" y="6154081"/>
            <a:ext cx="7429382" cy="2604625"/>
          </a:xfrm>
          <a:prstGeom prst="rect">
            <a:avLst/>
          </a:prstGeom>
        </p:spPr>
      </p:pic>
      <p:sp>
        <p:nvSpPr>
          <p:cNvPr id="36" name="직사각형 11"/>
          <p:cNvSpPr/>
          <p:nvPr/>
        </p:nvSpPr>
        <p:spPr>
          <a:xfrm>
            <a:off x="3528214" y="325147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28"/>
          <p:cNvSpPr/>
          <p:nvPr/>
        </p:nvSpPr>
        <p:spPr>
          <a:xfrm>
            <a:off x="8089807" y="361147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6569276" y="361147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28"/>
          <p:cNvSpPr/>
          <p:nvPr/>
        </p:nvSpPr>
        <p:spPr>
          <a:xfrm>
            <a:off x="5048745" y="361147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02800" y="4588214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5" name="곱셈 기호 39"/>
          <p:cNvSpPr/>
          <p:nvPr/>
        </p:nvSpPr>
        <p:spPr>
          <a:xfrm>
            <a:off x="7119174" y="4088620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87483" y="4580471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9" name="곱셈 기호 39"/>
          <p:cNvSpPr/>
          <p:nvPr/>
        </p:nvSpPr>
        <p:spPr>
          <a:xfrm>
            <a:off x="5603857" y="408087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357040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(2)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입력값 </a:t>
            </a:r>
            <a:r>
              <a:rPr lang="en-US" altLang="ko-KR" dirty="0">
                <a:solidFill>
                  <a:schemeClr val="tx1"/>
                </a:solidFill>
              </a:rPr>
              <a:t>12x12, </a:t>
            </a:r>
            <a:r>
              <a:rPr lang="ko-KR" altLang="en-US" dirty="0">
                <a:solidFill>
                  <a:schemeClr val="tx1"/>
                </a:solidFill>
              </a:rPr>
              <a:t>출력값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Neural Network</a:t>
            </a:r>
            <a:r>
              <a:rPr lang="ko-KR" altLang="en-US" dirty="0">
                <a:solidFill>
                  <a:schemeClr val="tx1"/>
                </a:solidFill>
              </a:rPr>
              <a:t>를 이용함</a:t>
            </a: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26369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7129" y="5360849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778258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직사각형 44"/>
          <p:cNvSpPr/>
          <p:nvPr/>
        </p:nvSpPr>
        <p:spPr>
          <a:xfrm>
            <a:off x="4578763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직사각형 44"/>
          <p:cNvSpPr/>
          <p:nvPr/>
        </p:nvSpPr>
        <p:spPr>
          <a:xfrm>
            <a:off x="3773707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직사각형 44"/>
          <p:cNvSpPr/>
          <p:nvPr/>
        </p:nvSpPr>
        <p:spPr>
          <a:xfrm>
            <a:off x="2968651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곱셈 기호 52"/>
          <p:cNvSpPr/>
          <p:nvPr/>
        </p:nvSpPr>
        <p:spPr>
          <a:xfrm>
            <a:off x="3973202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곱셈 기호 52"/>
          <p:cNvSpPr/>
          <p:nvPr/>
        </p:nvSpPr>
        <p:spPr>
          <a:xfrm>
            <a:off x="3168146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57" y="3391382"/>
            <a:ext cx="5466493" cy="44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86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(2)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report/200311_testResult.xlsx/REAL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(200305)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3079" y="7700469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32.55%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9" y="3593035"/>
            <a:ext cx="11425437" cy="34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1710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(2)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report/200311_testResult.xlsx/REAL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(200305)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3080" y="7966687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40.67%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0" y="3532909"/>
            <a:ext cx="11636760" cy="36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84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(2)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763930" y="1529197"/>
            <a:ext cx="11644132" cy="6561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Sum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Throught</a:t>
            </a:r>
            <a:r>
              <a:rPr lang="en-US" altLang="ko-KR" b="1" dirty="0" smtClean="0">
                <a:solidFill>
                  <a:schemeClr val="tx1"/>
                </a:solidFill>
              </a:rPr>
              <a:t> Maximization</a:t>
            </a:r>
          </a:p>
          <a:p>
            <a:pPr lvl="2"/>
            <a:r>
              <a:rPr lang="ko-KR" altLang="en-US" b="1" dirty="0" smtClean="0">
                <a:solidFill>
                  <a:schemeClr val="tx1"/>
                </a:solidFill>
              </a:rPr>
              <a:t>전반적으로 </a:t>
            </a:r>
            <a:r>
              <a:rPr lang="en-US" altLang="ko-KR" b="1" dirty="0" smtClean="0">
                <a:solidFill>
                  <a:srgbClr val="FF0000"/>
                </a:solidFill>
              </a:rPr>
              <a:t>CNN</a:t>
            </a:r>
            <a:r>
              <a:rPr lang="ko-KR" altLang="en-US" b="1" dirty="0" smtClean="0">
                <a:solidFill>
                  <a:srgbClr val="FF0000"/>
                </a:solidFill>
              </a:rPr>
              <a:t>을 이용한 실험</a:t>
            </a:r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정확도가 낮음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Commo</a:t>
            </a:r>
            <a:r>
              <a:rPr lang="en-US" altLang="ko-KR" dirty="0" smtClean="0">
                <a:solidFill>
                  <a:schemeClr val="tx1"/>
                </a:solidFill>
              </a:rPr>
              <a:t>n Throughput Maximization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ko-KR" altLang="en-US" b="1" dirty="0" smtClean="0">
                <a:solidFill>
                  <a:schemeClr val="tx1"/>
                </a:solidFill>
              </a:rPr>
              <a:t>아래와 같은 문제점 때문에 전반적으로 </a:t>
            </a:r>
            <a:r>
              <a:rPr lang="en-US" altLang="ko-KR" b="1" dirty="0" smtClean="0">
                <a:solidFill>
                  <a:srgbClr val="FF0000"/>
                </a:solidFill>
              </a:rPr>
              <a:t>CNN</a:t>
            </a:r>
            <a:r>
              <a:rPr lang="ko-KR" altLang="en-US" b="1" dirty="0" smtClean="0">
                <a:solidFill>
                  <a:srgbClr val="FF0000"/>
                </a:solidFill>
              </a:rPr>
              <a:t>을 이용한 실험</a:t>
            </a:r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정확도가 낮음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b="1" dirty="0" smtClean="0">
                <a:solidFill>
                  <a:schemeClr val="tx1"/>
                </a:solidFill>
              </a:rPr>
              <a:t>Epoch</a:t>
            </a:r>
            <a:r>
              <a:rPr lang="ko-KR" altLang="en-US" b="1" dirty="0" smtClean="0">
                <a:solidFill>
                  <a:schemeClr val="tx1"/>
                </a:solidFill>
              </a:rPr>
              <a:t>가 </a:t>
            </a:r>
            <a:r>
              <a:rPr lang="en-US" altLang="ko-KR" b="1" dirty="0" smtClean="0">
                <a:solidFill>
                  <a:schemeClr val="tx1"/>
                </a:solidFill>
              </a:rPr>
              <a:t>15 </a:t>
            </a:r>
            <a:r>
              <a:rPr lang="ko-KR" altLang="en-US" b="1" dirty="0" smtClean="0">
                <a:solidFill>
                  <a:schemeClr val="tx1"/>
                </a:solidFill>
              </a:rPr>
              <a:t>이상 </a:t>
            </a:r>
            <a:r>
              <a:rPr lang="en-US" altLang="ko-KR" b="1" dirty="0" smtClean="0">
                <a:solidFill>
                  <a:schemeClr val="tx1"/>
                </a:solidFill>
              </a:rPr>
              <a:t>1000 </a:t>
            </a:r>
            <a:r>
              <a:rPr lang="ko-KR" altLang="en-US" b="1" dirty="0" smtClean="0">
                <a:solidFill>
                  <a:schemeClr val="tx1"/>
                </a:solidFill>
              </a:rPr>
              <a:t>이하인 경우 </a:t>
            </a:r>
            <a:r>
              <a:rPr lang="en-US" altLang="ko-KR" b="1" dirty="0" smtClean="0">
                <a:solidFill>
                  <a:srgbClr val="0000FF"/>
                </a:solidFill>
              </a:rPr>
              <a:t>Dropout</a:t>
            </a:r>
            <a:r>
              <a:rPr lang="ko-KR" altLang="en-US" b="1" dirty="0" smtClean="0">
                <a:solidFill>
                  <a:srgbClr val="0000FF"/>
                </a:solidFill>
              </a:rPr>
              <a:t>이 큰 구간에서 정확도가 매우 낮게 나타남</a:t>
            </a:r>
            <a:r>
              <a:rPr lang="ko-KR" altLang="en-US" b="1" dirty="0" smtClean="0">
                <a:solidFill>
                  <a:schemeClr val="tx1"/>
                </a:solidFill>
              </a:rPr>
              <a:t>을 알 수 있음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Epoch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300 </a:t>
            </a:r>
            <a:r>
              <a:rPr lang="ko-KR" altLang="en-US" b="1" dirty="0" smtClean="0">
                <a:solidFill>
                  <a:schemeClr val="tx1"/>
                </a:solidFill>
              </a:rPr>
              <a:t>이하에서는 </a:t>
            </a:r>
            <a:r>
              <a:rPr lang="en-US" altLang="ko-KR" b="1" dirty="0" smtClean="0">
                <a:solidFill>
                  <a:srgbClr val="0000FF"/>
                </a:solidFill>
              </a:rPr>
              <a:t>Dropout</a:t>
            </a:r>
            <a:r>
              <a:rPr lang="ko-KR" altLang="en-US" b="1" dirty="0" smtClean="0">
                <a:solidFill>
                  <a:srgbClr val="0000FF"/>
                </a:solidFill>
              </a:rPr>
              <a:t>이 커질수록 정확도가 차츰 감소</a:t>
            </a:r>
            <a:r>
              <a:rPr lang="ko-KR" altLang="en-US" b="1" dirty="0" smtClean="0">
                <a:solidFill>
                  <a:schemeClr val="tx1"/>
                </a:solidFill>
              </a:rPr>
              <a:t>하는 추세임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Epoch 300 </a:t>
            </a:r>
            <a:r>
              <a:rPr lang="ko-KR" altLang="en-US" b="1" dirty="0" smtClean="0">
                <a:solidFill>
                  <a:schemeClr val="tx1"/>
                </a:solidFill>
              </a:rPr>
              <a:t>이상에서는 </a:t>
            </a:r>
            <a:r>
              <a:rPr lang="en-US" altLang="ko-KR" b="1" dirty="0" smtClean="0">
                <a:solidFill>
                  <a:srgbClr val="0000FF"/>
                </a:solidFill>
              </a:rPr>
              <a:t>Dropout</a:t>
            </a:r>
            <a:r>
              <a:rPr lang="ko-KR" altLang="en-US" b="1" dirty="0" smtClean="0">
                <a:solidFill>
                  <a:srgbClr val="0000FF"/>
                </a:solidFill>
              </a:rPr>
              <a:t>이 커질수록</a:t>
            </a:r>
            <a:r>
              <a:rPr lang="ko-KR" altLang="en-US" b="1" dirty="0" smtClean="0">
                <a:solidFill>
                  <a:schemeClr val="tx1"/>
                </a:solidFill>
              </a:rPr>
              <a:t> 정확도가 </a:t>
            </a:r>
            <a:r>
              <a:rPr lang="en-US" altLang="ko-KR" b="1" dirty="0" smtClean="0">
                <a:solidFill>
                  <a:schemeClr val="tx1"/>
                </a:solidFill>
              </a:rPr>
              <a:t>20% </a:t>
            </a:r>
            <a:r>
              <a:rPr lang="ko-KR" altLang="en-US" b="1" dirty="0" smtClean="0">
                <a:solidFill>
                  <a:schemeClr val="tx1"/>
                </a:solidFill>
              </a:rPr>
              <a:t>미만으로 매우 낮은 경우를 제외하고 </a:t>
            </a:r>
            <a:r>
              <a:rPr lang="ko-KR" altLang="en-US" b="1" dirty="0" smtClean="0">
                <a:solidFill>
                  <a:srgbClr val="0000FF"/>
                </a:solidFill>
              </a:rPr>
              <a:t>차츰 낮아지는 추세</a:t>
            </a:r>
            <a:r>
              <a:rPr lang="ko-KR" altLang="en-US" b="1" dirty="0" smtClean="0">
                <a:solidFill>
                  <a:schemeClr val="tx1"/>
                </a:solidFill>
              </a:rPr>
              <a:t>이며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</a:rPr>
              <a:t>정확도가 </a:t>
            </a:r>
            <a:r>
              <a:rPr lang="en-US" altLang="ko-KR" b="1" dirty="0" smtClean="0">
                <a:solidFill>
                  <a:srgbClr val="0000FF"/>
                </a:solidFill>
              </a:rPr>
              <a:t>20% </a:t>
            </a:r>
            <a:r>
              <a:rPr lang="ko-KR" altLang="en-US" b="1" dirty="0" smtClean="0">
                <a:solidFill>
                  <a:srgbClr val="0000FF"/>
                </a:solidFill>
              </a:rPr>
              <a:t>미만으로 매우 낮게 나타날 확률이 커짐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281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649893" y="2541443"/>
          <a:ext cx="4810607" cy="2702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300 / 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입력받아서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나온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출력값에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해당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화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하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도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록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경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망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력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넣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어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온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855" y="2541444"/>
            <a:ext cx="3477271" cy="14482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854" y="4155405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92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802158" y="3783686"/>
            <a:ext cx="9285507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719993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 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</a:rPr>
              <a:t>활성화 함수로 각각 </a:t>
            </a:r>
            <a:r>
              <a:rPr lang="en-US" altLang="ko-KR" dirty="0" err="1" smtClean="0">
                <a:solidFill>
                  <a:srgbClr val="FF0000"/>
                </a:solidFill>
              </a:rPr>
              <a:t>relu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softplus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elu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함수를 이용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테스트할 때 각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출력값 좌표 중 서로 가까운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중점을 이용한다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예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각각 </a:t>
            </a:r>
            <a:r>
              <a:rPr lang="en-US" altLang="ko-KR" dirty="0" smtClean="0">
                <a:solidFill>
                  <a:srgbClr val="0000FF"/>
                </a:solidFill>
              </a:rPr>
              <a:t>(3, 7), (5, 5), (7, 9)</a:t>
            </a:r>
            <a:r>
              <a:rPr lang="ko-KR" altLang="en-US" dirty="0" smtClean="0">
                <a:solidFill>
                  <a:srgbClr val="0000FF"/>
                </a:solidFill>
              </a:rPr>
              <a:t>이면 </a:t>
            </a:r>
            <a:r>
              <a:rPr lang="en-US" altLang="ko-KR" dirty="0" smtClean="0">
                <a:solidFill>
                  <a:srgbClr val="0000FF"/>
                </a:solidFill>
              </a:rPr>
              <a:t>(3, 7), (5, 5)</a:t>
            </a:r>
            <a:r>
              <a:rPr lang="ko-KR" altLang="en-US" dirty="0" smtClean="0">
                <a:solidFill>
                  <a:srgbClr val="0000FF"/>
                </a:solidFill>
              </a:rPr>
              <a:t>의 중점인 </a:t>
            </a:r>
            <a:r>
              <a:rPr lang="en-US" altLang="ko-KR" dirty="0" smtClean="0">
                <a:solidFill>
                  <a:srgbClr val="0000FF"/>
                </a:solidFill>
              </a:rPr>
              <a:t>(4, 6)</a:t>
            </a:r>
            <a:r>
              <a:rPr lang="ko-KR" altLang="en-US" dirty="0" smtClean="0">
                <a:solidFill>
                  <a:srgbClr val="0000FF"/>
                </a:solidFill>
              </a:rPr>
              <a:t>을 이용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07111" y="2988635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4218" y="5231339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0907" y="3168635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9651" y="5231339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74703" y="3528635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1481" y="5231339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58499" y="3618635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7147" y="5231339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42295" y="2988635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17189" y="5231339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864982" y="3348635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087666" y="3708635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93253" y="5231339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98285" y="5231339"/>
            <a:ext cx="11814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6793" y="3783686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289705" y="380260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9330" y="4831205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30598" y="4844184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6083943" y="3802605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9043460" y="3807889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76257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1787332" cy="81080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 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구성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674174"/>
            <a:ext cx="9486900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49" y="4614321"/>
            <a:ext cx="9486901" cy="1679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48" y="6491623"/>
            <a:ext cx="9486901" cy="1806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40365" y="2824223"/>
            <a:ext cx="659757" cy="2777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02398" y="3421378"/>
            <a:ext cx="659757" cy="2777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69127" y="3995371"/>
            <a:ext cx="659757" cy="2777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110486" y="4758407"/>
            <a:ext cx="989636" cy="27658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28884" y="5315539"/>
            <a:ext cx="989636" cy="27658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16082" y="5833267"/>
            <a:ext cx="989636" cy="27658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44536" y="6635102"/>
            <a:ext cx="555585" cy="27498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54483" y="7278111"/>
            <a:ext cx="555585" cy="27498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1212" y="7812475"/>
            <a:ext cx="555585" cy="27498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5755012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1787332" cy="81080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 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구성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035" y="2842114"/>
                <a:ext cx="222785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35" y="2842114"/>
                <a:ext cx="2227854" cy="369332"/>
              </a:xfrm>
              <a:prstGeom prst="rect">
                <a:avLst/>
              </a:prstGeom>
              <a:blipFill>
                <a:blip r:embed="rId2"/>
                <a:stretch>
                  <a:fillRect l="-4098" r="-1093" b="-377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2205" y="2842114"/>
                <a:ext cx="291002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𝑺𝒐𝒇𝒕𝒑𝒍𝒖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5" y="2842114"/>
                <a:ext cx="2910027" cy="369332"/>
              </a:xfrm>
              <a:prstGeom prst="rect">
                <a:avLst/>
              </a:prstGeom>
              <a:blipFill>
                <a:blip r:embed="rId3"/>
                <a:stretch>
                  <a:fillRect l="-3766" b="-3934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832879" y="2614873"/>
                <a:ext cx="3363164" cy="8238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𝑬𝑳𝑼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≥0)</m:t>
                              </m:r>
                            </m:e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879" y="2614873"/>
                <a:ext cx="3363164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53" y="4281186"/>
            <a:ext cx="3152775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875" y="4262136"/>
            <a:ext cx="3067050" cy="2228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903" y="4281186"/>
            <a:ext cx="3481979" cy="22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802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(3)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report/200311_testResult.xlsx/REAL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(200306)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3079" y="7700469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36.17%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3" y="3546429"/>
            <a:ext cx="11455203" cy="34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74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</a:t>
            </a:r>
            <a:r>
              <a:rPr lang="en-US" smtClean="0"/>
              <a:t>Experiment (3)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report/200311_testResult.xlsx/REAL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(200306)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3079" y="7966687"/>
            <a:ext cx="27828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64.19%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10" y="3385725"/>
            <a:ext cx="11479403" cy="36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230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</a:t>
            </a:r>
            <a:r>
              <a:rPr lang="en-US" dirty="0" smtClean="0"/>
              <a:t>(3)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763930" y="1529197"/>
            <a:ext cx="11644132" cy="6561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Sum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Throught</a:t>
            </a:r>
            <a:r>
              <a:rPr lang="en-US" altLang="ko-KR" b="1" dirty="0" smtClean="0">
                <a:solidFill>
                  <a:schemeClr val="tx1"/>
                </a:solidFill>
              </a:rPr>
              <a:t> Maximization</a:t>
            </a:r>
          </a:p>
          <a:p>
            <a:pPr lvl="2"/>
            <a:r>
              <a:rPr lang="ko-KR" altLang="en-US" b="1" dirty="0" smtClean="0">
                <a:solidFill>
                  <a:schemeClr val="tx1"/>
                </a:solidFill>
              </a:rPr>
              <a:t>전반적으로 </a:t>
            </a:r>
            <a:r>
              <a:rPr lang="en-US" altLang="ko-KR" b="1" dirty="0" smtClean="0">
                <a:solidFill>
                  <a:srgbClr val="FF0000"/>
                </a:solidFill>
              </a:rPr>
              <a:t>CNN</a:t>
            </a:r>
            <a:r>
              <a:rPr lang="ko-KR" altLang="en-US" b="1" dirty="0" smtClean="0">
                <a:solidFill>
                  <a:srgbClr val="FF0000"/>
                </a:solidFill>
              </a:rPr>
              <a:t>을 이용한 실험</a:t>
            </a:r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r>
              <a:rPr lang="ko-KR" altLang="en-US" b="1" dirty="0" smtClean="0">
                <a:solidFill>
                  <a:srgbClr val="FF0000"/>
                </a:solidFill>
              </a:rPr>
              <a:t>과 거의 차이가 없음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</a:rPr>
              <a:t>Commo</a:t>
            </a:r>
            <a:r>
              <a:rPr lang="en-US" altLang="ko-KR" dirty="0" smtClean="0">
                <a:solidFill>
                  <a:schemeClr val="tx1"/>
                </a:solidFill>
              </a:rPr>
              <a:t>n Throughput Maximization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/>
            <a:r>
              <a:rPr lang="ko-KR" altLang="en-US" b="1" dirty="0">
                <a:solidFill>
                  <a:schemeClr val="tx1"/>
                </a:solidFill>
              </a:rPr>
              <a:t>전반적으로 </a:t>
            </a:r>
            <a:r>
              <a:rPr lang="en-US" altLang="ko-KR" b="1" dirty="0">
                <a:solidFill>
                  <a:srgbClr val="FF0000"/>
                </a:solidFill>
              </a:rPr>
              <a:t>CNN</a:t>
            </a:r>
            <a:r>
              <a:rPr lang="ko-KR" altLang="en-US" b="1" dirty="0">
                <a:solidFill>
                  <a:srgbClr val="FF0000"/>
                </a:solidFill>
              </a:rPr>
              <a:t>을 이용한 실험</a:t>
            </a:r>
            <a:r>
              <a:rPr lang="en-US" altLang="ko-KR" b="1" dirty="0">
                <a:solidFill>
                  <a:srgbClr val="FF0000"/>
                </a:solidFill>
              </a:rPr>
              <a:t>(1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정확도가 높아졌음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b="1" dirty="0" smtClean="0">
                <a:solidFill>
                  <a:schemeClr val="tx1"/>
                </a:solidFill>
              </a:rPr>
              <a:t>Epoch </a:t>
            </a:r>
            <a:r>
              <a:rPr lang="ko-KR" altLang="en-US" b="1" dirty="0" smtClean="0">
                <a:solidFill>
                  <a:schemeClr val="tx1"/>
                </a:solidFill>
              </a:rPr>
              <a:t>별 정확도의 평균값이 일정 수준에 수렴하는데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그 값이 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r>
              <a:rPr lang="ko-KR" altLang="en-US" b="1" dirty="0" smtClean="0">
                <a:solidFill>
                  <a:schemeClr val="tx1"/>
                </a:solidFill>
              </a:rPr>
              <a:t>보다 높아졌음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466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2077700" cy="30286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Brute Force </a:t>
            </a:r>
            <a:r>
              <a:rPr lang="ko-KR" altLang="en-US" dirty="0" smtClean="0">
                <a:solidFill>
                  <a:srgbClr val="0000FF"/>
                </a:solidFill>
              </a:rPr>
              <a:t>방법</a:t>
            </a:r>
            <a:r>
              <a:rPr lang="ko-KR" altLang="en-US" dirty="0" smtClean="0">
                <a:solidFill>
                  <a:schemeClr val="tx1"/>
                </a:solidFill>
              </a:rPr>
              <a:t>을 이용한 탐색을 통해 얻어낸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</a:t>
            </a:r>
            <a:r>
              <a:rPr lang="ko-KR" altLang="en-US" dirty="0" smtClean="0">
                <a:solidFill>
                  <a:schemeClr val="tx1"/>
                </a:solidFill>
              </a:rPr>
              <a:t>가 되는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정수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출력값으로</a:t>
            </a:r>
            <a:r>
              <a:rPr lang="ko-KR" altLang="en-US" dirty="0" smtClean="0">
                <a:solidFill>
                  <a:schemeClr val="tx1"/>
                </a:solidFill>
              </a:rPr>
              <a:t>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HAP </a:t>
            </a:r>
            <a:r>
              <a:rPr lang="ko-KR" altLang="en-US" dirty="0" smtClean="0">
                <a:solidFill>
                  <a:schemeClr val="tx1"/>
                </a:solidFill>
              </a:rPr>
              <a:t>및 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최대가 되는 할당 시간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좌표에 대해 </a:t>
            </a:r>
            <a:r>
              <a:rPr lang="en-US" altLang="ko-KR" dirty="0" smtClean="0">
                <a:solidFill>
                  <a:srgbClr val="0000FF"/>
                </a:solidFill>
              </a:rPr>
              <a:t>Gradient Descent </a:t>
            </a:r>
            <a:r>
              <a:rPr lang="ko-KR" altLang="en-US" dirty="0" smtClean="0">
                <a:solidFill>
                  <a:srgbClr val="0000FF"/>
                </a:solidFill>
              </a:rPr>
              <a:t>알고리즘</a:t>
            </a:r>
            <a:r>
              <a:rPr lang="ko-KR" altLang="en-US" dirty="0" smtClean="0">
                <a:solidFill>
                  <a:schemeClr val="tx1"/>
                </a:solidFill>
              </a:rPr>
              <a:t>을 이용하여 찾음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6275"/>
              </p:ext>
            </p:extLst>
          </p:nvPr>
        </p:nvGraphicFramePr>
        <p:xfrm>
          <a:off x="1556327" y="5042932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470563" y="6053984"/>
            <a:ext cx="1506681" cy="923290"/>
          </a:xfrm>
          <a:prstGeom prst="ellipse">
            <a:avLst/>
          </a:prstGeom>
          <a:solidFill>
            <a:srgbClr val="00A2FF">
              <a:alpha val="3490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 smtClean="0">
                <a:solidFill>
                  <a:srgbClr val="FF0000"/>
                </a:solidFill>
                <a:latin typeface="Trebuchet MS" panose="020B0603020202020204" pitchFamily="34" charset="0"/>
                <a:ea typeface="+mn-ea"/>
                <a:cs typeface="+mn-cs"/>
                <a:sym typeface="Helvetica Neue Medium"/>
              </a:rPr>
              <a:t>HAP</a:t>
            </a:r>
            <a:endParaRPr kumimoji="0" lang="ko-KR" altLang="en-US" sz="36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 panose="020B0603020202020204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482" y="6333256"/>
            <a:ext cx="6876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779" y="4532908"/>
            <a:ext cx="7021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X=5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6846" y="8854275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84657"/>
              </p:ext>
            </p:extLst>
          </p:nvPr>
        </p:nvGraphicFramePr>
        <p:xfrm>
          <a:off x="9310254" y="5617876"/>
          <a:ext cx="2105542" cy="1902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542">
                  <a:extLst>
                    <a:ext uri="{9D8B030D-6E8A-4147-A177-3AD203B41FA5}">
                      <a16:colId xmlns:a16="http://schemas.microsoft.com/office/drawing/2014/main" val="3120907290"/>
                    </a:ext>
                  </a:extLst>
                </a:gridCol>
              </a:tblGrid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X=5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179472"/>
                  </a:ext>
                </a:extLst>
              </a:tr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Y=4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93144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850064" y="8464570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출력값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161618" y="6156815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원형 3"/>
          <p:cNvSpPr/>
          <p:nvPr/>
        </p:nvSpPr>
        <p:spPr>
          <a:xfrm>
            <a:off x="4669571" y="5661976"/>
            <a:ext cx="893618" cy="945566"/>
          </a:xfrm>
          <a:prstGeom prst="pie">
            <a:avLst>
              <a:gd name="adj1" fmla="val 3267745"/>
              <a:gd name="adj2" fmla="val 18063269"/>
            </a:avLst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원형 15"/>
          <p:cNvSpPr/>
          <p:nvPr/>
        </p:nvSpPr>
        <p:spPr>
          <a:xfrm>
            <a:off x="4669571" y="5652863"/>
            <a:ext cx="893618" cy="945566"/>
          </a:xfrm>
          <a:prstGeom prst="pie">
            <a:avLst>
              <a:gd name="adj1" fmla="val 804369"/>
              <a:gd name="adj2" fmla="val 3449704"/>
            </a:avLst>
          </a:prstGeom>
          <a:solidFill>
            <a:srgbClr val="D2B7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원형 16"/>
          <p:cNvSpPr/>
          <p:nvPr/>
        </p:nvSpPr>
        <p:spPr>
          <a:xfrm>
            <a:off x="4646982" y="5669984"/>
            <a:ext cx="893618" cy="945566"/>
          </a:xfrm>
          <a:prstGeom prst="pie">
            <a:avLst>
              <a:gd name="adj1" fmla="val 19193067"/>
              <a:gd name="adj2" fmla="val 560545"/>
            </a:avLst>
          </a:prstGeom>
          <a:solidFill>
            <a:srgbClr val="B385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원형 19"/>
          <p:cNvSpPr/>
          <p:nvPr/>
        </p:nvSpPr>
        <p:spPr>
          <a:xfrm>
            <a:off x="4667764" y="5687302"/>
            <a:ext cx="893618" cy="945566"/>
          </a:xfrm>
          <a:prstGeom prst="pie">
            <a:avLst>
              <a:gd name="adj1" fmla="val 17898240"/>
              <a:gd name="adj2" fmla="val 19063064"/>
            </a:avLst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52400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01403"/>
              </p:ext>
            </p:extLst>
          </p:nvPr>
        </p:nvGraphicFramePr>
        <p:xfrm>
          <a:off x="980849" y="3109862"/>
          <a:ext cx="10696070" cy="366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035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348035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118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480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1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388809"/>
            <a:ext cx="12077700" cy="76130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1. HAP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할당 시간을 저장한 배열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[1.0, 1.0, 1.0, …, 1.0] (</a:t>
            </a:r>
            <a:r>
              <a:rPr lang="ko-KR" altLang="en-US" b="1" dirty="0" smtClean="0">
                <a:solidFill>
                  <a:srgbClr val="0000FF"/>
                </a:solidFill>
              </a:rPr>
              <a:t>원소 </a:t>
            </a:r>
            <a:r>
              <a:rPr lang="en-US" altLang="ko-KR" b="1" dirty="0" smtClean="0">
                <a:solidFill>
                  <a:srgbClr val="0000FF"/>
                </a:solidFill>
              </a:rPr>
              <a:t>n+1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으로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3"/>
            <a:r>
              <a:rPr lang="en-US" altLang="ko-KR" b="0" dirty="0" smtClean="0">
                <a:solidFill>
                  <a:srgbClr val="0000FF"/>
                </a:solidFill>
              </a:rPr>
              <a:t>Index 0</a:t>
            </a:r>
            <a:r>
              <a:rPr lang="ko-KR" altLang="en-US" b="0" dirty="0" smtClean="0">
                <a:solidFill>
                  <a:srgbClr val="0000FF"/>
                </a:solidFill>
              </a:rPr>
              <a:t>은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할당된 시간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</a:rPr>
              <a:t>나머지는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할당</a:t>
            </a:r>
            <a:r>
              <a:rPr lang="ko-KR" altLang="en-US" dirty="0" smtClean="0">
                <a:solidFill>
                  <a:schemeClr val="tx1"/>
                </a:solidFill>
              </a:rPr>
              <a:t>된 시간을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b="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다음을 </a:t>
            </a:r>
            <a:r>
              <a:rPr lang="en-US" altLang="ko-KR" b="1" dirty="0" smtClean="0">
                <a:solidFill>
                  <a:schemeClr val="tx1"/>
                </a:solidFill>
              </a:rPr>
              <a:t>1000</a:t>
            </a:r>
            <a:r>
              <a:rPr lang="ko-KR" altLang="en-US" b="1" dirty="0" smtClean="0">
                <a:solidFill>
                  <a:schemeClr val="tx1"/>
                </a:solidFill>
              </a:rPr>
              <a:t>회 반복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와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original</a:t>
            </a:r>
            <a:r>
              <a:rPr lang="ko-KR" altLang="en-US" dirty="0" smtClean="0">
                <a:solidFill>
                  <a:schemeClr val="tx1"/>
                </a:solidFill>
              </a:rPr>
              <a:t>이라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k(0, …, n)</a:t>
            </a:r>
            <a:r>
              <a:rPr lang="ko-KR" altLang="en-US" dirty="0" smtClean="0">
                <a:solidFill>
                  <a:srgbClr val="0000FF"/>
                </a:solidFill>
              </a:rPr>
              <a:t>번째 원소의 값을 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</a:rPr>
              <a:t>만큼 증가시킨 배열</a:t>
            </a:r>
            <a:r>
              <a:rPr lang="ko-KR" altLang="en-US" dirty="0" smtClean="0">
                <a:solidFill>
                  <a:schemeClr val="tx1"/>
                </a:solidFill>
              </a:rPr>
              <a:t>이라고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(k)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</a:rPr>
              <a:t>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구하고 그것을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result(k)</a:t>
            </a:r>
            <a:r>
              <a:rPr lang="ko-KR" altLang="en-US" dirty="0" smtClean="0">
                <a:solidFill>
                  <a:schemeClr val="tx1"/>
                </a:solidFill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b="0" dirty="0" smtClean="0">
                <a:solidFill>
                  <a:schemeClr val="tx1"/>
                </a:solidFill>
              </a:rPr>
              <a:t>2-3. </a:t>
            </a:r>
            <a:r>
              <a:rPr lang="en-US" altLang="ko-KR" b="0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원소에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throughputChange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다음과 같이 정의함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endParaRPr lang="en-US" altLang="ko-KR" b="0" dirty="0">
              <a:solidFill>
                <a:schemeClr val="tx1"/>
              </a:solidFill>
            </a:endParaRPr>
          </a:p>
          <a:p>
            <a:pPr lvl="3"/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2-4.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>
                <a:solidFill>
                  <a:schemeClr val="tx1"/>
                </a:solidFill>
              </a:rPr>
              <a:t>chargeTimeList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번째 원소에 다음의 값을 곱하여 </a:t>
            </a:r>
            <a:r>
              <a:rPr lang="ko-KR" altLang="en-US" dirty="0" smtClean="0">
                <a:solidFill>
                  <a:schemeClr val="tx1"/>
                </a:solidFill>
              </a:rPr>
              <a:t>업데이트함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endParaRPr lang="en-US" altLang="ko-KR" b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𝑻𝒉𝒓𝒐𝒖𝒈𝒉𝒑𝒖𝒕𝑪𝒉𝒂𝒏𝒈𝒆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𝒍𝒆𝒂𝒓𝒏𝒊𝒏𝒈𝑹𝒂𝒕𝒆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𝑻𝒉𝒓𝒐𝒖𝒈𝒉𝒑𝒖𝒕𝑪𝒉𝒂𝒏𝒈𝒆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blipFill>
                <a:blip r:embed="rId3"/>
                <a:stretch>
                  <a:fillRect l="-2066" t="-4762" b="-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2831</Words>
  <Application>Microsoft Office PowerPoint</Application>
  <PresentationFormat>사용자 지정</PresentationFormat>
  <Paragraphs>517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 (1)</vt:lpstr>
      <vt:lpstr>WPCN Simulation Experiment (1)</vt:lpstr>
      <vt:lpstr>WPCN Simulation Experiment (1)</vt:lpstr>
      <vt:lpstr>WPCN Simulation Experiment (1)</vt:lpstr>
      <vt:lpstr>WPCN Simulation Experiment (1)</vt:lpstr>
      <vt:lpstr>WPCN Simulation Experiment (1)</vt:lpstr>
      <vt:lpstr>WPCN Simulation Experiment (1)</vt:lpstr>
      <vt:lpstr>WPCN Simulation Experiment (1)</vt:lpstr>
      <vt:lpstr>WPCN Simulation Experiment (1)</vt:lpstr>
      <vt:lpstr>WPCN Simulation Experiment (2)</vt:lpstr>
      <vt:lpstr>WPCN Simulation Experiment (2)</vt:lpstr>
      <vt:lpstr>WPCN Simulation Experiment (2)</vt:lpstr>
      <vt:lpstr>WPCN Simulation Experiment (2)</vt:lpstr>
      <vt:lpstr>WPCN Simulation Experiment (2)</vt:lpstr>
      <vt:lpstr>WPCN Simulation Experiment (2)</vt:lpstr>
      <vt:lpstr>WPCN Simulation Experiment (3)</vt:lpstr>
      <vt:lpstr>WPCN Simulation Experiment (3)</vt:lpstr>
      <vt:lpstr>WPCN Simulation Experiment (3)</vt:lpstr>
      <vt:lpstr>WPCN Simulation Experiment (3)</vt:lpstr>
      <vt:lpstr>WPCN Simulation Experiment (3)</vt:lpstr>
      <vt:lpstr>WPCN Simulation Experiment (3)</vt:lpstr>
      <vt:lpstr>WPCN Simulation Experiment (3)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Son</cp:lastModifiedBy>
  <cp:revision>641</cp:revision>
  <cp:lastPrinted>2020-03-10T22:05:46Z</cp:lastPrinted>
  <dcterms:modified xsi:type="dcterms:W3CDTF">2020-03-10T22:10:06Z</dcterms:modified>
</cp:coreProperties>
</file>