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78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CFB9"/>
    <a:srgbClr val="FF8050"/>
    <a:srgbClr val="ACE20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20.03.18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815" y="3009418"/>
            <a:ext cx="12182435" cy="5347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Support Vector Machine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어떤 </a:t>
            </a:r>
            <a:r>
              <a:rPr lang="en-US" altLang="ko-KR" dirty="0" smtClean="0">
                <a:solidFill>
                  <a:srgbClr val="0000FF"/>
                </a:solidFill>
              </a:rPr>
              <a:t>dataset</a:t>
            </a:r>
            <a:r>
              <a:rPr lang="ko-KR" altLang="en-US" dirty="0" smtClean="0">
                <a:solidFill>
                  <a:srgbClr val="0000FF"/>
                </a:solidFill>
              </a:rPr>
              <a:t>으로 </a:t>
            </a:r>
            <a:r>
              <a:rPr lang="en-US" altLang="ko-KR" dirty="0" smtClean="0">
                <a:solidFill>
                  <a:srgbClr val="0000FF"/>
                </a:solidFill>
              </a:rPr>
              <a:t>SVM</a:t>
            </a:r>
            <a:r>
              <a:rPr lang="ko-KR" altLang="en-US" dirty="0" smtClean="0">
                <a:solidFill>
                  <a:srgbClr val="0000FF"/>
                </a:solidFill>
              </a:rPr>
              <a:t>을 훈련</a:t>
            </a:r>
            <a:r>
              <a:rPr lang="ko-KR" altLang="en-US" dirty="0" smtClean="0"/>
              <a:t>시킨 후 </a:t>
            </a:r>
            <a:r>
              <a:rPr lang="ko-KR" altLang="en-US" dirty="0" smtClean="0">
                <a:solidFill>
                  <a:srgbClr val="0000FF"/>
                </a:solidFill>
              </a:rPr>
              <a:t>다른 </a:t>
            </a:r>
            <a:r>
              <a:rPr lang="en-US" altLang="ko-KR" dirty="0" smtClean="0">
                <a:solidFill>
                  <a:srgbClr val="0000FF"/>
                </a:solidFill>
              </a:rPr>
              <a:t>dataset</a:t>
            </a:r>
            <a:r>
              <a:rPr lang="ko-KR" altLang="en-US" dirty="0" smtClean="0">
                <a:solidFill>
                  <a:srgbClr val="0000FF"/>
                </a:solidFill>
              </a:rPr>
              <a:t>을 이용하여 테스트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훈련을 위하여 </a:t>
            </a:r>
            <a:r>
              <a:rPr lang="en-US" altLang="ko-KR" b="1" dirty="0" smtClean="0">
                <a:solidFill>
                  <a:srgbClr val="0000FF"/>
                </a:solidFill>
              </a:rPr>
              <a:t>Naïve Bayes Classifier</a:t>
            </a:r>
            <a:r>
              <a:rPr lang="ko-KR" altLang="en-US" b="1" dirty="0" smtClean="0">
                <a:solidFill>
                  <a:srgbClr val="0000FF"/>
                </a:solidFill>
              </a:rPr>
              <a:t>의 데이터를 입력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Proximity malware</a:t>
            </a:r>
            <a:r>
              <a:rPr lang="ko-KR" altLang="en-US" dirty="0" smtClean="0"/>
              <a:t>와 그것의 행동 사이의 관계를 찾아내서</a:t>
            </a:r>
            <a:r>
              <a:rPr lang="en-US" altLang="ko-KR" dirty="0" smtClean="0"/>
              <a:t>, Proximity malware</a:t>
            </a:r>
            <a:r>
              <a:rPr lang="ko-KR" altLang="en-US" dirty="0" smtClean="0"/>
              <a:t>의 기존 행동을 탐지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학습된 데이터를 이용하여 학습하기 때문에 </a:t>
            </a:r>
            <a:r>
              <a:rPr lang="ko-KR" altLang="en-US" dirty="0" smtClean="0">
                <a:solidFill>
                  <a:srgbClr val="0000FF"/>
                </a:solidFill>
              </a:rPr>
              <a:t>새로운 행동 예측 및 탐지 가능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5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815" y="3009418"/>
            <a:ext cx="6829063" cy="5347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 Design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1-hop, 2-hop neighbor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탐색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모델은 </a:t>
            </a:r>
            <a:r>
              <a:rPr lang="en-US" altLang="ko-KR" dirty="0" smtClean="0">
                <a:solidFill>
                  <a:srgbClr val="0000FF"/>
                </a:solidFill>
              </a:rPr>
              <a:t>packet delivery ratio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</a:rPr>
              <a:t>malware</a:t>
            </a:r>
            <a:r>
              <a:rPr lang="ko-KR" altLang="en-US" dirty="0" smtClean="0">
                <a:solidFill>
                  <a:schemeClr val="tx1"/>
                </a:solidFill>
              </a:rPr>
              <a:t>의 영향을 받는 </a:t>
            </a:r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r>
              <a:rPr lang="ko-KR" altLang="en-US" dirty="0" smtClean="0">
                <a:solidFill>
                  <a:schemeClr val="tx1"/>
                </a:solidFill>
              </a:rPr>
              <a:t>를 탐색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SVM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trained data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predictable data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</a:rPr>
              <a:t>malware</a:t>
            </a:r>
            <a:r>
              <a:rPr lang="ko-KR" altLang="en-US" dirty="0" smtClean="0">
                <a:solidFill>
                  <a:schemeClr val="tx1"/>
                </a:solidFill>
              </a:rPr>
              <a:t>를 탐지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58" y="2826452"/>
            <a:ext cx="3143773" cy="56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5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723386" cy="7581900"/>
          </a:xfrm>
        </p:spPr>
        <p:txBody>
          <a:bodyPr/>
          <a:lstStyle/>
          <a:p>
            <a:r>
              <a:rPr lang="en-US" altLang="ko-KR" dirty="0" smtClean="0"/>
              <a:t>DTN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그래프</a:t>
            </a:r>
            <a:r>
              <a:rPr lang="ko-KR" altLang="en-US" dirty="0" smtClean="0"/>
              <a:t> 자료구조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는 목표 지점까지 </a:t>
            </a:r>
            <a:r>
              <a:rPr lang="en-US" altLang="ko-KR" dirty="0" err="1" smtClean="0">
                <a:solidFill>
                  <a:srgbClr val="0000FF"/>
                </a:solidFill>
              </a:rPr>
              <a:t>Dijkstra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알고리즘으로 탐색</a:t>
            </a:r>
            <a:r>
              <a:rPr lang="ko-KR" altLang="en-US" dirty="0" smtClean="0"/>
              <a:t>하여 거리가 최소가 되는 다음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악성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는 다음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0000FF"/>
                </a:solidFill>
              </a:rPr>
              <a:t>랜덤하게 선택</a:t>
            </a:r>
            <a:r>
              <a:rPr lang="ko-KR" altLang="en-US" dirty="0" smtClean="0"/>
              <a:t>하여 이동</a:t>
            </a:r>
            <a:endParaRPr lang="en-US" altLang="ko-KR" dirty="0" smtClean="0"/>
          </a:p>
          <a:p>
            <a:r>
              <a:rPr lang="ko-KR" altLang="en-US" dirty="0" smtClean="0"/>
              <a:t>그래프 구조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20~25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/>
              <a:t> 사이에서 랜덤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</a:t>
            </a:r>
            <a:r>
              <a:rPr lang="en-US" altLang="ko-KR" dirty="0" smtClean="0"/>
              <a:t>node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node B</a:t>
            </a:r>
            <a:r>
              <a:rPr lang="ko-KR" altLang="en-US" dirty="0" smtClean="0"/>
              <a:t>가 연결되어 있을 확률은 </a:t>
            </a:r>
            <a:r>
              <a:rPr lang="en-US" altLang="ko-KR" dirty="0" smtClean="0">
                <a:solidFill>
                  <a:srgbClr val="0000FF"/>
                </a:solidFill>
              </a:rPr>
              <a:t>15%</a:t>
            </a:r>
          </a:p>
          <a:p>
            <a:pPr lvl="1"/>
            <a:r>
              <a:rPr lang="ko-KR" altLang="en-US" dirty="0" smtClean="0"/>
              <a:t>임의의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악성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일 확률은 </a:t>
            </a:r>
            <a:r>
              <a:rPr lang="en-US" altLang="ko-KR" dirty="0" smtClean="0">
                <a:solidFill>
                  <a:srgbClr val="0000FF"/>
                </a:solidFill>
              </a:rPr>
              <a:t>10%</a:t>
            </a:r>
            <a:r>
              <a:rPr lang="ko-KR" altLang="en-US" dirty="0" smtClean="0">
                <a:solidFill>
                  <a:srgbClr val="0000FF"/>
                </a:solidFill>
              </a:rPr>
              <a:t>로 초기화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시간이 흐르면서 </a:t>
            </a:r>
            <a:r>
              <a:rPr lang="en-US" altLang="ko-KR" dirty="0" smtClean="0"/>
              <a:t>malware</a:t>
            </a:r>
            <a:r>
              <a:rPr lang="ko-KR" altLang="en-US" dirty="0" smtClean="0"/>
              <a:t>가 증식하고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악성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개수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530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6375882" cy="6725373"/>
          </a:xfrm>
        </p:spPr>
        <p:txBody>
          <a:bodyPr/>
          <a:lstStyle/>
          <a:p>
            <a:r>
              <a:rPr lang="en-US" altLang="ko-KR" dirty="0" smtClean="0"/>
              <a:t>DTN</a:t>
            </a:r>
            <a:r>
              <a:rPr lang="ko-KR" altLang="en-US" dirty="0"/>
              <a:t> </a:t>
            </a:r>
            <a:r>
              <a:rPr lang="ko-KR" altLang="en-US" dirty="0" smtClean="0"/>
              <a:t>시뮬레이션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슬라이드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의 내용과 같이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마다 임</a:t>
            </a:r>
            <a:r>
              <a:rPr lang="ko-KR" altLang="en-US" dirty="0" smtClean="0">
                <a:solidFill>
                  <a:srgbClr val="0000FF"/>
                </a:solidFill>
              </a:rPr>
              <a:t>의의 </a:t>
            </a:r>
            <a:r>
              <a:rPr lang="en-US" altLang="ko-KR" dirty="0" smtClean="0">
                <a:solidFill>
                  <a:srgbClr val="0000FF"/>
                </a:solidFill>
              </a:rPr>
              <a:t>node A</a:t>
            </a:r>
            <a:r>
              <a:rPr lang="ko-KR" altLang="en-US" dirty="0" smtClean="0">
                <a:solidFill>
                  <a:srgbClr val="0000FF"/>
                </a:solidFill>
              </a:rPr>
              <a:t>에서 다른 임의의 </a:t>
            </a:r>
            <a:r>
              <a:rPr lang="en-US" altLang="ko-KR" dirty="0" smtClean="0">
                <a:solidFill>
                  <a:srgbClr val="0000FF"/>
                </a:solidFill>
              </a:rPr>
              <a:t>node B</a:t>
            </a:r>
            <a:r>
              <a:rPr lang="ko-KR" altLang="en-US" dirty="0" smtClean="0">
                <a:solidFill>
                  <a:srgbClr val="0000FF"/>
                </a:solidFill>
              </a:rPr>
              <a:t>로 패킷을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 전송하여 경로를 추적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</a:t>
            </a:r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  <a:r>
              <a:rPr lang="ko-KR" altLang="en-US" dirty="0" smtClean="0">
                <a:solidFill>
                  <a:srgbClr val="0000FF"/>
                </a:solidFill>
              </a:rPr>
              <a:t>회 반복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패킷의 이동 경로를 학습 데이터로 함</a:t>
            </a:r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8587452" y="2612503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19013" y="4180389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69661" y="3360516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8794924" y="4471297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369326" y="4266327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12866" y="5831711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26593" y="6215605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730942" y="5710177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406361" y="6905845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30520" y="7669673"/>
            <a:ext cx="243068" cy="24306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62733" y="2034236"/>
            <a:ext cx="12262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Node 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76346" y="7048167"/>
            <a:ext cx="12262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Node 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Straight Connector 17"/>
          <p:cNvCxnSpPr>
            <a:stCxn id="5" idx="4"/>
            <a:endCxn id="8" idx="0"/>
          </p:cNvCxnSpPr>
          <p:nvPr/>
        </p:nvCxnSpPr>
        <p:spPr>
          <a:xfrm>
            <a:off x="8708986" y="2855571"/>
            <a:ext cx="207472" cy="1615726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6" idx="7"/>
            <a:endCxn id="5" idx="4"/>
          </p:cNvCxnSpPr>
          <p:nvPr/>
        </p:nvCxnSpPr>
        <p:spPr>
          <a:xfrm flipV="1">
            <a:off x="8126485" y="2855571"/>
            <a:ext cx="582501" cy="1360414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5" idx="5"/>
            <a:endCxn id="7" idx="2"/>
          </p:cNvCxnSpPr>
          <p:nvPr/>
        </p:nvCxnSpPr>
        <p:spPr>
          <a:xfrm>
            <a:off x="8794924" y="2819975"/>
            <a:ext cx="1174737" cy="662075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6" idx="5"/>
            <a:endCxn id="8" idx="2"/>
          </p:cNvCxnSpPr>
          <p:nvPr/>
        </p:nvCxnSpPr>
        <p:spPr>
          <a:xfrm>
            <a:off x="8126485" y="4387861"/>
            <a:ext cx="668439" cy="20497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0" idx="1"/>
            <a:endCxn id="6" idx="4"/>
          </p:cNvCxnSpPr>
          <p:nvPr/>
        </p:nvCxnSpPr>
        <p:spPr>
          <a:xfrm flipH="1" flipV="1">
            <a:off x="8040547" y="4423457"/>
            <a:ext cx="407915" cy="1443850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>
            <a:stCxn id="11" idx="2"/>
            <a:endCxn id="10" idx="6"/>
          </p:cNvCxnSpPr>
          <p:nvPr/>
        </p:nvCxnSpPr>
        <p:spPr>
          <a:xfrm flipH="1" flipV="1">
            <a:off x="8655934" y="5953245"/>
            <a:ext cx="1070659" cy="383894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11" idx="0"/>
            <a:endCxn id="7" idx="4"/>
          </p:cNvCxnSpPr>
          <p:nvPr/>
        </p:nvCxnSpPr>
        <p:spPr>
          <a:xfrm flipV="1">
            <a:off x="9848127" y="3603584"/>
            <a:ext cx="243068" cy="2612021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12" idx="1"/>
            <a:endCxn id="7" idx="5"/>
          </p:cNvCxnSpPr>
          <p:nvPr/>
        </p:nvCxnSpPr>
        <p:spPr>
          <a:xfrm flipH="1" flipV="1">
            <a:off x="10177133" y="3567988"/>
            <a:ext cx="1589405" cy="2177785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>
            <a:stCxn id="12" idx="2"/>
            <a:endCxn id="11" idx="6"/>
          </p:cNvCxnSpPr>
          <p:nvPr/>
        </p:nvCxnSpPr>
        <p:spPr>
          <a:xfrm flipH="1">
            <a:off x="9969661" y="5831711"/>
            <a:ext cx="1761281" cy="505428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12" idx="1"/>
            <a:endCxn id="9" idx="4"/>
          </p:cNvCxnSpPr>
          <p:nvPr/>
        </p:nvCxnSpPr>
        <p:spPr>
          <a:xfrm flipH="1" flipV="1">
            <a:off x="11490860" y="4509395"/>
            <a:ext cx="275678" cy="1236378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13" idx="2"/>
            <a:endCxn id="10" idx="5"/>
          </p:cNvCxnSpPr>
          <p:nvPr/>
        </p:nvCxnSpPr>
        <p:spPr>
          <a:xfrm flipH="1" flipV="1">
            <a:off x="8620338" y="6039183"/>
            <a:ext cx="786023" cy="988196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head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14" idx="1"/>
            <a:endCxn id="10" idx="4"/>
          </p:cNvCxnSpPr>
          <p:nvPr/>
        </p:nvCxnSpPr>
        <p:spPr>
          <a:xfrm flipH="1" flipV="1">
            <a:off x="8534400" y="6074779"/>
            <a:ext cx="331716" cy="163049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13" idx="7"/>
            <a:endCxn id="12" idx="3"/>
          </p:cNvCxnSpPr>
          <p:nvPr/>
        </p:nvCxnSpPr>
        <p:spPr>
          <a:xfrm flipV="1">
            <a:off x="9613833" y="5917649"/>
            <a:ext cx="2152705" cy="1023792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>
            <a:stCxn id="14" idx="6"/>
            <a:endCxn id="13" idx="3"/>
          </p:cNvCxnSpPr>
          <p:nvPr/>
        </p:nvCxnSpPr>
        <p:spPr>
          <a:xfrm flipV="1">
            <a:off x="9073588" y="7113317"/>
            <a:ext cx="368369" cy="67789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7" idx="3"/>
            <a:endCxn id="10" idx="6"/>
          </p:cNvCxnSpPr>
          <p:nvPr/>
        </p:nvCxnSpPr>
        <p:spPr>
          <a:xfrm flipH="1">
            <a:off x="8655934" y="3567988"/>
            <a:ext cx="1349323" cy="2385257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553767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099" y="1562101"/>
            <a:ext cx="11711811" cy="1424168"/>
          </a:xfrm>
        </p:spPr>
        <p:txBody>
          <a:bodyPr/>
          <a:lstStyle/>
          <a:p>
            <a:r>
              <a:rPr lang="en-US" altLang="ko-KR" dirty="0" smtClean="0"/>
              <a:t>Naïve Bayes </a:t>
            </a:r>
            <a:r>
              <a:rPr lang="ko-KR" altLang="en-US" dirty="0" smtClean="0"/>
              <a:t>모델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용어</a:t>
            </a:r>
            <a:r>
              <a:rPr lang="en-US" altLang="ko-KR" dirty="0"/>
              <a:t> </a:t>
            </a:r>
            <a:r>
              <a:rPr lang="ko-KR" altLang="en-US" dirty="0" smtClean="0"/>
              <a:t>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2546789"/>
                  </p:ext>
                </p:extLst>
              </p:nvPr>
            </p:nvGraphicFramePr>
            <p:xfrm>
              <a:off x="1044722" y="3062472"/>
              <a:ext cx="10877202" cy="5236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432">
                      <a:extLst>
                        <a:ext uri="{9D8B030D-6E8A-4147-A177-3AD203B41FA5}">
                          <a16:colId xmlns:a16="http://schemas.microsoft.com/office/drawing/2014/main" val="2606712593"/>
                        </a:ext>
                      </a:extLst>
                    </a:gridCol>
                    <a:gridCol w="9340770">
                      <a:extLst>
                        <a:ext uri="{9D8B030D-6E8A-4147-A177-3AD203B41FA5}">
                          <a16:colId xmlns:a16="http://schemas.microsoft.com/office/drawing/2014/main" val="519035057"/>
                        </a:ext>
                      </a:extLst>
                    </a:gridCol>
                  </a:tblGrid>
                  <a:tr h="33791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Noise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각 </a:t>
                          </a:r>
                          <a:r>
                            <a:rPr lang="en-US" altLang="ko-KR" sz="2800" dirty="0" smtClean="0"/>
                            <a:t>node</a:t>
                          </a:r>
                          <a:r>
                            <a:rPr lang="ko-KR" altLang="en-US" sz="2800" dirty="0" smtClean="0"/>
                            <a:t>에서 이웃 각각의 </a:t>
                          </a:r>
                          <a:r>
                            <a:rPr lang="en-US" altLang="ko-KR" sz="2800" dirty="0" smtClean="0"/>
                            <a:t>node</a:t>
                          </a:r>
                          <a:r>
                            <a:rPr lang="ko-KR" altLang="en-US" sz="2800" dirty="0" smtClean="0"/>
                            <a:t>를 선택할 확률을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라</m:t>
                              </m:r>
                            </m:oMath>
                          </a14:m>
                          <a:r>
                            <a:rPr lang="ko-KR" altLang="en-US" sz="2800" dirty="0" smtClean="0"/>
                            <a:t> 할 때</a:t>
                          </a:r>
                          <a:r>
                            <a:rPr lang="en-US" altLang="ko-KR" sz="28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800" dirty="0" smtClean="0"/>
                            <a:t>에 대한 </a:t>
                          </a:r>
                          <a:r>
                            <a:rPr lang="en-US" altLang="ko-KR" sz="2800" dirty="0" smtClean="0"/>
                            <a:t>entropy </a:t>
                          </a:r>
                          <a:r>
                            <a:rPr lang="ko-KR" altLang="en-US" sz="2800" dirty="0" smtClean="0"/>
                            <a:t>값</a:t>
                          </a:r>
                          <a:endParaRPr lang="en-US" altLang="ko-KR" sz="2800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𝒏𝒐𝒊𝒔𝒆</m:t>
                                    </m:r>
                                  </m:e>
                                </m:d>
                                <m:r>
                                  <a:rPr lang="en-US" altLang="ko-KR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𝒆𝒏𝒕𝒓𝒐𝒑𝒚</m:t>
                                    </m:r>
                                  </m:e>
                                </m:d>
                                <m:r>
                                  <a:rPr lang="en-US" altLang="ko-KR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8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ko-KR" sz="28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28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1" i="0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8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1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n-US" altLang="ko-KR" sz="2800" b="1" dirty="0" smtClean="0"/>
                        </a:p>
                        <a:p>
                          <a:pPr latinLnBrk="1"/>
                          <a:endParaRPr lang="en-US" altLang="ko-KR" sz="2000" b="1" dirty="0" smtClean="0"/>
                        </a:p>
                        <a:p>
                          <a:pPr latinLnBrk="1"/>
                          <a:r>
                            <a:rPr lang="en-US" altLang="ko-KR" sz="2000" b="1" dirty="0" smtClean="0"/>
                            <a:t>Ex) node</a:t>
                          </a:r>
                          <a:r>
                            <a:rPr lang="en-US" altLang="ko-KR" sz="2000" b="1" baseline="0" dirty="0" smtClean="0"/>
                            <a:t> A, B, C</a:t>
                          </a:r>
                          <a:r>
                            <a:rPr lang="ko-KR" altLang="en-US" sz="2000" b="1" baseline="0" dirty="0" smtClean="0"/>
                            <a:t>를 선택할 확률이 각각 </a:t>
                          </a:r>
                          <a:r>
                            <a:rPr lang="en-US" altLang="ko-KR" sz="2000" b="1" baseline="0" dirty="0" smtClean="0"/>
                            <a:t>50%, 25%, 25%</a:t>
                          </a:r>
                          <a:r>
                            <a:rPr lang="ko-KR" altLang="en-US" sz="2000" b="1" baseline="0" dirty="0" smtClean="0"/>
                            <a:t>이면</a:t>
                          </a:r>
                          <a:endParaRPr lang="en-US" altLang="ko-KR" sz="2000" b="1" baseline="0" dirty="0" smtClean="0"/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𝒍𝒐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d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𝒍𝒐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</m:e>
                                    </m:d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𝒍𝒐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2000" b="1" i="1" smtClean="0">
                                            <a:latin typeface="Cambria Math" panose="02040503050406030204" pitchFamily="18" charset="0"/>
                                          </a:rPr>
                                          <m:t>𝟐𝟓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448345"/>
                      </a:ext>
                    </a:extLst>
                  </a:tr>
                  <a:tr h="18573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Z</a:t>
                          </a:r>
                          <a:r>
                            <a:rPr lang="en-US" altLang="ko-KR" sz="2800" baseline="0" dirty="0" smtClean="0"/>
                            <a:t> value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통계학에서 </a:t>
                          </a:r>
                          <a:r>
                            <a:rPr lang="en-US" altLang="ko-KR" sz="2800" dirty="0" smtClean="0"/>
                            <a:t>{(</a:t>
                          </a:r>
                          <a:r>
                            <a:rPr lang="ko-KR" altLang="en-US" sz="2800" dirty="0" smtClean="0"/>
                            <a:t>해당 값</a:t>
                          </a:r>
                          <a:r>
                            <a:rPr lang="en-US" altLang="ko-KR" sz="2800" dirty="0" smtClean="0"/>
                            <a:t>) – (</a:t>
                          </a:r>
                          <a:r>
                            <a:rPr lang="ko-KR" altLang="en-US" sz="2800" dirty="0" smtClean="0"/>
                            <a:t>평균</a:t>
                          </a:r>
                          <a:r>
                            <a:rPr lang="en-US" altLang="ko-KR" sz="2800" dirty="0" smtClean="0"/>
                            <a:t>)} / (</a:t>
                          </a:r>
                          <a:r>
                            <a:rPr lang="ko-KR" altLang="en-US" sz="2800" dirty="0" smtClean="0"/>
                            <a:t>표준편차</a:t>
                          </a:r>
                          <a:r>
                            <a:rPr lang="en-US" altLang="ko-KR" sz="2800" dirty="0" smtClean="0"/>
                            <a:t>)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altLang="ko-KR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ko-KR" altLang="en-US" sz="28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2800" b="1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6973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2546789"/>
                  </p:ext>
                </p:extLst>
              </p:nvPr>
            </p:nvGraphicFramePr>
            <p:xfrm>
              <a:off x="1044722" y="3062472"/>
              <a:ext cx="10877202" cy="5236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432">
                      <a:extLst>
                        <a:ext uri="{9D8B030D-6E8A-4147-A177-3AD203B41FA5}">
                          <a16:colId xmlns:a16="http://schemas.microsoft.com/office/drawing/2014/main" val="2606712593"/>
                        </a:ext>
                      </a:extLst>
                    </a:gridCol>
                    <a:gridCol w="9340770">
                      <a:extLst>
                        <a:ext uri="{9D8B030D-6E8A-4147-A177-3AD203B41FA5}">
                          <a16:colId xmlns:a16="http://schemas.microsoft.com/office/drawing/2014/main" val="519035057"/>
                        </a:ext>
                      </a:extLst>
                    </a:gridCol>
                  </a:tblGrid>
                  <a:tr h="33791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Noise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04" t="-180" r="-130" b="-55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448345"/>
                      </a:ext>
                    </a:extLst>
                  </a:tr>
                  <a:tr h="18573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Z</a:t>
                          </a:r>
                          <a:r>
                            <a:rPr lang="en-US" altLang="ko-KR" sz="2800" baseline="0" dirty="0" smtClean="0"/>
                            <a:t> value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04" t="-182295" r="-130" b="-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9733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21827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099" y="1562101"/>
            <a:ext cx="12144543" cy="41673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Naïve Bayes </a:t>
            </a:r>
            <a:r>
              <a:rPr lang="ko-KR" altLang="en-US" dirty="0" smtClean="0"/>
              <a:t>모델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입력값</a:t>
            </a:r>
            <a:endParaRPr lang="en-US" altLang="ko-KR" dirty="0" smtClean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각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first hop neighbor</a:t>
            </a:r>
            <a:r>
              <a:rPr lang="ko-KR" altLang="en-US" dirty="0" smtClean="0"/>
              <a:t>로 패킷을 전송할 때의 </a:t>
            </a:r>
            <a:r>
              <a:rPr lang="en-US" altLang="ko-KR" b="1" dirty="0" smtClean="0">
                <a:solidFill>
                  <a:srgbClr val="0000FF"/>
                </a:solidFill>
              </a:rPr>
              <a:t>noise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FF0000"/>
                </a:solidFill>
              </a:rPr>
              <a:t>전체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 </a:t>
            </a:r>
            <a:r>
              <a:rPr lang="en-US" altLang="ko-KR" dirty="0" smtClean="0">
                <a:solidFill>
                  <a:srgbClr val="0000FF"/>
                </a:solidFill>
              </a:rPr>
              <a:t>(Z&lt;=-1, -1&lt;Z&lt;=0, 0&lt;Z&lt;=1, Z&gt;1)</a:t>
            </a: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각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first hop neighbor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second </a:t>
            </a:r>
            <a:r>
              <a:rPr lang="en-US" altLang="ko-KR" dirty="0"/>
              <a:t>hop neighbor</a:t>
            </a:r>
            <a:r>
              <a:rPr lang="ko-KR" altLang="en-US" dirty="0"/>
              <a:t>로 </a:t>
            </a:r>
            <a:r>
              <a:rPr lang="ko-KR" altLang="en-US" dirty="0" smtClean="0"/>
              <a:t>패킷을 전송할 </a:t>
            </a:r>
            <a:r>
              <a:rPr lang="ko-KR" altLang="en-US" dirty="0"/>
              <a:t>때의 </a:t>
            </a:r>
            <a:r>
              <a:rPr lang="en-US" altLang="ko-KR" b="1" dirty="0">
                <a:solidFill>
                  <a:srgbClr val="0000FF"/>
                </a:solidFill>
              </a:rPr>
              <a:t>noise</a:t>
            </a:r>
            <a:r>
              <a:rPr lang="ko-KR" altLang="en-US" b="1" dirty="0" smtClean="0">
                <a:solidFill>
                  <a:srgbClr val="0000FF"/>
                </a:solidFill>
              </a:rPr>
              <a:t>의 평균값</a:t>
            </a:r>
            <a:r>
              <a:rPr lang="ko-KR" altLang="en-US" dirty="0" smtClean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node</a:t>
            </a:r>
            <a:r>
              <a:rPr lang="ko-KR" altLang="en-US" dirty="0"/>
              <a:t>에 대한 </a:t>
            </a:r>
            <a:r>
              <a:rPr lang="en-US" altLang="ko-KR" dirty="0"/>
              <a:t>Z </a:t>
            </a:r>
            <a:r>
              <a:rPr lang="ko-KR" altLang="en-US" dirty="0"/>
              <a:t>값 </a:t>
            </a:r>
            <a:r>
              <a:rPr lang="en-US" altLang="ko-KR" dirty="0">
                <a:solidFill>
                  <a:srgbClr val="0000FF"/>
                </a:solidFill>
              </a:rPr>
              <a:t>(Z&lt;=-1, -1&lt;Z&lt;=0, 0&lt;Z&lt;=1, Z&gt;1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/>
              <a:t>출력값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</a:rPr>
              <a:t>일반 </a:t>
            </a:r>
            <a:r>
              <a:rPr lang="en-US" altLang="ko-KR" b="1" dirty="0" smtClean="0">
                <a:solidFill>
                  <a:srgbClr val="0000FF"/>
                </a:solidFill>
              </a:rPr>
              <a:t>node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 악성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인지</a:t>
            </a:r>
            <a:r>
              <a:rPr lang="ko-KR" altLang="en-US" dirty="0" smtClean="0"/>
              <a:t>의 여부 </a:t>
            </a:r>
            <a:r>
              <a:rPr lang="en-US" altLang="ko-KR" dirty="0" smtClean="0"/>
              <a:t>(binary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6236" y="6062344"/>
            <a:ext cx="118782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Node 1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Node 2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 smtClean="0"/>
              <a:t>Node</a:t>
            </a:r>
            <a:r>
              <a:rPr lang="en-US" altLang="ko-KR" dirty="0" smtClean="0"/>
              <a:t> 4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3846" y="5803357"/>
            <a:ext cx="257442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&lt;First Hop Neighbor&gt;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1874" y="6336632"/>
            <a:ext cx="2557431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69305" y="6336632"/>
            <a:ext cx="840936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1874" y="6888659"/>
            <a:ext cx="3089673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01547" y="6888659"/>
            <a:ext cx="308694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11874" y="7440686"/>
            <a:ext cx="1443753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5627" y="7440686"/>
            <a:ext cx="1463040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1875" y="7992713"/>
            <a:ext cx="1125406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37281" y="7992713"/>
            <a:ext cx="1131146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1875" y="8544740"/>
            <a:ext cx="637726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01547" y="8544740"/>
            <a:ext cx="308694" cy="2085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18667" y="7440686"/>
            <a:ext cx="491574" cy="20854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62687" y="7992713"/>
            <a:ext cx="1131146" cy="20854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49600" y="8544740"/>
            <a:ext cx="386079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35679" y="8544740"/>
            <a:ext cx="386079" cy="20854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1757" y="8544740"/>
            <a:ext cx="670563" cy="208548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95704" y="8544740"/>
            <a:ext cx="531710" cy="20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27414" y="8544740"/>
            <a:ext cx="474133" cy="20854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54472" y="6067122"/>
            <a:ext cx="361517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Noise: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0.811,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-0.770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Noise: </a:t>
            </a:r>
            <a:r>
              <a:rPr lang="en-US" altLang="ko-KR" dirty="0" smtClean="0">
                <a:solidFill>
                  <a:srgbClr val="0000FF"/>
                </a:solidFill>
              </a:rPr>
              <a:t>0.469, </a:t>
            </a:r>
            <a:r>
              <a:rPr lang="en-US" altLang="ko-KR" dirty="0" smtClean="0">
                <a:solidFill>
                  <a:schemeClr val="tx1"/>
                </a:solidFill>
              </a:rPr>
              <a:t>Z=</a:t>
            </a:r>
            <a:r>
              <a:rPr lang="en-US" altLang="ko-KR" dirty="0" smtClean="0">
                <a:solidFill>
                  <a:srgbClr val="0000FF"/>
                </a:solidFill>
              </a:rPr>
              <a:t>-1.207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Noise: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1.458,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Z=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0.056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 smtClean="0"/>
              <a:t>Noise: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1.585, </a:t>
            </a:r>
            <a:r>
              <a:rPr lang="en-US" altLang="ko-KR" dirty="0" smtClean="0">
                <a:solidFill>
                  <a:schemeClr val="tx1"/>
                </a:solidFill>
              </a:rPr>
              <a:t>Z=</a:t>
            </a:r>
            <a:r>
              <a:rPr lang="en-US" altLang="ko-KR" dirty="0" smtClean="0">
                <a:solidFill>
                  <a:srgbClr val="0000FF"/>
                </a:solidFill>
              </a:rPr>
              <a:t>0.219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Noise: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2.746,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Z=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1.702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45754" y="6182948"/>
            <a:ext cx="1764632" cy="48283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2702" y="6188404"/>
            <a:ext cx="143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-1&lt;Z&lt;=0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145754" y="6725963"/>
            <a:ext cx="1764632" cy="482836"/>
          </a:xfrm>
          <a:prstGeom prst="roundRect">
            <a:avLst>
              <a:gd name="adj" fmla="val 50000"/>
            </a:avLst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52275" y="6731419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Z&lt;=-1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145753" y="7268978"/>
            <a:ext cx="1764633" cy="1056875"/>
          </a:xfrm>
          <a:prstGeom prst="roundRect">
            <a:avLst>
              <a:gd name="adj" fmla="val 22678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16021" y="7544960"/>
            <a:ext cx="13096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0&lt;Z&lt;=1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145754" y="8386032"/>
            <a:ext cx="1764632" cy="482836"/>
          </a:xfrm>
          <a:prstGeom prst="roundRect">
            <a:avLst>
              <a:gd name="adj" fmla="val 50000"/>
            </a:avLst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626202" y="8391488"/>
            <a:ext cx="689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Z&gt;1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99243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44536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모델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입력값</a:t>
            </a:r>
            <a:endParaRPr lang="en-US" altLang="ko-KR" dirty="0" smtClean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각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first hop neighbor</a:t>
            </a:r>
            <a:r>
              <a:rPr lang="ko-KR" altLang="en-US" dirty="0" smtClean="0"/>
              <a:t>로 패킷 전송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 hop neighbor </a:t>
            </a:r>
            <a:r>
              <a:rPr lang="ko-KR" altLang="en-US" dirty="0" smtClean="0"/>
              <a:t>중 </a:t>
            </a:r>
            <a:r>
              <a:rPr lang="ko-KR" altLang="en-US" b="1" dirty="0" smtClean="0">
                <a:solidFill>
                  <a:srgbClr val="0000FF"/>
                </a:solidFill>
              </a:rPr>
              <a:t>가장 많이 선택되는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의 선택 비율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FF0000"/>
                </a:solidFill>
              </a:rPr>
              <a:t>전체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각 </a:t>
            </a:r>
            <a:r>
              <a:rPr lang="en-US" altLang="ko-KR" b="1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first hop neighbor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second </a:t>
            </a:r>
            <a:r>
              <a:rPr lang="en-US" altLang="ko-KR" dirty="0"/>
              <a:t>hop neighbor</a:t>
            </a:r>
            <a:r>
              <a:rPr lang="ko-KR" altLang="en-US" dirty="0"/>
              <a:t>로 </a:t>
            </a:r>
            <a:r>
              <a:rPr lang="ko-KR" altLang="en-US" dirty="0" smtClean="0"/>
              <a:t>패킷 전송 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second hop neighbor </a:t>
            </a:r>
            <a:r>
              <a:rPr lang="ko-KR" altLang="en-US" b="1" dirty="0" smtClean="0">
                <a:solidFill>
                  <a:srgbClr val="0000FF"/>
                </a:solidFill>
              </a:rPr>
              <a:t>중 가장 많이 선택되는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의 선택 비율의 평균값</a:t>
            </a:r>
            <a:r>
              <a:rPr lang="ko-KR" altLang="en-US" dirty="0" smtClean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node</a:t>
            </a:r>
            <a:r>
              <a:rPr lang="ko-KR" altLang="en-US" dirty="0"/>
              <a:t>에 대한 </a:t>
            </a:r>
            <a:r>
              <a:rPr lang="en-US" altLang="ko-KR" dirty="0"/>
              <a:t>Z </a:t>
            </a:r>
            <a:r>
              <a:rPr lang="ko-KR" altLang="en-US" dirty="0" smtClean="0"/>
              <a:t>값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출력값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</a:rPr>
              <a:t>일반 </a:t>
            </a:r>
            <a:r>
              <a:rPr lang="en-US" altLang="ko-KR" b="1" dirty="0" smtClean="0">
                <a:solidFill>
                  <a:srgbClr val="0000FF"/>
                </a:solidFill>
              </a:rPr>
              <a:t>node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 악성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인지</a:t>
            </a:r>
            <a:r>
              <a:rPr lang="ko-KR" altLang="en-US" dirty="0" smtClean="0"/>
              <a:t>의 여부 </a:t>
            </a:r>
            <a:r>
              <a:rPr lang="en-US" altLang="ko-KR" dirty="0" smtClean="0"/>
              <a:t>(binary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435415" y="6808847"/>
            <a:ext cx="118782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Node 1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Node 2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733" y="6541295"/>
            <a:ext cx="257442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&lt;First Hop Neighbor&gt;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9761" y="7074570"/>
            <a:ext cx="2557431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87192" y="7074570"/>
            <a:ext cx="840936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29761" y="7626597"/>
            <a:ext cx="3089673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19434" y="7626597"/>
            <a:ext cx="308694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9761" y="8178624"/>
            <a:ext cx="1443753" cy="2085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73514" y="8178624"/>
            <a:ext cx="1463040" cy="208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36554" y="8178624"/>
            <a:ext cx="491574" cy="208548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3651" y="6813625"/>
            <a:ext cx="454561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선택 비율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0.750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Z=</a:t>
            </a:r>
            <a:r>
              <a:rPr lang="en-US" altLang="ko-KR" dirty="0" smtClean="0">
                <a:solidFill>
                  <a:srgbClr val="0000FF"/>
                </a:solidFill>
              </a:rPr>
              <a:t>0.267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선택 비율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0.900, </a:t>
            </a:r>
            <a:r>
              <a:rPr lang="en-US" altLang="ko-KR" dirty="0" smtClean="0">
                <a:solidFill>
                  <a:schemeClr val="tx1"/>
                </a:solidFill>
              </a:rPr>
              <a:t>Z=</a:t>
            </a:r>
            <a:r>
              <a:rPr lang="en-US" altLang="ko-KR" dirty="0" smtClean="0">
                <a:solidFill>
                  <a:srgbClr val="0000FF"/>
                </a:solidFill>
              </a:rPr>
              <a:t>1.069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선택 비율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0.450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Z=</a:t>
            </a:r>
            <a:r>
              <a:rPr lang="en-US" altLang="ko-KR" dirty="0" smtClean="0">
                <a:solidFill>
                  <a:srgbClr val="0000FF"/>
                </a:solidFill>
              </a:rPr>
              <a:t>-1.336</a:t>
            </a:r>
            <a:endParaRPr kumimoji="0" lang="en-US" altLang="ko-KR" sz="2400" b="1" i="0" u="none" strike="noStrike" cap="none" spc="0" normalizeH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54503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599112" cy="24644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DTN </a:t>
            </a:r>
            <a:r>
              <a:rPr lang="ko-KR" altLang="en-US" dirty="0" smtClean="0"/>
              <a:t>및 그것에 대한 시뮬레이션 내용을 학습 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학습 데이터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900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training data, 100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test data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59151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DTN Security</a:t>
            </a:r>
            <a:r>
              <a:rPr lang="en-US" altLang="ko-KR" dirty="0"/>
              <a:t> </a:t>
            </a:r>
            <a:r>
              <a:rPr lang="en-US" altLang="ko-KR" dirty="0" smtClean="0"/>
              <a:t>using AI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Papers found</a:t>
            </a:r>
          </a:p>
          <a:p>
            <a:r>
              <a:rPr lang="en-US" altLang="ko-KR" dirty="0" smtClean="0"/>
              <a:t>Paper: Malware </a:t>
            </a:r>
            <a:r>
              <a:rPr lang="en-US" altLang="ko-KR" dirty="0"/>
              <a:t>Detection Based on Behavior in Delay Tolerant Network Using Support Vector Machine</a:t>
            </a:r>
          </a:p>
          <a:p>
            <a:r>
              <a:rPr lang="en-US" altLang="ko-KR" dirty="0" smtClean="0"/>
              <a:t>My Machine Learning Model Design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DTN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문제와 관련된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머신러닝 또는 딥러닝을 적용한 논문 찾아보기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/>
              <a:t>Blackhole</a:t>
            </a:r>
            <a:r>
              <a:rPr lang="en-US" altLang="ko-KR" dirty="0"/>
              <a:t> Detection and Prevention Strategies in DTN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Malware </a:t>
            </a:r>
            <a:r>
              <a:rPr lang="en-US" altLang="ko-KR" dirty="0"/>
              <a:t>Detection Based on Behavior in Delay Tolerant Network Using Support Vector </a:t>
            </a:r>
            <a:r>
              <a:rPr lang="en-US" altLang="ko-KR" dirty="0" smtClean="0"/>
              <a:t>Machine</a:t>
            </a:r>
          </a:p>
          <a:p>
            <a:pPr marL="841935" lvl="1" indent="-397435"/>
            <a:r>
              <a:rPr lang="en-US" altLang="ko-KR" dirty="0" smtClean="0"/>
              <a:t>Malware Detection… </a:t>
            </a:r>
            <a:r>
              <a:rPr lang="ko-KR" altLang="en-US" dirty="0" smtClean="0"/>
              <a:t>논문에 대한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Malware Detection… </a:t>
            </a:r>
            <a:r>
              <a:rPr lang="ko-KR" altLang="en-US" dirty="0" smtClean="0"/>
              <a:t>논문 구현을 위한 설계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Paper found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Blackhole</a:t>
            </a:r>
            <a:r>
              <a:rPr lang="en-US" dirty="0" smtClean="0"/>
              <a:t> Detection and Prevention Strategies in DTN</a:t>
            </a:r>
            <a:endParaRPr dirty="0" smtClean="0"/>
          </a:p>
          <a:p>
            <a:pPr marL="841935" lvl="1" indent="-397435"/>
            <a:r>
              <a:rPr lang="en-US" altLang="ko-KR" dirty="0" smtClean="0"/>
              <a:t>DTN </a:t>
            </a:r>
            <a:r>
              <a:rPr lang="ko-KR" altLang="en-US" dirty="0" smtClean="0"/>
              <a:t>구조에서 라우팅을 할 때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고의적으로 비효율적인 전송 경로를 설정하는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인 </a:t>
            </a:r>
            <a:r>
              <a:rPr lang="en-US" altLang="ko-KR" dirty="0" err="1" smtClean="0">
                <a:solidFill>
                  <a:srgbClr val="0000FF"/>
                </a:solidFill>
              </a:rPr>
              <a:t>Blackhole</a:t>
            </a:r>
            <a:r>
              <a:rPr lang="en-US" altLang="ko-KR" dirty="0" smtClean="0">
                <a:solidFill>
                  <a:srgbClr val="0000FF"/>
                </a:solidFill>
              </a:rPr>
              <a:t> node</a:t>
            </a:r>
            <a:r>
              <a:rPr lang="ko-KR" altLang="en-US" dirty="0" smtClean="0"/>
              <a:t>를 찾는 문제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존재하는 기술로는 다음과 같은 것들이 있음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Reputation Based System</a:t>
            </a:r>
          </a:p>
          <a:p>
            <a:pPr marL="1203091" lvl="2" indent="-397435"/>
            <a:r>
              <a:rPr lang="en-US" altLang="ko-KR" dirty="0" smtClean="0"/>
              <a:t>CORE</a:t>
            </a:r>
          </a:p>
          <a:p>
            <a:pPr marL="1203091" lvl="2" indent="-397435"/>
            <a:r>
              <a:rPr lang="en-US" altLang="ko-KR" dirty="0" smtClean="0"/>
              <a:t>Buddy System</a:t>
            </a:r>
          </a:p>
          <a:p>
            <a:pPr marL="841935" lvl="1" indent="-397435"/>
            <a:r>
              <a:rPr lang="ko-KR" altLang="en-US" dirty="0" smtClean="0"/>
              <a:t>머신러닝에 대한 내용은 다음 내용밖에 찾을 수 없었음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12" y="5979410"/>
            <a:ext cx="5362575" cy="260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07261" y="7284335"/>
            <a:ext cx="1724628" cy="389680"/>
          </a:xfrm>
          <a:prstGeom prst="rect">
            <a:avLst/>
          </a:prstGeom>
          <a:solidFill>
            <a:srgbClr val="13CFB9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9397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Paper found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7869016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Malware Detection Based on Behavior in Delay Tolerant Network Using Support Vector </a:t>
            </a:r>
            <a:r>
              <a:rPr lang="en-US" dirty="0" smtClean="0"/>
              <a:t>Machine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ko-KR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알고리즘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이용하여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DTN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즉 악성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찾는 문제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와 해당 노드에 가까이 있는 노드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즉 </a:t>
            </a:r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one-hop neighbor</a:t>
            </a:r>
            <a:r>
              <a:rPr lang="ko-KR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two-hop neighbor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들을 고려함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delivery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낮은 전송을 하는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모델에서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간주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68" y="2202323"/>
            <a:ext cx="3560582" cy="56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4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3009418"/>
            <a:ext cx="12204700" cy="6134582"/>
          </a:xfrm>
        </p:spPr>
        <p:txBody>
          <a:bodyPr/>
          <a:lstStyle/>
          <a:p>
            <a:r>
              <a:rPr lang="ko-KR" altLang="en-US" dirty="0" smtClean="0"/>
              <a:t>개념 요약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DTN (Delay Tolerant Network)</a:t>
            </a:r>
          </a:p>
          <a:p>
            <a:pPr lvl="2"/>
            <a:r>
              <a:rPr lang="ko-KR" altLang="en-US" dirty="0" smtClean="0"/>
              <a:t>통신이 간헐적으로 이루어지는 공간에서 적합한 네트워크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Store-and-Forward </a:t>
            </a:r>
            <a:r>
              <a:rPr lang="ko-KR" altLang="en-US" dirty="0" smtClean="0"/>
              <a:t>방식으로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Malware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Mal</a:t>
            </a:r>
            <a:r>
              <a:rPr lang="en-US" altLang="ko-KR" dirty="0" smtClean="0"/>
              <a:t>icious Soft</a:t>
            </a:r>
            <a:r>
              <a:rPr lang="en-US" altLang="ko-KR" dirty="0" smtClean="0">
                <a:solidFill>
                  <a:srgbClr val="FF0000"/>
                </a:solidFill>
              </a:rPr>
              <a:t>ware</a:t>
            </a:r>
          </a:p>
          <a:p>
            <a:pPr lvl="2"/>
            <a:r>
              <a:rPr lang="ko-KR" altLang="en-US" dirty="0" smtClean="0"/>
              <a:t>바이러스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트로이 목마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루트킷 등 포함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Proximity malware: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를 공격하여 그 기능을 수정</a:t>
            </a:r>
            <a:r>
              <a:rPr lang="ko-KR" altLang="en-US" dirty="0" smtClean="0"/>
              <a:t>하기도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980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3009418"/>
            <a:ext cx="12204700" cy="2676158"/>
          </a:xfrm>
        </p:spPr>
        <p:txBody>
          <a:bodyPr/>
          <a:lstStyle/>
          <a:p>
            <a:r>
              <a:rPr lang="en-US" altLang="ko-KR" dirty="0" smtClean="0"/>
              <a:t>Naïve Bayes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Bayes </a:t>
            </a:r>
            <a:r>
              <a:rPr lang="ko-KR" altLang="en-US" dirty="0" smtClean="0"/>
              <a:t>확률 이론에 기반하여 예측</a:t>
            </a:r>
            <a:endParaRPr lang="en-US" altLang="ko-KR" dirty="0"/>
          </a:p>
          <a:p>
            <a:pPr lvl="1"/>
            <a:r>
              <a:rPr lang="ko-KR" altLang="en-US" dirty="0" smtClean="0"/>
              <a:t>단순하고 성능이 좋은 모델을 만드는 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수식</a:t>
            </a:r>
            <a:r>
              <a:rPr lang="en-US" altLang="ko-KR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834" y="5710037"/>
                <a:ext cx="10221131" cy="733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𝑷</m:t>
                      </m:r>
                      <m:d>
                        <m:d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𝒀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den>
                      </m:f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|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…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…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ko-KR" altLang="en-US" sz="225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34" y="5710037"/>
                <a:ext cx="10221131" cy="73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3100" y="6542562"/>
                <a:ext cx="11657422" cy="733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𝑷</m:t>
                      </m:r>
                      <m:d>
                        <m:d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~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𝒀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den>
                      </m:f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|~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…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d>
                            <m:d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0" lang="en-US" altLang="ko-KR" sz="225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…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𝑷</m:t>
                          </m:r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ko-KR" altLang="en-US" sz="225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6542562"/>
                <a:ext cx="11657422" cy="733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8530" y="8003943"/>
                <a:ext cx="5334281" cy="3462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𝑷</m:t>
                      </m:r>
                      <m:d>
                        <m:d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𝒀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ko-KR" altLang="en-US" sz="225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530" y="8003943"/>
                <a:ext cx="5334281" cy="346249"/>
              </a:xfrm>
              <a:prstGeom prst="rect">
                <a:avLst/>
              </a:prstGeom>
              <a:blipFill>
                <a:blip r:embed="rId4"/>
                <a:stretch>
                  <a:fillRect l="-1486" b="-1929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3120" y="8353864"/>
                <a:ext cx="9678034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ko-KR" altLang="en-US" sz="22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20" y="8353864"/>
                <a:ext cx="9678034" cy="438582"/>
              </a:xfrm>
              <a:prstGeom prst="rect">
                <a:avLst/>
              </a:prstGeom>
              <a:blipFill>
                <a:blip r:embed="rId5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82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3009418"/>
            <a:ext cx="12204700" cy="2452919"/>
          </a:xfrm>
        </p:spPr>
        <p:txBody>
          <a:bodyPr/>
          <a:lstStyle/>
          <a:p>
            <a:r>
              <a:rPr lang="en-US" altLang="ko-KR" dirty="0" smtClean="0"/>
              <a:t>Naïve Bayes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Malware</a:t>
            </a:r>
            <a:r>
              <a:rPr lang="ko-KR" altLang="en-US" dirty="0" smtClean="0"/>
              <a:t>의 행동에 대한 정보를 얻기 위해 </a:t>
            </a:r>
            <a:r>
              <a:rPr lang="en-US" altLang="ko-KR" dirty="0" smtClean="0"/>
              <a:t>Naïve Bayes Classifier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normal node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malicious node</a:t>
            </a:r>
            <a:r>
              <a:rPr lang="ko-KR" altLang="en-US" dirty="0" smtClean="0">
                <a:solidFill>
                  <a:srgbClr val="0000FF"/>
                </a:solidFill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</a:rPr>
              <a:t>구분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05756" y="5552043"/>
                <a:ext cx="7793287" cy="20774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5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𝑷</m:t>
                      </m:r>
                      <m:d>
                        <m:dPr>
                          <m:ctrlP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𝒎𝒂𝒍𝒊𝒄𝒊𝒐𝒖𝒔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ko-KR" sz="225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altLang="ko-KR" sz="225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2250" b="1" i="1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𝒎𝒂𝒍𝒊𝒄𝒊𝒐𝒖𝒔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250" i="0" dirty="0" smtClean="0">
                  <a:solidFill>
                    <a:srgbClr val="0000FF"/>
                  </a:solidFill>
                </a:endParaRPr>
              </a:p>
              <a:p>
                <a:endParaRPr kumimoji="0" lang="en-US" altLang="ko-KR" sz="225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  <a:p>
                <a:r>
                  <a:rPr lang="ko-KR" altLang="en-US" sz="2250" dirty="0" smtClean="0">
                    <a:solidFill>
                      <a:srgbClr val="0000FF"/>
                    </a:solidFill>
                  </a:rPr>
                  <a:t>따라서 테스트 시에</a:t>
                </a:r>
                <a:endParaRPr kumimoji="0" lang="en-US" altLang="ko-KR" sz="225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𝒎𝒂𝒍𝒊𝒄𝒊𝒐𝒖𝒔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ko-KR" sz="225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2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𝒎𝒂𝒍𝒊𝒄𝒊𝒐𝒖𝒔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2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2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225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  <a:p>
                <a:r>
                  <a:rPr kumimoji="0" lang="ko-KR" altLang="en-US" sz="2250" b="1" i="0" u="none" strike="noStrike" cap="none" spc="0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이면</a:t>
                </a:r>
                <a:r>
                  <a:rPr kumimoji="0" lang="ko-KR" altLang="en-US" sz="2250" b="1" i="0" u="none" strike="noStrike" cap="none" spc="0" normalizeH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 </a:t>
                </a:r>
                <a:r>
                  <a:rPr kumimoji="0" lang="en-US" altLang="ko-KR" sz="2250" b="1" i="0" u="none" strike="noStrike" cap="none" spc="0" normalizeH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malicious node</a:t>
                </a:r>
                <a:r>
                  <a:rPr kumimoji="0" lang="ko-KR" altLang="en-US" sz="2250" b="1" i="0" u="none" strike="noStrike" cap="none" spc="0" normalizeH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Helvetica Neue"/>
                  </a:rPr>
                  <a:t>로 간주</a:t>
                </a:r>
                <a:endParaRPr kumimoji="0" lang="ko-KR" altLang="en-US" sz="225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56" y="5552043"/>
                <a:ext cx="7793287" cy="2077492"/>
              </a:xfrm>
              <a:prstGeom prst="rect">
                <a:avLst/>
              </a:prstGeom>
              <a:blipFill>
                <a:blip r:embed="rId2"/>
                <a:stretch>
                  <a:fillRect l="-156" b="-76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019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42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Paper: Malware Detection Based on Behavior in Delay Tolerant Network Using Support Vector Machine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815" y="3009418"/>
            <a:ext cx="7430947" cy="5347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Support Vector Machine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</a:rPr>
              <a:t>dataset </a:t>
            </a:r>
            <a:r>
              <a:rPr lang="ko-KR" altLang="en-US" dirty="0" smtClean="0">
                <a:solidFill>
                  <a:srgbClr val="0000FF"/>
                </a:solidFill>
              </a:rPr>
              <a:t>간의 </a:t>
            </a:r>
            <a:r>
              <a:rPr lang="en-US" altLang="ko-KR" dirty="0" smtClean="0">
                <a:solidFill>
                  <a:srgbClr val="0000FF"/>
                </a:solidFill>
              </a:rPr>
              <a:t>margin</a:t>
            </a:r>
            <a:r>
              <a:rPr lang="ko-KR" altLang="en-US" dirty="0" smtClean="0">
                <a:solidFill>
                  <a:srgbClr val="0000FF"/>
                </a:solidFill>
              </a:rPr>
              <a:t>이 최대화되는 </a:t>
            </a:r>
            <a:r>
              <a:rPr lang="en-US" altLang="ko-KR" dirty="0" smtClean="0">
                <a:solidFill>
                  <a:srgbClr val="0000FF"/>
                </a:solidFill>
              </a:rPr>
              <a:t>hyperplane</a:t>
            </a:r>
            <a:r>
              <a:rPr lang="ko-KR" altLang="en-US" dirty="0" smtClean="0"/>
              <a:t>을 찾는 방법으로 학습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Supervised learning model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분석하고 패턴 인식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데이터를 </a:t>
            </a:r>
            <a:r>
              <a:rPr lang="en-US" altLang="ko-KR" dirty="0" smtClean="0">
                <a:solidFill>
                  <a:srgbClr val="0000FF"/>
                </a:solidFill>
              </a:rPr>
              <a:t>high dimensional space</a:t>
            </a:r>
            <a:r>
              <a:rPr lang="ko-KR" altLang="en-US" dirty="0" smtClean="0">
                <a:solidFill>
                  <a:srgbClr val="0000FF"/>
                </a:solidFill>
              </a:rPr>
              <a:t>로 매핑하여 성능 향상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Linear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non-linear classification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11461831" y="5134334"/>
            <a:ext cx="231493" cy="23149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52927" y="6344855"/>
            <a:ext cx="231493" cy="23149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606269" y="6925519"/>
            <a:ext cx="231493" cy="23149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950861" y="6406586"/>
            <a:ext cx="231493" cy="23149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08780" y="7473386"/>
            <a:ext cx="231493" cy="23149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0403" y="4302888"/>
            <a:ext cx="231493" cy="231493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17690" y="5018588"/>
            <a:ext cx="231493" cy="231493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071659" y="4678100"/>
            <a:ext cx="231493" cy="231493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049719" y="4293852"/>
            <a:ext cx="231493" cy="231493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508603" y="3159889"/>
            <a:ext cx="231493" cy="231493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612776" y="3009418"/>
            <a:ext cx="1105381" cy="5254906"/>
          </a:xfrm>
          <a:prstGeom prst="line">
            <a:avLst/>
          </a:prstGeom>
          <a:noFill/>
          <a:ln w="508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 flipV="1">
            <a:off x="8649183" y="3854372"/>
            <a:ext cx="3681713" cy="266796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/>
          <p:cNvSpPr/>
          <p:nvPr/>
        </p:nvSpPr>
        <p:spPr>
          <a:xfrm>
            <a:off x="8359817" y="6290839"/>
            <a:ext cx="462986" cy="46298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55309" y="6263577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530069" y="2696900"/>
            <a:ext cx="462986" cy="462986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0543" y="266735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" name="Straight Connector 32"/>
          <p:cNvCxnSpPr>
            <a:endCxn id="18" idx="5"/>
          </p:cNvCxnSpPr>
          <p:nvPr/>
        </p:nvCxnSpPr>
        <p:spPr>
          <a:xfrm flipH="1" flipV="1">
            <a:off x="10247311" y="4491444"/>
            <a:ext cx="470846" cy="527144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5" idx="1"/>
          </p:cNvCxnSpPr>
          <p:nvPr/>
        </p:nvCxnSpPr>
        <p:spPr>
          <a:xfrm flipH="1" flipV="1">
            <a:off x="11111696" y="4678100"/>
            <a:ext cx="384036" cy="490135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endCxn id="18" idx="6"/>
          </p:cNvCxnSpPr>
          <p:nvPr/>
        </p:nvCxnSpPr>
        <p:spPr>
          <a:xfrm flipH="1" flipV="1">
            <a:off x="10281212" y="4409599"/>
            <a:ext cx="136484" cy="27830"/>
          </a:xfrm>
          <a:prstGeom prst="line">
            <a:avLst/>
          </a:prstGeom>
          <a:noFill/>
          <a:ln w="508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10" idx="2"/>
          </p:cNvCxnSpPr>
          <p:nvPr/>
        </p:nvCxnSpPr>
        <p:spPr>
          <a:xfrm flipH="1" flipV="1">
            <a:off x="10007433" y="6430780"/>
            <a:ext cx="145494" cy="29822"/>
          </a:xfrm>
          <a:prstGeom prst="line">
            <a:avLst/>
          </a:prstGeom>
          <a:noFill/>
          <a:ln w="508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884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983</Words>
  <Application>Microsoft Office PowerPoint</Application>
  <PresentationFormat>Custom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DTN Security using AI</vt:lpstr>
      <vt:lpstr>Current Status</vt:lpstr>
      <vt:lpstr>Paper found</vt:lpstr>
      <vt:lpstr>Paper found</vt:lpstr>
      <vt:lpstr>Paper: Malware Detection Based on Behavior in Delay Tolerant Network Using Support Vector Machine</vt:lpstr>
      <vt:lpstr>Paper: Malware Detection Based on Behavior in Delay Tolerant Network Using Support Vector Machine</vt:lpstr>
      <vt:lpstr>Paper: Malware Detection Based on Behavior in Delay Tolerant Network Using Support Vector Machine</vt:lpstr>
      <vt:lpstr>Paper: Malware Detection Based on Behavior in Delay Tolerant Network Using Support Vector Machine</vt:lpstr>
      <vt:lpstr>Paper: Malware Detection Based on Behavior in Delay Tolerant Network Using Support Vector Machine</vt:lpstr>
      <vt:lpstr>Paper: Malware Detection Based on Behavior in Delay Tolerant Network Using Support Vector Machine</vt:lpstr>
      <vt:lpstr>DTN Model Design</vt:lpstr>
      <vt:lpstr>DTN Model Design</vt:lpstr>
      <vt:lpstr>DTN Model Design</vt:lpstr>
      <vt:lpstr>DTN Model Design</vt:lpstr>
      <vt:lpstr>DTN Model Design</vt:lpstr>
      <vt:lpstr>DTN Model Design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840</cp:revision>
  <dcterms:modified xsi:type="dcterms:W3CDTF">2020-03-17T06:46:18Z</dcterms:modified>
</cp:coreProperties>
</file>