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93" r:id="rId5"/>
    <p:sldId id="292" r:id="rId6"/>
    <p:sldId id="294" r:id="rId7"/>
    <p:sldId id="297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278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CFB9"/>
    <a:srgbClr val="FF8050"/>
    <a:srgbClr val="ACE20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71" autoAdjust="0"/>
    <p:restoredTop sz="94660"/>
  </p:normalViewPr>
  <p:slideViewPr>
    <p:cSldViewPr snapToGrid="0">
      <p:cViewPr varScale="1">
        <p:scale>
          <a:sx n="51" d="100"/>
          <a:sy n="51" d="100"/>
        </p:scale>
        <p:origin x="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20.03.24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16320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모델 프로그램 </a:t>
            </a:r>
            <a:r>
              <a:rPr lang="en-US" altLang="ko-KR" dirty="0" smtClean="0"/>
              <a:t>(DTN/200325_DTN.py)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에서 다른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로의 패킷 전송 횟수</a:t>
            </a:r>
            <a:r>
              <a:rPr lang="ko-KR" altLang="en-US" dirty="0" smtClean="0"/>
              <a:t>를 나타낸 배열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42" y="3194137"/>
            <a:ext cx="8237733" cy="52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14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16320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모델 프로그램 </a:t>
            </a:r>
            <a:r>
              <a:rPr lang="en-US" altLang="ko-KR" dirty="0" smtClean="0"/>
              <a:t>(DTN/200325_DTN.py)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및 테스트에 활용할 </a:t>
            </a:r>
            <a:r>
              <a:rPr lang="ko-KR" altLang="en-US" dirty="0" smtClean="0">
                <a:solidFill>
                  <a:srgbClr val="0000FF"/>
                </a:solidFill>
              </a:rPr>
              <a:t>데이터 출력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3" y="3732756"/>
            <a:ext cx="12288226" cy="40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2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25840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모델 프로그램 </a:t>
            </a:r>
            <a:r>
              <a:rPr lang="en-US" altLang="ko-KR" dirty="0" smtClean="0"/>
              <a:t>(DTN/200325_DTN.py)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Malicious node</a:t>
            </a:r>
            <a:r>
              <a:rPr lang="ko-KR" altLang="en-US" dirty="0" smtClean="0"/>
              <a:t>가 다른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패킷을 전송할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target node</a:t>
            </a:r>
            <a:r>
              <a:rPr lang="ko-KR" altLang="en-US" dirty="0" smtClean="0">
                <a:solidFill>
                  <a:srgbClr val="0000FF"/>
                </a:solidFill>
              </a:rPr>
              <a:t>는 일정 확률로 감염되어 </a:t>
            </a:r>
            <a:r>
              <a:rPr lang="en-US" altLang="ko-KR" dirty="0" smtClean="0">
                <a:solidFill>
                  <a:srgbClr val="0000FF"/>
                </a:solidFill>
              </a:rPr>
              <a:t>malicious node</a:t>
            </a:r>
            <a:r>
              <a:rPr lang="ko-KR" altLang="en-US" dirty="0" smtClean="0">
                <a:solidFill>
                  <a:srgbClr val="0000FF"/>
                </a:solidFill>
              </a:rPr>
              <a:t>가 됨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4" y="3825266"/>
            <a:ext cx="10034268" cy="1773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7855" y="6409281"/>
            <a:ext cx="4400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node 17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</a:rPr>
              <a:t>node 6</a:t>
            </a:r>
            <a:r>
              <a:rPr lang="ko-KR" altLang="en-US" dirty="0" smtClean="0">
                <a:solidFill>
                  <a:srgbClr val="FF0000"/>
                </a:solidFill>
              </a:rPr>
              <a:t>을 감염시킴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1324" y="7390376"/>
            <a:ext cx="4400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ode 2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node 18</a:t>
            </a:r>
            <a:r>
              <a:rPr lang="ko-KR" altLang="en-US" dirty="0" smtClean="0">
                <a:solidFill>
                  <a:srgbClr val="FF0000"/>
                </a:solidFill>
              </a:rPr>
              <a:t>을 감염시킴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69471" y="4620640"/>
            <a:ext cx="1483706" cy="184980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4045465" y="4951279"/>
            <a:ext cx="1478513" cy="253928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/>
          <p:cNvSpPr/>
          <p:nvPr/>
        </p:nvSpPr>
        <p:spPr>
          <a:xfrm>
            <a:off x="938364" y="4321479"/>
            <a:ext cx="3631107" cy="62980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271562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1431621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Dijkstra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알고리즘 </a:t>
            </a:r>
            <a:r>
              <a:rPr lang="en-US" altLang="ko-KR" dirty="0" smtClean="0"/>
              <a:t>(in DTN/200325_DTNexample.py) </a:t>
            </a:r>
            <a:r>
              <a:rPr lang="ko-KR" altLang="en-US" dirty="0" smtClean="0"/>
              <a:t>테스트 코드 및 실행 화</a:t>
            </a:r>
            <a:r>
              <a:rPr lang="ko-KR" altLang="en-US" dirty="0"/>
              <a:t>면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2" y="3069921"/>
            <a:ext cx="10828185" cy="53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95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143162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Naïve Bayes </a:t>
            </a:r>
            <a:r>
              <a:rPr lang="ko-KR" altLang="en-US" dirty="0" smtClean="0">
                <a:solidFill>
                  <a:srgbClr val="0000FF"/>
                </a:solidFill>
              </a:rPr>
              <a:t>모델 </a:t>
            </a:r>
            <a:r>
              <a:rPr lang="en-US" altLang="ko-KR" dirty="0" smtClean="0"/>
              <a:t>(in DTN/200325_DTNmodels_nb.py) </a:t>
            </a:r>
            <a:r>
              <a:rPr lang="ko-KR" altLang="en-US" dirty="0" smtClean="0"/>
              <a:t>테스트 코드 및 실행 화</a:t>
            </a:r>
            <a:r>
              <a:rPr lang="ko-KR" altLang="en-US" dirty="0"/>
              <a:t>면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6" y="3069921"/>
            <a:ext cx="12430652" cy="52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798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258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SVM </a:t>
            </a:r>
            <a:r>
              <a:rPr lang="ko-KR" altLang="en-US" dirty="0" smtClean="0">
                <a:solidFill>
                  <a:srgbClr val="0000FF"/>
                </a:solidFill>
              </a:rPr>
              <a:t>모델 </a:t>
            </a:r>
            <a:r>
              <a:rPr lang="en-US" altLang="ko-KR" dirty="0" smtClean="0"/>
              <a:t>(in DTN/200325_DTNmodels_svm.py) </a:t>
            </a:r>
            <a:r>
              <a:rPr lang="ko-KR" altLang="en-US" dirty="0" smtClean="0"/>
              <a:t>실행 화</a:t>
            </a:r>
            <a:r>
              <a:rPr lang="ko-KR" altLang="en-US" dirty="0"/>
              <a:t>면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605413"/>
            <a:ext cx="12148383" cy="59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15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DTN Security</a:t>
            </a:r>
            <a:r>
              <a:rPr lang="en-US" altLang="ko-KR" dirty="0"/>
              <a:t> </a:t>
            </a:r>
            <a:r>
              <a:rPr lang="en-US" altLang="ko-KR" dirty="0" smtClean="0"/>
              <a:t>using AI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100320"/>
            <a:ext cx="9105900" cy="33220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Modifications of my Machine </a:t>
            </a:r>
            <a:r>
              <a:rPr lang="en-US" altLang="ko-KR" dirty="0"/>
              <a:t>Learning Model: Malware Detection Based on Behavior in Delay Tolerant Network Using Support Vector </a:t>
            </a:r>
            <a:r>
              <a:rPr lang="en-US" altLang="ko-KR" dirty="0" smtClean="0"/>
              <a:t>Machine</a:t>
            </a:r>
            <a:endParaRPr lang="en-US" altLang="ko-KR" dirty="0" smtClean="0"/>
          </a:p>
          <a:p>
            <a:r>
              <a:rPr lang="en-US" altLang="ko-KR" dirty="0" smtClean="0"/>
              <a:t>Implementation of My </a:t>
            </a:r>
            <a:r>
              <a:rPr lang="en-US" altLang="ko-KR" dirty="0" smtClean="0"/>
              <a:t>Machine Learning </a:t>
            </a:r>
            <a:r>
              <a:rPr lang="en-US" altLang="ko-KR" dirty="0" smtClean="0"/>
              <a:t>Model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Malware </a:t>
            </a:r>
            <a:r>
              <a:rPr lang="en-US" altLang="ko-KR" dirty="0"/>
              <a:t>Detection Based on Behavior in Delay Tolerant Network Using Support Vector </a:t>
            </a:r>
            <a:r>
              <a:rPr lang="en-US" altLang="ko-KR" dirty="0" smtClean="0"/>
              <a:t>Machine </a:t>
            </a:r>
            <a:r>
              <a:rPr lang="ko-KR" altLang="en-US" dirty="0" smtClean="0"/>
              <a:t>논문 구현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Design Modification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599112" cy="8321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SVM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optimal hyperplane </a:t>
            </a:r>
            <a:r>
              <a:rPr lang="ko-KR" altLang="en-US" dirty="0" smtClean="0"/>
              <a:t>찾기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endParaRPr lang="en-US" altLang="ko-KR" dirty="0" smtClean="0"/>
          </a:p>
        </p:txBody>
      </p:sp>
      <p:sp>
        <p:nvSpPr>
          <p:cNvPr id="9" name="Oval 8"/>
          <p:cNvSpPr/>
          <p:nvPr/>
        </p:nvSpPr>
        <p:spPr>
          <a:xfrm>
            <a:off x="1615992" y="4634977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6092" y="4139677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27192" y="3784077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90892" y="3135298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41542" y="5529602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51242" y="5636504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0381" y="6265154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13589" y="6533981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9652" y="7576450"/>
            <a:ext cx="37734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 0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8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 1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8421" y="7571346"/>
            <a:ext cx="37734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 0 </a:t>
            </a:r>
            <a:r>
              <a:rPr lang="en-US" altLang="ko-KR" dirty="0"/>
              <a:t>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8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 1 </a:t>
            </a:r>
            <a:r>
              <a:rPr lang="en-US" altLang="ko-KR" dirty="0"/>
              <a:t>2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84823" y="4497593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754923" y="4002293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396023" y="3646693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59723" y="2997914"/>
            <a:ext cx="173621" cy="173621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910373" y="5392218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20073" y="5499120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9212" y="6127770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82420" y="6396597"/>
            <a:ext cx="173621" cy="173621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725556" y="4795898"/>
            <a:ext cx="166744" cy="478540"/>
          </a:xfrm>
          <a:prstGeom prst="line">
            <a:avLst/>
          </a:prstGeom>
          <a:noFill/>
          <a:ln w="38100" cap="flat">
            <a:solidFill>
              <a:srgbClr val="13CFB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3787210" y="4251536"/>
            <a:ext cx="166744" cy="478540"/>
          </a:xfrm>
          <a:prstGeom prst="line">
            <a:avLst/>
          </a:prstGeom>
          <a:noFill/>
          <a:ln w="38100" cap="flat">
            <a:solidFill>
              <a:srgbClr val="13CFB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>
            <a:off x="2758170" y="5079677"/>
            <a:ext cx="166744" cy="478540"/>
          </a:xfrm>
          <a:prstGeom prst="line">
            <a:avLst/>
          </a:prstGeom>
          <a:noFill/>
          <a:ln w="38100" cap="flat">
            <a:solidFill>
              <a:srgbClr val="FF8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 flipH="1">
            <a:off x="1235798" y="4449782"/>
            <a:ext cx="3887324" cy="103014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/>
          <p:nvPr/>
        </p:nvCxnSpPr>
        <p:spPr>
          <a:xfrm flipH="1">
            <a:off x="7746227" y="4609312"/>
            <a:ext cx="25406" cy="380452"/>
          </a:xfrm>
          <a:prstGeom prst="line">
            <a:avLst/>
          </a:prstGeom>
          <a:noFill/>
          <a:ln w="38100" cap="flat">
            <a:solidFill>
              <a:srgbClr val="13CFB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/>
        </p:nvCxnSpPr>
        <p:spPr>
          <a:xfrm flipH="1">
            <a:off x="8997183" y="5084212"/>
            <a:ext cx="25406" cy="380452"/>
          </a:xfrm>
          <a:prstGeom prst="line">
            <a:avLst/>
          </a:prstGeom>
          <a:noFill/>
          <a:ln w="38100" cap="flat">
            <a:solidFill>
              <a:srgbClr val="FF8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/>
          <p:nvPr/>
        </p:nvCxnSpPr>
        <p:spPr>
          <a:xfrm flipH="1">
            <a:off x="10416289" y="5185387"/>
            <a:ext cx="25406" cy="380452"/>
          </a:xfrm>
          <a:prstGeom prst="line">
            <a:avLst/>
          </a:prstGeom>
          <a:noFill/>
          <a:ln w="38100" cap="flat">
            <a:solidFill>
              <a:srgbClr val="FF8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328421" y="4964856"/>
            <a:ext cx="3773470" cy="2789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4836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Design Modification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710733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DTN </a:t>
            </a:r>
            <a:r>
              <a:rPr lang="ko-KR" altLang="en-US" dirty="0" smtClean="0"/>
              <a:t>및 그것에 대한 시뮬레이션 내용을 학습 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함</a:t>
            </a:r>
            <a:endParaRPr lang="en-US" altLang="ko-KR" dirty="0" smtClean="0"/>
          </a:p>
          <a:p>
            <a:r>
              <a:rPr lang="ko-KR" altLang="en-US" dirty="0" smtClean="0"/>
              <a:t>총 학습 데이터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0000FF"/>
                </a:solidFill>
              </a:rPr>
              <a:t>컴퓨터 성능에 맞게 조절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SVM</a:t>
            </a:r>
            <a:r>
              <a:rPr lang="ko-KR" altLang="en-US" dirty="0" smtClean="0"/>
              <a:t>을 이용하여 학습 시 </a:t>
            </a:r>
            <a:r>
              <a:rPr lang="en-US" altLang="ko-KR" dirty="0" smtClean="0">
                <a:solidFill>
                  <a:srgbClr val="0000FF"/>
                </a:solidFill>
              </a:rPr>
              <a:t>optimal hyperplane</a:t>
            </a:r>
            <a:r>
              <a:rPr lang="ko-KR" altLang="en-US" dirty="0" smtClean="0">
                <a:solidFill>
                  <a:srgbClr val="0000FF"/>
                </a:solidFill>
              </a:rPr>
              <a:t>을 찾는 데 </a:t>
            </a:r>
            <a:r>
              <a:rPr lang="en-US" altLang="ko-KR" dirty="0" smtClean="0">
                <a:solidFill>
                  <a:srgbClr val="0000FF"/>
                </a:solidFill>
              </a:rPr>
              <a:t>O(n^4)</a:t>
            </a:r>
            <a:r>
              <a:rPr lang="ko-KR" altLang="en-US" dirty="0" smtClean="0">
                <a:solidFill>
                  <a:srgbClr val="0000FF"/>
                </a:solidFill>
              </a:rPr>
              <a:t>의 시간 소요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/>
              <a:t>SVM</a:t>
            </a:r>
            <a:r>
              <a:rPr lang="ko-KR" altLang="en-US" dirty="0" smtClean="0"/>
              <a:t>에서 </a:t>
            </a:r>
            <a:r>
              <a:rPr lang="en-US" altLang="ko-KR" u="sng" dirty="0" smtClean="0"/>
              <a:t>Class 0</a:t>
            </a:r>
            <a:r>
              <a:rPr lang="ko-KR" altLang="en-US" u="sng" dirty="0" smtClean="0"/>
              <a:t>의 점 </a:t>
            </a:r>
            <a:r>
              <a:rPr lang="en-US" altLang="ko-KR" u="sng" dirty="0" smtClean="0"/>
              <a:t>2</a:t>
            </a:r>
            <a:r>
              <a:rPr lang="ko-KR" altLang="en-US" u="sng" dirty="0" smtClean="0"/>
              <a:t>개와 </a:t>
            </a:r>
            <a:r>
              <a:rPr lang="en-US" altLang="ko-KR" u="sng" dirty="0" smtClean="0"/>
              <a:t>Class 1</a:t>
            </a:r>
            <a:r>
              <a:rPr lang="ko-KR" altLang="en-US" u="sng" dirty="0" smtClean="0"/>
              <a:t>의 점 </a:t>
            </a:r>
            <a:r>
              <a:rPr lang="en-US" altLang="ko-KR" u="sng" dirty="0" smtClean="0"/>
              <a:t>1</a:t>
            </a:r>
            <a:r>
              <a:rPr lang="ko-KR" altLang="en-US" u="sng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en-US" altLang="ko-KR" u="sng" dirty="0" smtClean="0"/>
              <a:t>Class 0</a:t>
            </a:r>
            <a:r>
              <a:rPr lang="ko-KR" altLang="en-US" u="sng" dirty="0" smtClean="0"/>
              <a:t>의 점 </a:t>
            </a:r>
            <a:r>
              <a:rPr lang="en-US" altLang="ko-KR" u="sng" dirty="0"/>
              <a:t>1</a:t>
            </a:r>
            <a:r>
              <a:rPr lang="ko-KR" altLang="en-US" u="sng" dirty="0" smtClean="0"/>
              <a:t>개와 </a:t>
            </a:r>
            <a:r>
              <a:rPr lang="en-US" altLang="ko-KR" u="sng" dirty="0" smtClean="0"/>
              <a:t>Class 1</a:t>
            </a:r>
            <a:r>
              <a:rPr lang="ko-KR" altLang="en-US" u="sng" dirty="0" smtClean="0"/>
              <a:t>의 점 </a:t>
            </a:r>
            <a:r>
              <a:rPr lang="en-US" altLang="ko-KR" u="sng" dirty="0"/>
              <a:t>2</a:t>
            </a:r>
            <a:r>
              <a:rPr lang="ko-KR" altLang="en-US" u="sng" dirty="0" smtClean="0"/>
              <a:t>개</a:t>
            </a:r>
            <a:r>
              <a:rPr lang="ko-KR" altLang="en-US" dirty="0" smtClean="0"/>
              <a:t>를 매칭하는 경우의 수는 다음과 같이 </a:t>
            </a:r>
            <a:r>
              <a:rPr lang="en-US" altLang="ko-KR" dirty="0" smtClean="0">
                <a:solidFill>
                  <a:srgbClr val="0000FF"/>
                </a:solidFill>
              </a:rPr>
              <a:t>O(n^3)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Class 0, </a:t>
            </a:r>
            <a:r>
              <a:rPr lang="en-US" altLang="ko-KR" dirty="0" smtClean="0"/>
              <a:t>Class 1</a:t>
            </a:r>
            <a:r>
              <a:rPr lang="ko-KR" altLang="en-US" dirty="0" smtClean="0"/>
              <a:t>의 점 개수에 의해 </a:t>
            </a:r>
            <a:r>
              <a:rPr lang="en-US" altLang="ko-KR" dirty="0" smtClean="0">
                <a:solidFill>
                  <a:srgbClr val="0000FF"/>
                </a:solidFill>
              </a:rPr>
              <a:t>O(n)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85612" y="5690898"/>
                <a:ext cx="4100802" cy="16540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PrePr>
                            <m:sub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sPre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</m:sup>
                      </m:sSub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𝒏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sPre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2" y="5690898"/>
                <a:ext cx="4100802" cy="1654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151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800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nNB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smtClean="0"/>
              <a:t>Naïve Bayes </a:t>
            </a:r>
            <a:r>
              <a:rPr lang="ko-KR" altLang="en-US" dirty="0" smtClean="0"/>
              <a:t>모델에 사용할 학습 데이터의 개수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nSVM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smtClean="0"/>
              <a:t>SVM </a:t>
            </a:r>
            <a:r>
              <a:rPr lang="ko-KR" altLang="en-US" dirty="0" smtClean="0"/>
              <a:t>모델에 사용할 학습 데이터의 개수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nTest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/>
              <a:t>테스트 데이터의 개수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hop1MaxZ_: </a:t>
            </a:r>
            <a:r>
              <a:rPr lang="en-US" altLang="ko-KR" dirty="0" smtClean="0"/>
              <a:t>1-hop neighbor</a:t>
            </a:r>
            <a:r>
              <a:rPr lang="ko-KR" altLang="en-US" dirty="0" smtClean="0"/>
              <a:t>로 패킷 전송 시의 </a:t>
            </a:r>
            <a:r>
              <a:rPr lang="ko-KR" altLang="en-US" dirty="0" smtClean="0">
                <a:solidFill>
                  <a:srgbClr val="FF0000"/>
                </a:solidFill>
              </a:rPr>
              <a:t>가장 많이 선택되는 </a:t>
            </a:r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>
                <a:solidFill>
                  <a:srgbClr val="FF0000"/>
                </a:solidFill>
              </a:rPr>
              <a:t>의 선택률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hop2AvgMaxZ_: </a:t>
            </a:r>
            <a:r>
              <a:rPr lang="en-US" altLang="ko-KR" dirty="0" smtClean="0"/>
              <a:t>1-hop neighbor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2-hop neighbor</a:t>
            </a:r>
            <a:r>
              <a:rPr lang="ko-KR" altLang="en-US" dirty="0" smtClean="0"/>
              <a:t>로 패킷 전송 시의 </a:t>
            </a:r>
            <a:r>
              <a:rPr lang="ko-KR" altLang="en-US" dirty="0" smtClean="0">
                <a:solidFill>
                  <a:srgbClr val="FF0000"/>
                </a:solidFill>
              </a:rPr>
              <a:t>가장 많이 선택되는 </a:t>
            </a:r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smtClean="0">
                <a:solidFill>
                  <a:srgbClr val="FF0000"/>
                </a:solidFill>
              </a:rPr>
              <a:t>의 선택률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1-hop neighbor</a:t>
            </a:r>
            <a:r>
              <a:rPr lang="ko-KR" altLang="en-US" dirty="0" smtClean="0"/>
              <a:t>에 대한 평균값의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14478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69800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dataNB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smtClean="0"/>
              <a:t>Naïve Bayes </a:t>
            </a:r>
            <a:r>
              <a:rPr lang="ko-KR" altLang="en-US" dirty="0" smtClean="0"/>
              <a:t>모델을 학습시키기 위한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err="1" smtClean="0"/>
              <a:t>nNB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dataSVM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smtClean="0"/>
              <a:t>SVM </a:t>
            </a:r>
            <a:r>
              <a:rPr lang="ko-KR" altLang="en-US" dirty="0" smtClean="0"/>
              <a:t>모델을 학습시키기 위한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err="1" smtClean="0"/>
              <a:t>nSVM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실행 시간이 </a:t>
            </a:r>
            <a:r>
              <a:rPr lang="en-US" altLang="ko-KR" b="1" dirty="0" smtClean="0">
                <a:solidFill>
                  <a:srgbClr val="FF0000"/>
                </a:solidFill>
              </a:rPr>
              <a:t>O(n^4)</a:t>
            </a:r>
            <a:r>
              <a:rPr lang="ko-KR" altLang="en-US" b="1" dirty="0" smtClean="0">
                <a:solidFill>
                  <a:srgbClr val="FF0000"/>
                </a:solidFill>
              </a:rPr>
              <a:t>로 급격히 증가</a:t>
            </a:r>
            <a:r>
              <a:rPr lang="ko-KR" altLang="en-US" dirty="0" smtClean="0"/>
              <a:t>하기 때문에 조절 필요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dataTest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/>
              <a:t>테스트용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err="1" smtClean="0"/>
              <a:t>nTest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22557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729380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mark: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값에 따라 다음과 같이 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hop1NoiseZmark_: </a:t>
            </a:r>
            <a:r>
              <a:rPr lang="en-US" altLang="ko-KR" dirty="0" smtClean="0"/>
              <a:t>1-hop neighbor</a:t>
            </a:r>
            <a:r>
              <a:rPr lang="ko-KR" altLang="en-US" dirty="0" smtClean="0"/>
              <a:t>로 패킷 전송 시의 </a:t>
            </a:r>
            <a:r>
              <a:rPr lang="en-US" altLang="ko-KR" dirty="0" smtClean="0">
                <a:solidFill>
                  <a:srgbClr val="FF0000"/>
                </a:solidFill>
              </a:rPr>
              <a:t>noise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값의 </a:t>
            </a:r>
            <a:r>
              <a:rPr lang="en-US" altLang="ko-KR" dirty="0" smtClean="0">
                <a:solidFill>
                  <a:srgbClr val="FF0000"/>
                </a:solidFill>
              </a:rPr>
              <a:t>mark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hop2AvgNoiseZmark_: </a:t>
            </a:r>
            <a:r>
              <a:rPr lang="en-US" altLang="ko-KR" dirty="0" smtClean="0"/>
              <a:t>1-hop neighbor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2-hop neighbor</a:t>
            </a:r>
            <a:r>
              <a:rPr lang="ko-KR" altLang="en-US" dirty="0" smtClean="0"/>
              <a:t>로 패킷 전송 시의 </a:t>
            </a:r>
            <a:r>
              <a:rPr lang="en-US" altLang="ko-KR" dirty="0" smtClean="0">
                <a:solidFill>
                  <a:srgbClr val="FF0000"/>
                </a:solidFill>
              </a:rPr>
              <a:t>noise</a:t>
            </a:r>
            <a:r>
              <a:rPr lang="ko-KR" altLang="en-US" dirty="0" smtClean="0"/>
              <a:t>에 대한 각 </a:t>
            </a:r>
            <a:r>
              <a:rPr lang="en-US" altLang="ko-KR" dirty="0" smtClean="0"/>
              <a:t>1-hop neighbor</a:t>
            </a:r>
            <a:r>
              <a:rPr lang="ko-KR" altLang="en-US" dirty="0" smtClean="0"/>
              <a:t>에 대한 평균값의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값의 </a:t>
            </a:r>
            <a:r>
              <a:rPr lang="en-US" altLang="ko-KR" dirty="0" smtClean="0">
                <a:solidFill>
                  <a:srgbClr val="FF0000"/>
                </a:solidFill>
              </a:rPr>
              <a:t>mark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isMal</a:t>
            </a:r>
            <a:r>
              <a:rPr lang="en-US" altLang="ko-KR" dirty="0" smtClean="0">
                <a:solidFill>
                  <a:srgbClr val="0000FF"/>
                </a:solidFill>
              </a:rPr>
              <a:t>_: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malicious node</a:t>
            </a:r>
            <a:r>
              <a:rPr lang="ko-KR" altLang="en-US" dirty="0" smtClean="0"/>
              <a:t>인지의 여부 </a:t>
            </a:r>
            <a:r>
              <a:rPr lang="en-US" altLang="ko-KR" dirty="0" smtClean="0"/>
              <a:t>(True/False)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SVM_malOrNot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err="1" smtClean="0"/>
              <a:t>dataSVM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Naïve Bayes </a:t>
            </a:r>
            <a:r>
              <a:rPr lang="ko-KR" altLang="en-US" dirty="0" smtClean="0"/>
              <a:t>모델로 판정한 </a:t>
            </a:r>
            <a:r>
              <a:rPr lang="en-US" altLang="ko-KR" dirty="0" smtClean="0"/>
              <a:t>malicious node</a:t>
            </a:r>
            <a:r>
              <a:rPr lang="ko-KR" altLang="en-US" dirty="0" smtClean="0"/>
              <a:t>인지의 여부</a:t>
            </a:r>
            <a:endParaRPr lang="en-US" altLang="ko-K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83191"/>
              </p:ext>
            </p:extLst>
          </p:nvPr>
        </p:nvGraphicFramePr>
        <p:xfrm>
          <a:off x="1415112" y="2959115"/>
          <a:ext cx="10113272" cy="112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318">
                  <a:extLst>
                    <a:ext uri="{9D8B030D-6E8A-4147-A177-3AD203B41FA5}">
                      <a16:colId xmlns:a16="http://schemas.microsoft.com/office/drawing/2014/main" val="2897949268"/>
                    </a:ext>
                  </a:extLst>
                </a:gridCol>
                <a:gridCol w="2528318">
                  <a:extLst>
                    <a:ext uri="{9D8B030D-6E8A-4147-A177-3AD203B41FA5}">
                      <a16:colId xmlns:a16="http://schemas.microsoft.com/office/drawing/2014/main" val="3021917911"/>
                    </a:ext>
                  </a:extLst>
                </a:gridCol>
                <a:gridCol w="2528318">
                  <a:extLst>
                    <a:ext uri="{9D8B030D-6E8A-4147-A177-3AD203B41FA5}">
                      <a16:colId xmlns:a16="http://schemas.microsoft.com/office/drawing/2014/main" val="222121515"/>
                    </a:ext>
                  </a:extLst>
                </a:gridCol>
                <a:gridCol w="2528318">
                  <a:extLst>
                    <a:ext uri="{9D8B030D-6E8A-4147-A177-3AD203B41FA5}">
                      <a16:colId xmlns:a16="http://schemas.microsoft.com/office/drawing/2014/main" val="3075221664"/>
                    </a:ext>
                  </a:extLst>
                </a:gridCol>
              </a:tblGrid>
              <a:tr h="528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&lt;= -1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3C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-1 &lt;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Z &lt;= 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3C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 &lt; Z &lt;=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3C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Z &gt;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3C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8631"/>
                  </a:ext>
                </a:extLst>
              </a:tr>
              <a:tr h="59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0979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DTN Model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599112" cy="759442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모델 설명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1. </a:t>
            </a:r>
            <a:r>
              <a:rPr lang="ko-KR" altLang="en-US" dirty="0" smtClean="0">
                <a:solidFill>
                  <a:srgbClr val="0000FF"/>
                </a:solidFill>
              </a:rPr>
              <a:t>학습 데이터 생성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err="1" smtClean="0">
                <a:solidFill>
                  <a:schemeClr val="tx1"/>
                </a:solidFill>
              </a:rPr>
              <a:t>nNB+nSVM+nTest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개의 데이터 생성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데이터는 </a:t>
            </a:r>
            <a:r>
              <a:rPr lang="en-US" altLang="ko-KR" dirty="0" smtClean="0">
                <a:solidFill>
                  <a:schemeClr val="tx1"/>
                </a:solidFill>
              </a:rPr>
              <a:t>DTN Network</a:t>
            </a:r>
            <a:r>
              <a:rPr lang="ko-KR" altLang="en-US" dirty="0" smtClean="0">
                <a:solidFill>
                  <a:schemeClr val="tx1"/>
                </a:solidFill>
              </a:rPr>
              <a:t>와 그 </a:t>
            </a:r>
            <a:r>
              <a:rPr lang="en-US" altLang="ko-KR" dirty="0" smtClean="0">
                <a:solidFill>
                  <a:schemeClr val="tx1"/>
                </a:solidFill>
              </a:rPr>
              <a:t>DTN</a:t>
            </a:r>
            <a:r>
              <a:rPr lang="ko-KR" altLang="en-US" dirty="0" smtClean="0">
                <a:solidFill>
                  <a:schemeClr val="tx1"/>
                </a:solidFill>
              </a:rPr>
              <a:t>에서의 패킷 전송 기록으로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파일이 있는 경우 파일에서 데이터를 가져옴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2. Naïve Bayes </a:t>
            </a:r>
            <a:r>
              <a:rPr lang="ko-KR" altLang="en-US" dirty="0" smtClean="0">
                <a:solidFill>
                  <a:schemeClr val="tx1"/>
                </a:solidFill>
              </a:rPr>
              <a:t>모델을 </a:t>
            </a:r>
            <a:r>
              <a:rPr lang="ko-KR" altLang="en-US" dirty="0" smtClean="0">
                <a:solidFill>
                  <a:srgbClr val="0000FF"/>
                </a:solidFill>
              </a:rPr>
              <a:t>이용하여 </a:t>
            </a:r>
            <a:r>
              <a:rPr lang="en-US" altLang="ko-KR" dirty="0" smtClean="0">
                <a:solidFill>
                  <a:srgbClr val="0000FF"/>
                </a:solidFill>
              </a:rPr>
              <a:t>SVM</a:t>
            </a:r>
            <a:r>
              <a:rPr lang="ko-KR" altLang="en-US" dirty="0" smtClean="0">
                <a:solidFill>
                  <a:srgbClr val="0000FF"/>
                </a:solidFill>
              </a:rPr>
              <a:t>에 이용할 학습 데이터의 </a:t>
            </a:r>
            <a:r>
              <a:rPr lang="en-US" altLang="ko-KR" dirty="0" err="1" smtClean="0">
                <a:solidFill>
                  <a:srgbClr val="0000FF"/>
                </a:solidFill>
              </a:rPr>
              <a:t>isMal</a:t>
            </a:r>
            <a:r>
              <a:rPr lang="en-US" altLang="ko-KR" dirty="0" smtClean="0">
                <a:solidFill>
                  <a:srgbClr val="0000FF"/>
                </a:solidFill>
              </a:rPr>
              <a:t>_</a:t>
            </a:r>
            <a:r>
              <a:rPr lang="ko-KR" altLang="en-US" dirty="0" smtClean="0">
                <a:solidFill>
                  <a:srgbClr val="0000FF"/>
                </a:solidFill>
              </a:rPr>
              <a:t>을 판정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입력값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dataNB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hop1NoiseMark_, hop2AvgNoiseMark_</a:t>
            </a: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출력값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dataNB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err="1" smtClean="0">
                <a:solidFill>
                  <a:srgbClr val="0000FF"/>
                </a:solidFill>
              </a:rPr>
              <a:t>isMal</a:t>
            </a:r>
            <a:r>
              <a:rPr lang="en-US" altLang="ko-KR" dirty="0" smtClean="0">
                <a:solidFill>
                  <a:srgbClr val="0000FF"/>
                </a:solidFill>
              </a:rPr>
              <a:t>_</a:t>
            </a: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판정할 데이터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dataSVM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hop1NoiseMark</a:t>
            </a:r>
            <a:r>
              <a:rPr lang="en-US" altLang="ko-KR" dirty="0">
                <a:solidFill>
                  <a:srgbClr val="0000FF"/>
                </a:solidFill>
              </a:rPr>
              <a:t>_, hop2AvgNoiseMark_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판정된 </a:t>
            </a:r>
            <a:r>
              <a:rPr lang="en-US" altLang="ko-KR" dirty="0" err="1" smtClean="0">
                <a:solidFill>
                  <a:srgbClr val="0000FF"/>
                </a:solidFill>
              </a:rPr>
              <a:t>isMal</a:t>
            </a:r>
            <a:r>
              <a:rPr lang="en-US" altLang="ko-KR" dirty="0" smtClean="0">
                <a:solidFill>
                  <a:srgbClr val="0000FF"/>
                </a:solidFill>
              </a:rPr>
              <a:t>_</a:t>
            </a:r>
            <a:r>
              <a:rPr lang="ko-KR" altLang="en-US" dirty="0" smtClean="0">
                <a:solidFill>
                  <a:srgbClr val="0000FF"/>
                </a:solidFill>
              </a:rPr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SVM</a:t>
            </a:r>
            <a:r>
              <a:rPr lang="ko-KR" altLang="en-US" dirty="0" smtClean="0">
                <a:solidFill>
                  <a:srgbClr val="0000FF"/>
                </a:solidFill>
              </a:rPr>
              <a:t>에 입력</a:t>
            </a:r>
            <a:r>
              <a:rPr lang="ko-KR" altLang="en-US" dirty="0" smtClean="0">
                <a:solidFill>
                  <a:schemeClr val="tx1"/>
                </a:solidFill>
              </a:rPr>
              <a:t>해서 최적의 </a:t>
            </a:r>
            <a:r>
              <a:rPr lang="en-US" altLang="ko-KR" dirty="0" smtClean="0">
                <a:solidFill>
                  <a:schemeClr val="tx1"/>
                </a:solidFill>
              </a:rPr>
              <a:t>hyperplane </a:t>
            </a:r>
            <a:r>
              <a:rPr lang="ko-KR" altLang="en-US" dirty="0" smtClean="0">
                <a:solidFill>
                  <a:schemeClr val="tx1"/>
                </a:solidFill>
              </a:rPr>
              <a:t>생성 및 테스트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입력값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dataSVM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hop1MaxZ_, hop2AvgMaxZ_,</a:t>
            </a: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출력값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SVM_malOrNot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테스트할 데이터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dataTest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>
                <a:solidFill>
                  <a:srgbClr val="0000FF"/>
                </a:solidFill>
              </a:rPr>
              <a:t>hop1MaxZ_, </a:t>
            </a:r>
            <a:r>
              <a:rPr lang="en-US" altLang="ko-KR" dirty="0" smtClean="0">
                <a:solidFill>
                  <a:srgbClr val="0000FF"/>
                </a:solidFill>
              </a:rPr>
              <a:t>hop2AvgMaxZ_</a:t>
            </a:r>
          </a:p>
          <a:p>
            <a:pPr lvl="2"/>
            <a:r>
              <a:rPr lang="ko-KR" altLang="en-US" dirty="0" smtClean="0">
                <a:solidFill>
                  <a:schemeClr val="tx1"/>
                </a:solidFill>
              </a:rPr>
              <a:t>테스트할 데이터의 출력값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rgbClr val="0000FF"/>
                </a:solidFill>
              </a:rPr>
              <a:t>dataTest</a:t>
            </a:r>
            <a:r>
              <a:rPr lang="ko-KR" altLang="en-US" dirty="0">
                <a:solidFill>
                  <a:srgbClr val="0000FF"/>
                </a:solidFill>
              </a:rPr>
              <a:t>의 </a:t>
            </a:r>
            <a:r>
              <a:rPr lang="en-US" altLang="ko-KR" dirty="0" err="1" smtClean="0">
                <a:solidFill>
                  <a:srgbClr val="0000FF"/>
                </a:solidFill>
              </a:rPr>
              <a:t>isMal</a:t>
            </a:r>
            <a:r>
              <a:rPr lang="en-US" altLang="ko-KR" dirty="0" smtClean="0">
                <a:solidFill>
                  <a:srgbClr val="0000FF"/>
                </a:solidFill>
              </a:rPr>
              <a:t>_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45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633</Words>
  <Application>Microsoft Office PowerPoint</Application>
  <PresentationFormat>Custom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DTN Security using AI</vt:lpstr>
      <vt:lpstr>Current Status</vt:lpstr>
      <vt:lpstr>DTN Model Design Modification</vt:lpstr>
      <vt:lpstr>DTN Model Design Modification</vt:lpstr>
      <vt:lpstr>DTN Model Implementation</vt:lpstr>
      <vt:lpstr>DTN Model Implementation</vt:lpstr>
      <vt:lpstr>DTN Model Implementation</vt:lpstr>
      <vt:lpstr>DTN Model Implementation</vt:lpstr>
      <vt:lpstr>DTN Model Implementation</vt:lpstr>
      <vt:lpstr>DTN Model Implementation</vt:lpstr>
      <vt:lpstr>DTN Model Implementation</vt:lpstr>
      <vt:lpstr>DTN Model Implementation</vt:lpstr>
      <vt:lpstr>DTN Model Implementation</vt:lpstr>
      <vt:lpstr>DTN Model Implementation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903</cp:revision>
  <dcterms:modified xsi:type="dcterms:W3CDTF">2020-03-24T03:11:02Z</dcterms:modified>
</cp:coreProperties>
</file>