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CE200"/>
    <a:srgbClr val="13CFB9"/>
    <a:srgbClr val="FF805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71" autoAdjust="0"/>
    <p:restoredTop sz="94660"/>
  </p:normalViewPr>
  <p:slideViewPr>
    <p:cSldViewPr snapToGrid="0">
      <p:cViewPr>
        <p:scale>
          <a:sx n="48" d="100"/>
          <a:sy n="48" d="100"/>
        </p:scale>
        <p:origin x="1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20.03.31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" y="2738961"/>
            <a:ext cx="6857779" cy="5066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1328" y="3365693"/>
            <a:ext cx="5243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True Positive  (red  O): 9.42%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True Negative  (blue O): 49.33%</a:t>
            </a:r>
          </a:p>
          <a:p>
            <a:r>
              <a:rPr lang="ko-KR" altLang="en-US" dirty="0"/>
              <a:t>False Positive (red  X): 4.48%</a:t>
            </a:r>
          </a:p>
          <a:p>
            <a:r>
              <a:rPr lang="ko-KR" altLang="en-US" dirty="0"/>
              <a:t>False Negative (blue X): 36.77</a:t>
            </a:r>
            <a:r>
              <a:rPr lang="ko-KR" altLang="en-US" dirty="0" smtClean="0"/>
              <a:t>%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00FF"/>
                </a:solidFill>
              </a:rPr>
              <a:t>Real Positive  (rO, bX): 46.19%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Real Negative  (bO, rX): 53.81</a:t>
            </a:r>
            <a:r>
              <a:rPr lang="ko-KR" altLang="en-US" dirty="0" smtClean="0">
                <a:solidFill>
                  <a:srgbClr val="0000FF"/>
                </a:solidFill>
              </a:rPr>
              <a:t>%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correct rate   (rO, bO): 58.74%</a:t>
            </a:r>
          </a:p>
        </p:txBody>
      </p:sp>
    </p:spTree>
    <p:extLst>
      <p:ext uri="{BB962C8B-B14F-4D97-AF65-F5344CB8AC3E}">
        <p14:creationId xmlns:p14="http://schemas.microsoft.com/office/powerpoint/2010/main" val="24033238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" y="2643020"/>
            <a:ext cx="6775014" cy="5096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2869" y="3259676"/>
            <a:ext cx="50579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True Positive  (red  O): 28.51%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True Negative  (blue O): 37.28%</a:t>
            </a:r>
          </a:p>
          <a:p>
            <a:r>
              <a:rPr lang="ko-KR" altLang="en-US" dirty="0"/>
              <a:t>False Positive (red  X): 16.67%</a:t>
            </a:r>
          </a:p>
          <a:p>
            <a:r>
              <a:rPr lang="ko-KR" altLang="en-US" dirty="0"/>
              <a:t>False Negative (blue X): 17.54</a:t>
            </a:r>
            <a:r>
              <a:rPr lang="ko-KR" altLang="en-US" dirty="0" smtClean="0"/>
              <a:t>%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00FF"/>
                </a:solidFill>
              </a:rPr>
              <a:t>Real Positive  (rO, bX): 46.05%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Real Negative  (bO, rX): 53.95</a:t>
            </a:r>
            <a:r>
              <a:rPr lang="ko-KR" altLang="en-US" dirty="0" smtClean="0">
                <a:solidFill>
                  <a:srgbClr val="0000FF"/>
                </a:solidFill>
              </a:rPr>
              <a:t>%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correct rate   (rO, bO): 65.79%</a:t>
            </a:r>
          </a:p>
        </p:txBody>
      </p:sp>
    </p:spTree>
    <p:extLst>
      <p:ext uri="{BB962C8B-B14F-4D97-AF65-F5344CB8AC3E}">
        <p14:creationId xmlns:p14="http://schemas.microsoft.com/office/powerpoint/2010/main" val="26866397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" y="2674454"/>
            <a:ext cx="7160411" cy="5422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9110" y="3365693"/>
            <a:ext cx="4912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True Positive  (red  O): 30.4%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True Negative  (blue O): 37.0%</a:t>
            </a:r>
          </a:p>
          <a:p>
            <a:r>
              <a:rPr lang="ko-KR" altLang="en-US" dirty="0"/>
              <a:t>False Positive (red  X): 17.18%</a:t>
            </a:r>
          </a:p>
          <a:p>
            <a:r>
              <a:rPr lang="ko-KR" altLang="en-US" dirty="0"/>
              <a:t>False Negative (blue X): 15.42</a:t>
            </a:r>
            <a:r>
              <a:rPr lang="ko-KR" altLang="en-US" dirty="0" smtClean="0"/>
              <a:t>%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00FF"/>
                </a:solidFill>
              </a:rPr>
              <a:t>Real Positive  (rO, bX): 45.81%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Real Negative  (bO, rX): 54.19</a:t>
            </a:r>
            <a:r>
              <a:rPr lang="ko-KR" altLang="en-US" dirty="0" smtClean="0">
                <a:solidFill>
                  <a:srgbClr val="0000FF"/>
                </a:solidFill>
              </a:rPr>
              <a:t>%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correct rate   (rO, bO): 67.4%</a:t>
            </a:r>
          </a:p>
        </p:txBody>
      </p:sp>
    </p:spTree>
    <p:extLst>
      <p:ext uri="{BB962C8B-B14F-4D97-AF65-F5344CB8AC3E}">
        <p14:creationId xmlns:p14="http://schemas.microsoft.com/office/powerpoint/2010/main" val="2807843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3" y="2637182"/>
            <a:ext cx="7080818" cy="5382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5635" y="3259677"/>
            <a:ext cx="5269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True Positive  (red  O): 14.73%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True Negative  (blue O): 46.43%</a:t>
            </a:r>
          </a:p>
          <a:p>
            <a:r>
              <a:rPr lang="ko-KR" altLang="en-US" dirty="0"/>
              <a:t>False Positive (red  X): 11.61%</a:t>
            </a:r>
          </a:p>
          <a:p>
            <a:r>
              <a:rPr lang="ko-KR" altLang="en-US" dirty="0"/>
              <a:t>False Negative (blue X): 27.23</a:t>
            </a:r>
            <a:r>
              <a:rPr lang="ko-KR" altLang="en-US" dirty="0" smtClean="0"/>
              <a:t>%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00FF"/>
                </a:solidFill>
              </a:rPr>
              <a:t>Real Positive  (rO, bX): 41.96%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Real Negative  (bO, rX): 58.04</a:t>
            </a:r>
            <a:r>
              <a:rPr lang="ko-KR" altLang="en-US" dirty="0" smtClean="0">
                <a:solidFill>
                  <a:srgbClr val="0000FF"/>
                </a:solidFill>
              </a:rPr>
              <a:t>%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correct rate   (rO, bO): 61.16%</a:t>
            </a:r>
          </a:p>
        </p:txBody>
      </p:sp>
    </p:spTree>
    <p:extLst>
      <p:ext uri="{BB962C8B-B14F-4D97-AF65-F5344CB8AC3E}">
        <p14:creationId xmlns:p14="http://schemas.microsoft.com/office/powerpoint/2010/main" val="11708042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45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분석 및 평가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Correct Rate</a:t>
            </a:r>
            <a:r>
              <a:rPr lang="ko-KR" altLang="en-US" dirty="0" smtClean="0">
                <a:solidFill>
                  <a:srgbClr val="0000FF"/>
                </a:solidFill>
              </a:rPr>
              <a:t>가 충분히 크지 않음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평균 </a:t>
            </a:r>
            <a:r>
              <a:rPr lang="en-US" altLang="ko-KR" dirty="0" smtClean="0">
                <a:solidFill>
                  <a:srgbClr val="0000FF"/>
                </a:solidFill>
              </a:rPr>
              <a:t>60% </a:t>
            </a:r>
            <a:r>
              <a:rPr lang="ko-KR" altLang="en-US" dirty="0" smtClean="0">
                <a:solidFill>
                  <a:srgbClr val="0000FF"/>
                </a:solidFill>
              </a:rPr>
              <a:t>정도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/>
              <a:t>매 실험 시마다 </a:t>
            </a:r>
            <a:r>
              <a:rPr lang="en-US" altLang="ko-KR" dirty="0" smtClean="0"/>
              <a:t>Malicious Node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Benign Node</a:t>
            </a:r>
            <a:r>
              <a:rPr lang="ko-KR" altLang="en-US" dirty="0" smtClean="0"/>
              <a:t>의 분포는 유사하며 약간의 차이가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특성만을 이용하므로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hyperplane</a:t>
            </a:r>
            <a:r>
              <a:rPr lang="ko-KR" altLang="en-US" smtClean="0"/>
              <a:t>을 이용한 비교가 어려움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87445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45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개선할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SVM </a:t>
            </a:r>
            <a:r>
              <a:rPr lang="ko-KR" altLang="en-US" dirty="0" smtClean="0"/>
              <a:t>대신 딥 러닝을 이용할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DTN 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특성을 이용하여 </a:t>
            </a:r>
            <a:r>
              <a:rPr lang="en-US" altLang="ko-KR" b="1" dirty="0" smtClean="0">
                <a:solidFill>
                  <a:srgbClr val="0000FF"/>
                </a:solidFill>
              </a:rPr>
              <a:t>Malicious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node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Benign node</a:t>
            </a:r>
            <a:r>
              <a:rPr lang="ko-KR" altLang="en-US" b="1" dirty="0" smtClean="0">
                <a:solidFill>
                  <a:srgbClr val="0000FF"/>
                </a:solidFill>
              </a:rPr>
              <a:t>를 명확히 구분하는 것은 불가능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</a:rPr>
              <a:t>O(n^4)</a:t>
            </a:r>
            <a:r>
              <a:rPr lang="ko-KR" altLang="en-US" b="1" dirty="0" smtClean="0">
                <a:solidFill>
                  <a:srgbClr val="0000FF"/>
                </a:solidFill>
              </a:rPr>
              <a:t>의 실행 시간</a:t>
            </a:r>
            <a:r>
              <a:rPr lang="ko-KR" altLang="en-US" dirty="0" smtClean="0"/>
              <a:t>으로 인해 대량의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용 학습 데이터를 사용하기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DTN</a:t>
            </a:r>
            <a:r>
              <a:rPr lang="ko-KR" altLang="en-US" dirty="0" smtClean="0"/>
              <a:t>과 더 비슷한 가상 환경을 만들 것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</a:rPr>
              <a:t>Custody transfer </a:t>
            </a:r>
            <a:r>
              <a:rPr lang="ko-KR" altLang="en-US" b="1" dirty="0" smtClean="0">
                <a:solidFill>
                  <a:srgbClr val="0000FF"/>
                </a:solidFill>
              </a:rPr>
              <a:t>등이 어떻게 동작하는지를 반영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딥 러닝은 학습 데이터의 규모가 클수록 성능이 좋으므로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데이터의 규모를 늘려서 실험할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11392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DTN Security</a:t>
            </a:r>
            <a:r>
              <a:rPr lang="en-US" altLang="ko-KR" dirty="0"/>
              <a:t> </a:t>
            </a:r>
            <a:r>
              <a:rPr lang="en-US" altLang="ko-KR" dirty="0" smtClean="0"/>
              <a:t>using AI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Implementation of </a:t>
            </a:r>
            <a:r>
              <a:rPr lang="en-US" altLang="ko-KR" dirty="0" smtClean="0"/>
              <a:t>Machine Learning </a:t>
            </a:r>
            <a:r>
              <a:rPr lang="en-US" altLang="ko-KR" dirty="0" smtClean="0"/>
              <a:t>Model </a:t>
            </a:r>
            <a:r>
              <a:rPr lang="en-US" altLang="ko-KR" dirty="0" smtClean="0"/>
              <a:t>for DTN</a:t>
            </a:r>
          </a:p>
          <a:p>
            <a:r>
              <a:rPr lang="en-US" altLang="ko-KR" dirty="0" smtClean="0"/>
              <a:t>(Modification)</a:t>
            </a:r>
          </a:p>
          <a:p>
            <a:r>
              <a:rPr lang="en-US" altLang="ko-KR" dirty="0" smtClean="0"/>
              <a:t>Experiment using the model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Malware </a:t>
            </a:r>
            <a:r>
              <a:rPr lang="en-US" altLang="ko-KR" dirty="0"/>
              <a:t>Detection Based on Behavior in Delay Tolerant Network Using Support Vector </a:t>
            </a:r>
            <a:r>
              <a:rPr lang="en-US" altLang="ko-KR" dirty="0" smtClean="0"/>
              <a:t>Machine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 Modification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1389484"/>
            <a:ext cx="11599112" cy="41588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DTN </a:t>
            </a:r>
            <a:r>
              <a:rPr lang="ko-KR" altLang="en-US" dirty="0" smtClean="0"/>
              <a:t>환경과 비교적 유사하게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간 </a:t>
            </a:r>
            <a:r>
              <a:rPr lang="ko-KR" altLang="en-US" dirty="0" smtClean="0">
                <a:solidFill>
                  <a:srgbClr val="0000FF"/>
                </a:solidFill>
              </a:rPr>
              <a:t>일정 확률로 랜덤하게 연결 여부를 정하는 방법에서 변경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차원상의 공간상에 배치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데이터 전송 가능 확률을 각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간의 거리에 따른 함수로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거리가 멀수록 전송 가능 확률이 낮고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거리 이상에서는 확률이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31330" y="4780436"/>
            <a:ext cx="438411" cy="3895594"/>
          </a:xfrm>
          <a:prstGeom prst="rect">
            <a:avLst/>
          </a:prstGeom>
          <a:gradFill>
            <a:gsLst>
              <a:gs pos="34000">
                <a:schemeClr val="accent1">
                  <a:lumMod val="20000"/>
                  <a:lumOff val="80000"/>
                </a:schemeClr>
              </a:gs>
              <a:gs pos="100000">
                <a:srgbClr val="0000FF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5663" y="5762908"/>
            <a:ext cx="27828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 전송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가능 확률</a:t>
            </a:r>
            <a:r>
              <a:rPr lang="en-US" altLang="ko-KR" dirty="0" smtClean="0"/>
              <a:t>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색이 진할수록 높음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7392919" y="4780436"/>
            <a:ext cx="313151" cy="1277655"/>
          </a:xfrm>
          <a:prstGeom prst="upArrow">
            <a:avLst>
              <a:gd name="adj1" fmla="val 26000"/>
              <a:gd name="adj2" fmla="val 102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5153" y="6058091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거리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Cube 37"/>
          <p:cNvSpPr/>
          <p:nvPr/>
        </p:nvSpPr>
        <p:spPr>
          <a:xfrm rot="10800000">
            <a:off x="2078347" y="4772961"/>
            <a:ext cx="3720230" cy="4020855"/>
          </a:xfrm>
          <a:prstGeom prst="cube">
            <a:avLst>
              <a:gd name="adj" fmla="val 33059"/>
            </a:avLst>
          </a:prstGeom>
          <a:noFill/>
          <a:ln w="28575" cap="flat">
            <a:solidFill>
              <a:schemeClr val="accent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2078348" y="4772961"/>
            <a:ext cx="3720230" cy="4020855"/>
          </a:xfrm>
          <a:prstGeom prst="cube">
            <a:avLst>
              <a:gd name="adj" fmla="val 33059"/>
            </a:avLst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44726" y="513621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73322" y="528861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84188" y="6495289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62396" y="6161318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59762" y="686373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73322" y="7908120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56910" y="735237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30376" y="7801926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18990" y="686373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87852" y="6177702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44029" y="6287443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343991" y="6714974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00456" y="5605059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93462" y="6154231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944726" y="7265157"/>
            <a:ext cx="175365" cy="16283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4836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Design Modification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599112" cy="22147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Naïve Bayes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Classification Rule </a:t>
            </a:r>
            <a:r>
              <a:rPr lang="ko-KR" altLang="en-US" dirty="0" smtClean="0"/>
              <a:t>재설정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A, B, C, D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등급에서 </a:t>
            </a:r>
            <a:r>
              <a:rPr lang="en-US" altLang="ko-KR" dirty="0" smtClean="0">
                <a:solidFill>
                  <a:srgbClr val="0000FF"/>
                </a:solidFill>
              </a:rPr>
              <a:t>A+, A, B+, B, C+, C, D+, D 8</a:t>
            </a:r>
            <a:r>
              <a:rPr lang="ko-KR" altLang="en-US" dirty="0" smtClean="0">
                <a:solidFill>
                  <a:srgbClr val="0000FF"/>
                </a:solidFill>
              </a:rPr>
              <a:t>개 등급으로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세밀하게 </a:t>
            </a:r>
            <a:r>
              <a:rPr lang="en-US" altLang="ko-KR" dirty="0" smtClean="0"/>
              <a:t>Classification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95274"/>
              </p:ext>
            </p:extLst>
          </p:nvPr>
        </p:nvGraphicFramePr>
        <p:xfrm>
          <a:off x="1292822" y="3590357"/>
          <a:ext cx="9971526" cy="483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842">
                  <a:extLst>
                    <a:ext uri="{9D8B030D-6E8A-4147-A177-3AD203B41FA5}">
                      <a16:colId xmlns:a16="http://schemas.microsoft.com/office/drawing/2014/main" val="1489047761"/>
                    </a:ext>
                  </a:extLst>
                </a:gridCol>
                <a:gridCol w="3323842">
                  <a:extLst>
                    <a:ext uri="{9D8B030D-6E8A-4147-A177-3AD203B41FA5}">
                      <a16:colId xmlns:a16="http://schemas.microsoft.com/office/drawing/2014/main" val="3338868753"/>
                    </a:ext>
                  </a:extLst>
                </a:gridCol>
                <a:gridCol w="3323842">
                  <a:extLst>
                    <a:ext uri="{9D8B030D-6E8A-4147-A177-3AD203B41FA5}">
                      <a16:colId xmlns:a16="http://schemas.microsoft.com/office/drawing/2014/main" val="3650525459"/>
                    </a:ext>
                  </a:extLst>
                </a:gridCol>
              </a:tblGrid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Z &lt;=</a:t>
                      </a:r>
                      <a:r>
                        <a:rPr lang="en-US" altLang="ko-KR" sz="2800" baseline="0" dirty="0" smtClean="0"/>
                        <a:t> -1.5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D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80074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-1.5 &lt;</a:t>
                      </a:r>
                      <a:r>
                        <a:rPr lang="en-US" altLang="ko-KR" sz="2800" baseline="0" dirty="0" smtClean="0"/>
                        <a:t> Z &lt;= -1.0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D+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832784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-1.0 &lt; Z &lt;= -0.5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6029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-0.5 &lt; Z &lt;= 0.0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C+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619212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0.0 &lt;</a:t>
                      </a:r>
                      <a:r>
                        <a:rPr lang="en-US" altLang="ko-KR" sz="2800" baseline="0" dirty="0" smtClean="0"/>
                        <a:t> Z &lt;= 0.5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63300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0.5 &lt;</a:t>
                      </a:r>
                      <a:r>
                        <a:rPr lang="en-US" altLang="ko-KR" sz="2800" baseline="0" dirty="0" smtClean="0"/>
                        <a:t> Z &lt;= 1.0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B+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889638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1.0 &lt; Z &lt;=</a:t>
                      </a:r>
                      <a:r>
                        <a:rPr lang="en-US" altLang="ko-KR" sz="2800" baseline="0" dirty="0" smtClean="0"/>
                        <a:t> 1.5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385259"/>
                  </a:ext>
                </a:extLst>
              </a:tr>
              <a:tr h="604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Z &gt; 1.5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A+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953645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7500730" y="4922690"/>
            <a:ext cx="954157" cy="217335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59151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42688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Naïve Bayes </a:t>
            </a:r>
            <a:r>
              <a:rPr lang="ko-KR" altLang="en-US" dirty="0" smtClean="0"/>
              <a:t>학습용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 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SVM </a:t>
            </a:r>
            <a:r>
              <a:rPr lang="ko-KR" altLang="en-US" dirty="0" smtClean="0"/>
              <a:t>학습용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테스트용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마다 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개수만큼 존재하므로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실질적으로 </a:t>
            </a:r>
            <a:r>
              <a:rPr lang="ko-KR" altLang="en-US" dirty="0" smtClean="0">
                <a:solidFill>
                  <a:srgbClr val="0000FF"/>
                </a:solidFill>
              </a:rPr>
              <a:t>학습 및 테스트용 데이터 수는 </a:t>
            </a:r>
            <a:r>
              <a:rPr lang="en-US" altLang="ko-KR" dirty="0" smtClean="0">
                <a:solidFill>
                  <a:srgbClr val="0000FF"/>
                </a:solidFill>
              </a:rPr>
              <a:t>30+7+10=47</a:t>
            </a:r>
            <a:r>
              <a:rPr lang="ko-KR" altLang="en-US" dirty="0" smtClean="0">
                <a:solidFill>
                  <a:srgbClr val="0000FF"/>
                </a:solidFill>
              </a:rPr>
              <a:t>개가 아닌 모든 </a:t>
            </a:r>
            <a:r>
              <a:rPr lang="en-US" altLang="ko-KR" dirty="0" smtClean="0">
                <a:solidFill>
                  <a:srgbClr val="0000FF"/>
                </a:solidFill>
              </a:rPr>
              <a:t>Data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의 개수의 합</a:t>
            </a:r>
            <a:r>
              <a:rPr lang="ko-KR" altLang="en-US" dirty="0" smtClean="0"/>
              <a:t>으로 봐야 함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17908"/>
              </p:ext>
            </p:extLst>
          </p:nvPr>
        </p:nvGraphicFramePr>
        <p:xfrm>
          <a:off x="1345831" y="5907156"/>
          <a:ext cx="1076665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578">
                  <a:extLst>
                    <a:ext uri="{9D8B030D-6E8A-4147-A177-3AD203B41FA5}">
                      <a16:colId xmlns:a16="http://schemas.microsoft.com/office/drawing/2014/main" val="628237840"/>
                    </a:ext>
                  </a:extLst>
                </a:gridCol>
                <a:gridCol w="6573078">
                  <a:extLst>
                    <a:ext uri="{9D8B030D-6E8A-4147-A177-3AD203B41FA5}">
                      <a16:colId xmlns:a16="http://schemas.microsoft.com/office/drawing/2014/main" val="1710564588"/>
                    </a:ext>
                  </a:extLst>
                </a:gridCol>
              </a:tblGrid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학습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Naïve</a:t>
                      </a:r>
                      <a:r>
                        <a:rPr lang="en-US" altLang="ko-KR" sz="2800" baseline="0" dirty="0" smtClean="0"/>
                        <a:t> Bayes, SVM </a:t>
                      </a:r>
                      <a:r>
                        <a:rPr lang="ko-KR" altLang="en-US" sz="2800" baseline="0" dirty="0" smtClean="0"/>
                        <a:t>학습용 </a:t>
                      </a:r>
                      <a:r>
                        <a:rPr lang="en-US" altLang="ko-KR" sz="2800" baseline="0" dirty="0" smtClean="0"/>
                        <a:t>Data </a:t>
                      </a:r>
                      <a:r>
                        <a:rPr lang="ko-KR" altLang="en-US" sz="2800" baseline="0" dirty="0" smtClean="0"/>
                        <a:t>각각 </a:t>
                      </a:r>
                      <a:r>
                        <a:rPr lang="en-US" altLang="ko-KR" sz="2800" baseline="0" dirty="0" smtClean="0"/>
                        <a:t>30</a:t>
                      </a:r>
                      <a:r>
                        <a:rPr lang="ko-KR" altLang="en-US" sz="2800" baseline="0" dirty="0" smtClean="0"/>
                        <a:t>개</a:t>
                      </a:r>
                      <a:r>
                        <a:rPr lang="en-US" altLang="ko-KR" sz="2800" baseline="0" dirty="0" smtClean="0"/>
                        <a:t>, 7</a:t>
                      </a:r>
                      <a:r>
                        <a:rPr lang="ko-KR" altLang="en-US" sz="2800" baseline="0" dirty="0" smtClean="0"/>
                        <a:t>개의 모든 </a:t>
                      </a:r>
                      <a:r>
                        <a:rPr lang="en-US" altLang="ko-KR" sz="2800" baseline="0" dirty="0" smtClean="0"/>
                        <a:t>node</a:t>
                      </a:r>
                      <a:r>
                        <a:rPr lang="ko-KR" altLang="en-US" sz="2800" baseline="0" dirty="0" smtClean="0"/>
                        <a:t>의 개수의 합</a:t>
                      </a:r>
                      <a:endParaRPr lang="en-US" altLang="ko-KR" sz="2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28588"/>
                  </a:ext>
                </a:extLst>
              </a:tr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테스트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테스트용 </a:t>
                      </a:r>
                      <a:r>
                        <a:rPr lang="en-US" altLang="ko-KR" sz="2800" dirty="0" smtClean="0"/>
                        <a:t>Data 10</a:t>
                      </a:r>
                      <a:r>
                        <a:rPr lang="ko-KR" altLang="en-US" sz="2800" dirty="0" smtClean="0"/>
                        <a:t>개의 모든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의 개수의 합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27726"/>
                  </a:ext>
                </a:extLst>
              </a:tr>
              <a:tr h="880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학습</a:t>
                      </a:r>
                      <a:r>
                        <a:rPr lang="en-US" altLang="ko-KR" sz="2800" dirty="0" smtClean="0"/>
                        <a:t>,</a:t>
                      </a:r>
                      <a:r>
                        <a:rPr lang="ko-KR" altLang="en-US" sz="2800" dirty="0" smtClean="0"/>
                        <a:t>테스트 데이터 개수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실질적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위 </a:t>
                      </a:r>
                      <a:r>
                        <a:rPr lang="en-US" altLang="ko-KR" sz="2800" dirty="0" smtClean="0"/>
                        <a:t>2</a:t>
                      </a:r>
                      <a:r>
                        <a:rPr lang="ko-KR" altLang="en-US" sz="2800" dirty="0" smtClean="0"/>
                        <a:t>개의 값의 합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6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47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2811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47</a:t>
            </a:r>
            <a:r>
              <a:rPr lang="ko-KR" altLang="en-US" dirty="0" smtClean="0"/>
              <a:t>개의 데이터 중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rgbClr val="0000FF"/>
                </a:solidFill>
              </a:rPr>
              <a:t>, 7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rgbClr val="0000FF"/>
                </a:solidFill>
              </a:rPr>
              <a:t>, 10</a:t>
            </a:r>
            <a:r>
              <a:rPr lang="ko-KR" altLang="en-US" dirty="0" smtClean="0">
                <a:solidFill>
                  <a:srgbClr val="0000FF"/>
                </a:solidFill>
              </a:rPr>
              <a:t>개를 랜덤</a:t>
            </a:r>
            <a:r>
              <a:rPr lang="ko-KR" altLang="en-US" dirty="0" smtClean="0"/>
              <a:t>하게 각각 </a:t>
            </a:r>
            <a:r>
              <a:rPr lang="en-US" altLang="ko-KR" dirty="0" smtClean="0">
                <a:solidFill>
                  <a:srgbClr val="0000FF"/>
                </a:solidFill>
              </a:rPr>
              <a:t>Naïve Bayes </a:t>
            </a:r>
            <a:r>
              <a:rPr lang="ko-KR" altLang="en-US" dirty="0" smtClean="0">
                <a:solidFill>
                  <a:srgbClr val="0000FF"/>
                </a:solidFill>
              </a:rPr>
              <a:t>학습용 데이터</a:t>
            </a:r>
            <a:r>
              <a:rPr lang="en-US" altLang="ko-KR" dirty="0" smtClean="0">
                <a:solidFill>
                  <a:srgbClr val="0000FF"/>
                </a:solidFill>
              </a:rPr>
              <a:t>, SVM </a:t>
            </a:r>
            <a:r>
              <a:rPr lang="ko-KR" altLang="en-US" dirty="0" smtClean="0">
                <a:solidFill>
                  <a:srgbClr val="0000FF"/>
                </a:solidFill>
              </a:rPr>
              <a:t>학습용 데이터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테스트용 데이터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데이터가 현재 실험 시에 </a:t>
            </a:r>
            <a:r>
              <a:rPr lang="en-US" altLang="ko-KR" dirty="0" smtClean="0"/>
              <a:t>Naïve Bayes</a:t>
            </a:r>
            <a:r>
              <a:rPr lang="ko-KR" altLang="en-US" dirty="0"/>
              <a:t> </a:t>
            </a:r>
            <a:r>
              <a:rPr lang="ko-KR" altLang="en-US" dirty="0" smtClean="0"/>
              <a:t>학습용 데이터였다가 다음 실험 시에는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학습용 데이터가 될 수 있음</a:t>
            </a:r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1668571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9197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9823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0449" y="5696522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1075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1701" y="5696522"/>
            <a:ext cx="1431234" cy="441146"/>
          </a:xfrm>
          <a:prstGeom prst="rect">
            <a:avLst/>
          </a:prstGeom>
          <a:solidFill>
            <a:srgbClr val="ACE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52327" y="5696522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9097" y="4745899"/>
            <a:ext cx="7595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Naïve Bayes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학습용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SVM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학습용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ACE2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테스트용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100" y="5696522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8571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9197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823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0449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075" y="6869339"/>
            <a:ext cx="1431234" cy="441146"/>
          </a:xfrm>
          <a:prstGeom prst="rect">
            <a:avLst/>
          </a:prstGeom>
          <a:solidFill>
            <a:srgbClr val="ACE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1701" y="6869339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52327" y="6869339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100" y="6869339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7222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7848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8474" y="8042156"/>
            <a:ext cx="1431234" cy="441146"/>
          </a:xfrm>
          <a:prstGeom prst="rect">
            <a:avLst/>
          </a:prstGeom>
          <a:solidFill>
            <a:srgbClr val="ACE2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9100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9726" y="8042156"/>
            <a:ext cx="1431234" cy="441146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10352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6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40978" y="8042156"/>
            <a:ext cx="143123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2200" b="0" dirty="0">
                <a:solidFill>
                  <a:srgbClr val="FFFFFF"/>
                </a:solidFill>
                <a:latin typeface="+mn-lt"/>
                <a:sym typeface="Helvetica Neue Medium"/>
              </a:rPr>
              <a:t>Data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51" y="8042156"/>
            <a:ext cx="89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365927" y="6256771"/>
            <a:ext cx="3220278" cy="489984"/>
          </a:xfrm>
          <a:prstGeom prst="downArrow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365927" y="7421608"/>
            <a:ext cx="3220278" cy="489984"/>
          </a:xfrm>
          <a:prstGeom prst="downArrow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57172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855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Malicious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Benign 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custody</a:t>
            </a:r>
            <a:r>
              <a:rPr lang="ko-KR" altLang="en-US" dirty="0" smtClean="0"/>
              <a:t> 전송 시 </a:t>
            </a:r>
            <a:r>
              <a:rPr lang="en-US" altLang="ko-KR" dirty="0" smtClean="0"/>
              <a:t>Benign node</a:t>
            </a:r>
            <a:r>
              <a:rPr lang="ko-KR" altLang="en-US" dirty="0" smtClean="0"/>
              <a:t>가 감염되어 </a:t>
            </a:r>
            <a:r>
              <a:rPr lang="en-US" altLang="ko-KR" dirty="0" smtClean="0"/>
              <a:t>Malicious node</a:t>
            </a:r>
            <a:r>
              <a:rPr lang="ko-KR" altLang="en-US" dirty="0" smtClean="0"/>
              <a:t>가 될 확률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MP</a:t>
            </a:r>
            <a:r>
              <a:rPr lang="en-US" altLang="ko-KR" dirty="0" smtClean="0"/>
              <a:t>) : </a:t>
            </a:r>
            <a:r>
              <a:rPr lang="en-US" altLang="ko-KR" dirty="0" smtClean="0">
                <a:solidFill>
                  <a:srgbClr val="0000FF"/>
                </a:solidFill>
              </a:rPr>
              <a:t>0.05</a:t>
            </a:r>
          </a:p>
          <a:p>
            <a:pPr lvl="1"/>
            <a:r>
              <a:rPr lang="en-US" altLang="ko-KR" dirty="0" smtClean="0"/>
              <a:t>Board Size 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BS</a:t>
            </a:r>
            <a:r>
              <a:rPr lang="en-US" altLang="ko-KR" dirty="0" smtClean="0"/>
              <a:t>) : </a:t>
            </a:r>
            <a:r>
              <a:rPr lang="en-US" altLang="ko-KR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서로 통신할 수 있는 최대 </a:t>
            </a:r>
            <a:r>
              <a:rPr lang="en-US" altLang="ko-KR" dirty="0" smtClean="0"/>
              <a:t>Euclidian Distance (</a:t>
            </a:r>
            <a:r>
              <a:rPr lang="ko-KR" altLang="en-US" dirty="0" smtClean="0"/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MD</a:t>
            </a:r>
            <a:r>
              <a:rPr lang="en-US" altLang="ko-KR" dirty="0" smtClean="0"/>
              <a:t>) : </a:t>
            </a:r>
            <a:r>
              <a:rPr lang="en-US" altLang="ko-KR" dirty="0" smtClean="0">
                <a:solidFill>
                  <a:srgbClr val="0000FF"/>
                </a:solidFill>
              </a:rPr>
              <a:t>75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특정 순간에 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다른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custody</a:t>
            </a:r>
            <a:r>
              <a:rPr lang="ko-KR" altLang="en-US" dirty="0" smtClean="0"/>
              <a:t>를 전송하는 것이 가능할 확률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Euclidian Distance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ND</a:t>
            </a:r>
            <a:r>
              <a:rPr lang="ko-KR" altLang="en-US" dirty="0" smtClean="0"/>
              <a:t>라 할 때 </a:t>
            </a:r>
            <a:r>
              <a:rPr lang="en-US" altLang="ko-KR" dirty="0" smtClean="0">
                <a:solidFill>
                  <a:srgbClr val="0000FF"/>
                </a:solidFill>
              </a:rPr>
              <a:t>1-(ND/MD)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위와 같은 조건으로 실험 </a:t>
            </a:r>
            <a:r>
              <a:rPr lang="en-US" altLang="ko-KR" dirty="0" smtClean="0">
                <a:solidFill>
                  <a:srgbClr val="0000FF"/>
                </a:solidFill>
              </a:rPr>
              <a:t>5</a:t>
            </a:r>
            <a:r>
              <a:rPr lang="ko-KR" altLang="en-US" dirty="0" smtClean="0">
                <a:solidFill>
                  <a:srgbClr val="0000FF"/>
                </a:solidFill>
              </a:rPr>
              <a:t>회 반복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4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81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620618"/>
            <a:ext cx="6470505" cy="4959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3605" y="3511468"/>
            <a:ext cx="53447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True Positive  (red  O): 9.26%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True Negative  (blue O): 57.87%</a:t>
            </a:r>
          </a:p>
          <a:p>
            <a:r>
              <a:rPr lang="ko-KR" altLang="en-US" dirty="0"/>
              <a:t>False Positive (red  X): 12.5%</a:t>
            </a:r>
          </a:p>
          <a:p>
            <a:r>
              <a:rPr lang="ko-KR" altLang="en-US" dirty="0"/>
              <a:t>False Negative (blue X): 20.37</a:t>
            </a:r>
            <a:r>
              <a:rPr lang="ko-KR" altLang="en-US" dirty="0" smtClean="0"/>
              <a:t>%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00FF"/>
                </a:solidFill>
              </a:rPr>
              <a:t>Real Positive  (rO, bX): 29.63%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Real Negative  (bO, rX): 70.37</a:t>
            </a:r>
            <a:r>
              <a:rPr lang="ko-KR" altLang="en-US" dirty="0" smtClean="0">
                <a:solidFill>
                  <a:srgbClr val="0000FF"/>
                </a:solidFill>
              </a:rPr>
              <a:t>%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correct rate   (rO, bO): 67.13%</a:t>
            </a:r>
          </a:p>
        </p:txBody>
      </p:sp>
    </p:spTree>
    <p:extLst>
      <p:ext uri="{BB962C8B-B14F-4D97-AF65-F5344CB8AC3E}">
        <p14:creationId xmlns:p14="http://schemas.microsoft.com/office/powerpoint/2010/main" val="11427392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989</Words>
  <Application>Microsoft Office PowerPoint</Application>
  <PresentationFormat>Custom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 Security using AI</vt:lpstr>
      <vt:lpstr>Current Status</vt:lpstr>
      <vt:lpstr>DTN Model Design Modification</vt:lpstr>
      <vt:lpstr>DTN Model Design Modification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DTN Model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953</cp:revision>
  <dcterms:modified xsi:type="dcterms:W3CDTF">2020-03-30T08:35:05Z</dcterms:modified>
</cp:coreProperties>
</file>