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98" r:id="rId9"/>
    <p:sldId id="287" r:id="rId10"/>
    <p:sldId id="299" r:id="rId11"/>
    <p:sldId id="296" r:id="rId12"/>
    <p:sldId id="297" r:id="rId13"/>
    <p:sldId id="288" r:id="rId14"/>
    <p:sldId id="285" r:id="rId15"/>
    <p:sldId id="286" r:id="rId16"/>
    <p:sldId id="330" r:id="rId17"/>
    <p:sldId id="334" r:id="rId18"/>
    <p:sldId id="335" r:id="rId19"/>
    <p:sldId id="307" r:id="rId20"/>
    <p:sldId id="328" r:id="rId21"/>
    <p:sldId id="331" r:id="rId22"/>
    <p:sldId id="332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33"/>
    <a:srgbClr val="FF8050"/>
    <a:srgbClr val="00A2FF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20.03.31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330132" cy="716626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</a:rPr>
              <a:t>번에 의해 업데이트된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배열에 따라 </a:t>
            </a:r>
            <a:r>
              <a:rPr lang="en-US" altLang="ko-KR" dirty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 각 </a:t>
            </a:r>
            <a:r>
              <a:rPr lang="en-US" altLang="ko-KR" dirty="0">
                <a:solidFill>
                  <a:srgbClr val="0000FF"/>
                </a:solidFill>
              </a:rPr>
              <a:t>wireless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ko-KR" altLang="en-US" dirty="0">
                <a:solidFill>
                  <a:srgbClr val="0000FF"/>
                </a:solidFill>
              </a:rPr>
              <a:t>시간을 할당</a:t>
            </a:r>
            <a:r>
              <a:rPr lang="ko-KR" altLang="en-US" dirty="0">
                <a:solidFill>
                  <a:schemeClr val="tx1"/>
                </a:solidFill>
              </a:rPr>
              <a:t>했을 때의 </a:t>
            </a:r>
            <a:r>
              <a:rPr lang="en-US" altLang="ko-KR" dirty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rgbClr val="0000FF"/>
                </a:solidFill>
              </a:rPr>
              <a:t>합 또는 </a:t>
            </a:r>
            <a:r>
              <a:rPr lang="ko-KR" altLang="en-US" dirty="0" smtClean="0">
                <a:solidFill>
                  <a:srgbClr val="0000FF"/>
                </a:solidFill>
              </a:rPr>
              <a:t>최솟값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0" dirty="0" smtClean="0">
                <a:solidFill>
                  <a:schemeClr val="tx1"/>
                </a:solidFill>
              </a:rPr>
              <a:t>4.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ko-KR" altLang="en-US" b="0" dirty="0" smtClean="0">
                <a:solidFill>
                  <a:srgbClr val="0000FF"/>
                </a:solidFill>
              </a:rPr>
              <a:t> 배열</a:t>
            </a:r>
            <a:r>
              <a:rPr lang="ko-KR" altLang="en-US" b="0" dirty="0" smtClean="0">
                <a:solidFill>
                  <a:schemeClr val="tx1"/>
                </a:solidFill>
              </a:rPr>
              <a:t>을 이용하여 구한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HAP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5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55404"/>
              </p:ext>
            </p:extLst>
          </p:nvPr>
        </p:nvGraphicFramePr>
        <p:xfrm>
          <a:off x="6684485" y="2199605"/>
          <a:ext cx="4810607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54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36448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각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입력받아서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값이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가장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크게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를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𝑯𝑨𝑷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할당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시간을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최적화하여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산출된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sz="2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최대화하도록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학습한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모델에</m:t>
                                      </m:r>
                                    </m:e>
                                    <m:e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했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출력값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이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용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38" y="2874676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735701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283216" y="3271545"/>
            <a:ext cx="88303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12754" y="5519367"/>
            <a:ext cx="1766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Dense(12x12)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85256" y="408551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8" y="6095145"/>
            <a:ext cx="11757403" cy="26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20346" y="4640849"/>
            <a:ext cx="85066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615" y="3475298"/>
            <a:ext cx="5338116" cy="4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45131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deepLearning_WPCN_REAL_GPU_200326.py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신경망의 출력값 범위를 </a:t>
            </a:r>
            <a:r>
              <a:rPr lang="en-US" altLang="ko-KR" dirty="0" smtClean="0">
                <a:solidFill>
                  <a:srgbClr val="0000FF"/>
                </a:solidFill>
              </a:rPr>
              <a:t>uniform [0, 1] -&gt; uniform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[-1, 1]</a:t>
            </a:r>
            <a:r>
              <a:rPr lang="ko-KR" altLang="en-US" dirty="0" smtClean="0"/>
              <a:t>로 조정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03" y="2886678"/>
            <a:ext cx="10029825" cy="1981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3025" y="6647784"/>
            <a:ext cx="3768811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3438" y="7855196"/>
            <a:ext cx="7538400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9856" y="8312396"/>
            <a:ext cx="4071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2374" y="831239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1573" y="831239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273214" y="7208801"/>
            <a:ext cx="1439625" cy="53507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6339" y="668121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43690" y="665713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3595" y="785519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6851" y="7840472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2762" y="6149092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21961" y="6149092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412997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451008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deepLearning_WPCN_REAL_GPU_200330.py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445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신경망의 출력값 범위를 </a:t>
            </a:r>
            <a:r>
              <a:rPr lang="en-US" altLang="ko-KR" dirty="0" smtClean="0">
                <a:solidFill>
                  <a:srgbClr val="0000FF"/>
                </a:solidFill>
              </a:rPr>
              <a:t>uniform [0, 1] -&gt; (2x^3-9)/7 from x=1 to x=2]</a:t>
            </a:r>
            <a:r>
              <a:rPr lang="ko-KR" altLang="en-US" dirty="0" smtClean="0"/>
              <a:t>로 조정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93025" y="6647784"/>
            <a:ext cx="3768811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3438" y="7855196"/>
            <a:ext cx="7538400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2620" y="8312396"/>
            <a:ext cx="13016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-1 (x=1)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1683" y="8312253"/>
            <a:ext cx="23083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-2.25/7 (x=1.5)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74336" y="8312396"/>
            <a:ext cx="117500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 (x=2)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273214" y="7208801"/>
            <a:ext cx="1439625" cy="53507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6339" y="6624064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43690" y="6614274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3595" y="785519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6851" y="7840472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68" y="2911771"/>
            <a:ext cx="9829832" cy="16224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013" y="6633060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/>
                </a:solidFill>
              </a:rPr>
              <a:t>중간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2762" y="6168498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21961" y="6168498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4782" y="6149507"/>
            <a:ext cx="5386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826" y="785519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/>
                </a:solidFill>
              </a:rPr>
              <a:t>중간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09815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86970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Comparing Experiment 1 and Experiment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2686050"/>
            <a:ext cx="6296025" cy="5410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0899" y="8096250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509" y="8096250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chemeClr val="tx1"/>
                </a:solidFill>
              </a:rPr>
              <a:t>중간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8119" y="8096250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2793" y="6192313"/>
            <a:ext cx="426879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B0F0"/>
                </a:solidFill>
              </a:rPr>
              <a:t>Experiment 2 </a:t>
            </a:r>
            <a:r>
              <a:rPr lang="ko-KR" altLang="en-US" dirty="0" smtClean="0">
                <a:solidFill>
                  <a:srgbClr val="00B0F0"/>
                </a:solidFill>
              </a:rPr>
              <a:t>출력값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(2x^3-9)/7 from x=1 to x=2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0895" y="3897495"/>
            <a:ext cx="30809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B050"/>
                </a:solidFill>
              </a:rPr>
              <a:t>Experiment 1 </a:t>
            </a:r>
            <a:r>
              <a:rPr lang="ko-KR" altLang="en-US" dirty="0" smtClean="0">
                <a:solidFill>
                  <a:srgbClr val="00B050"/>
                </a:solidFill>
              </a:rPr>
              <a:t>출력값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B050"/>
                </a:solidFill>
              </a:rPr>
              <a:t>Uniform [-1, 1]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2548" y="8465104"/>
            <a:ext cx="35346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(raw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value)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596348" y="6524205"/>
                <a:ext cx="3808671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𝒇</m:t>
                      </m:r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𝟐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𝒙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−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𝟏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→</m:t>
                      </m:r>
                      <m:sSup>
                        <m:s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𝒇</m:t>
                          </m:r>
                        </m:e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𝟐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348" y="6524205"/>
                <a:ext cx="3808671" cy="369332"/>
              </a:xfrm>
              <a:prstGeom prst="rect">
                <a:avLst/>
              </a:prstGeom>
              <a:blipFill>
                <a:blip r:embed="rId3"/>
                <a:stretch>
                  <a:fillRect l="-3200" b="-377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412884" y="7503378"/>
                <a:ext cx="4214102" cy="7486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𝒇</m:t>
                      </m:r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𝟐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𝟑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𝟗</m:t>
                          </m:r>
                        </m:num>
                        <m:den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𝟕</m:t>
                          </m:r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sSup>
                        <m:s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𝒇</m:t>
                          </m:r>
                        </m:e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𝟔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884" y="7503378"/>
                <a:ext cx="4214102" cy="748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807035" y="7780057"/>
            <a:ext cx="17055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B0F0"/>
                </a:solidFill>
              </a:rPr>
              <a:t>기울기</a:t>
            </a:r>
            <a:r>
              <a:rPr lang="en-US" altLang="ko-KR" dirty="0" smtClean="0">
                <a:solidFill>
                  <a:srgbClr val="00B0F0"/>
                </a:solidFill>
              </a:rPr>
              <a:t>: 6/7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59825" y="2963544"/>
            <a:ext cx="18835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B0F0"/>
                </a:solidFill>
              </a:rPr>
              <a:t>기울기</a:t>
            </a:r>
            <a:r>
              <a:rPr lang="en-US" altLang="ko-KR" dirty="0" smtClean="0">
                <a:solidFill>
                  <a:srgbClr val="00B0F0"/>
                </a:solidFill>
              </a:rPr>
              <a:t>: 24/7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3474" y="2540905"/>
            <a:ext cx="13930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B050"/>
                </a:solidFill>
              </a:rPr>
              <a:t>기울기</a:t>
            </a:r>
            <a:r>
              <a:rPr lang="en-US" altLang="ko-KR" dirty="0" smtClean="0">
                <a:solidFill>
                  <a:srgbClr val="00B050"/>
                </a:solidFill>
              </a:rPr>
              <a:t>: 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041" y="7405755"/>
            <a:ext cx="13930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B050"/>
                </a:solidFill>
              </a:rPr>
              <a:t>기울기</a:t>
            </a:r>
            <a:r>
              <a:rPr lang="en-US" altLang="ko-KR" dirty="0" smtClean="0">
                <a:solidFill>
                  <a:srgbClr val="00B050"/>
                </a:solidFill>
              </a:rPr>
              <a:t>: 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81850" y="4538904"/>
            <a:ext cx="314509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 value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For Neural Network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69932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1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report/200318_testResult.xlsx/REAL base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</a:t>
            </a:r>
            <a:r>
              <a:rPr lang="en-US" altLang="ko-KR" sz="2000" dirty="0" smtClean="0"/>
              <a:t> (</a:t>
            </a:r>
            <a:r>
              <a:rPr lang="en-US" altLang="ko-KR" sz="2000" dirty="0" smtClean="0">
                <a:solidFill>
                  <a:srgbClr val="FF0000"/>
                </a:solidFill>
              </a:rPr>
              <a:t>200326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5964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77.11%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87.20%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6" y="3400425"/>
            <a:ext cx="12473108" cy="38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12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  <a:p>
            <a:r>
              <a:rPr lang="en-US" altLang="ko-KR" dirty="0" smtClean="0"/>
              <a:t>(1~15 </a:t>
            </a:r>
            <a:r>
              <a:rPr lang="ko-KR" altLang="en-US" dirty="0" smtClean="0"/>
              <a:t>슬라이드는 지난주와 동일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2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report/200318_testResult.xlsx/REAL base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200330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5968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75.47%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85.41%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" y="3356402"/>
            <a:ext cx="12456653" cy="38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32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92537"/>
              </p:ext>
            </p:extLst>
          </p:nvPr>
        </p:nvGraphicFramePr>
        <p:xfrm>
          <a:off x="463550" y="2564589"/>
          <a:ext cx="11819068" cy="594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4374">
                  <a:extLst>
                    <a:ext uri="{9D8B030D-6E8A-4147-A177-3AD203B41FA5}">
                      <a16:colId xmlns:a16="http://schemas.microsoft.com/office/drawing/2014/main" val="4005504790"/>
                    </a:ext>
                  </a:extLst>
                </a:gridCol>
                <a:gridCol w="3787347">
                  <a:extLst>
                    <a:ext uri="{9D8B030D-6E8A-4147-A177-3AD203B41FA5}">
                      <a16:colId xmlns:a16="http://schemas.microsoft.com/office/drawing/2014/main" val="1296001343"/>
                    </a:ext>
                  </a:extLst>
                </a:gridCol>
                <a:gridCol w="3787347">
                  <a:extLst>
                    <a:ext uri="{9D8B030D-6E8A-4147-A177-3AD203B41FA5}">
                      <a16:colId xmlns:a16="http://schemas.microsoft.com/office/drawing/2014/main" val="1989787371"/>
                    </a:ext>
                  </a:extLst>
                </a:gridCol>
              </a:tblGrid>
              <a:tr h="676153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</a:p>
                    <a:p>
                      <a:pPr latinLnBrk="1"/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Common Throughput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82819"/>
                  </a:ext>
                </a:extLst>
              </a:tr>
              <a:tr h="1249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90.06%</a:t>
                      </a:r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(92.28%)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</a:rPr>
                        <a:t>76.30%</a:t>
                      </a:r>
                    </a:p>
                    <a:p>
                      <a:pPr latinLnBrk="1"/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</a:rPr>
                        <a:t>(85.72%)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52841"/>
                  </a:ext>
                </a:extLst>
              </a:tr>
              <a:tr h="1249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86.15%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(86.23%)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75.11%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(82.43%)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657347"/>
                  </a:ext>
                </a:extLst>
              </a:tr>
              <a:tr h="1249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  <a:p>
                      <a:pPr latinLnBrk="1"/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(This File)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77.11%</a:t>
                      </a:r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(87.20%)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049396"/>
                  </a:ext>
                </a:extLst>
              </a:tr>
              <a:tr h="1249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(This File)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75.47%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(85.41%)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34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279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178237" cy="67289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분석</a:t>
            </a:r>
            <a:endParaRPr lang="en-US" altLang="ko-KR" sz="1400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[1]</a:t>
            </a:r>
            <a:r>
              <a:rPr lang="en-US" altLang="ko-KR" dirty="0" smtClean="0">
                <a:solidFill>
                  <a:srgbClr val="0000FF"/>
                </a:solidFill>
              </a:rPr>
              <a:t> Experiment 1 (This File)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Epoch 500 </a:t>
            </a:r>
            <a:r>
              <a:rPr lang="ko-KR" altLang="en-US" dirty="0" smtClean="0"/>
              <a:t>이하에서는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[2] </a:t>
            </a:r>
            <a:r>
              <a:rPr lang="en-US" altLang="ko-KR" dirty="0" smtClean="0">
                <a:solidFill>
                  <a:srgbClr val="0000FF"/>
                </a:solidFill>
              </a:rPr>
              <a:t>Experiment 1 in 200324_WPCN.pptx</a:t>
            </a:r>
            <a:r>
              <a:rPr lang="ko-KR" altLang="en-US" dirty="0" smtClean="0"/>
              <a:t>와 큰 차이가 없으나</a:t>
            </a:r>
            <a:r>
              <a:rPr lang="en-US" altLang="ko-KR" dirty="0" smtClean="0"/>
              <a:t>, Epoch 1000 </a:t>
            </a:r>
            <a:r>
              <a:rPr lang="ko-KR" altLang="en-US" dirty="0" smtClean="0"/>
              <a:t>이상에서 유의미한 차이가 나타남</a:t>
            </a:r>
            <a:endParaRPr lang="en-US" altLang="ko-KR" dirty="0" smtClean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[1]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[2]</a:t>
            </a:r>
            <a:r>
              <a:rPr lang="ko-KR" altLang="en-US" dirty="0" smtClean="0"/>
              <a:t>와 달리 정확도가 </a:t>
            </a:r>
            <a:r>
              <a:rPr lang="en-US" altLang="ko-KR" b="1" dirty="0" smtClean="0">
                <a:solidFill>
                  <a:srgbClr val="0000FF"/>
                </a:solidFill>
              </a:rPr>
              <a:t>90% </a:t>
            </a:r>
            <a:r>
              <a:rPr lang="ko-KR" altLang="en-US" b="1" dirty="0" smtClean="0">
                <a:solidFill>
                  <a:srgbClr val="0000FF"/>
                </a:solidFill>
              </a:rPr>
              <a:t>이상</a:t>
            </a:r>
            <a:r>
              <a:rPr lang="ko-KR" altLang="en-US" dirty="0" smtClean="0"/>
              <a:t>으로 나타난 </a:t>
            </a:r>
            <a:r>
              <a:rPr lang="en-US" altLang="ko-KR" dirty="0"/>
              <a:t>(</a:t>
            </a:r>
            <a:r>
              <a:rPr lang="en-US" altLang="ko-KR" dirty="0" smtClean="0"/>
              <a:t>Dropout, Epoch)</a:t>
            </a:r>
            <a:r>
              <a:rPr lang="ko-KR" altLang="en-US" dirty="0" smtClean="0"/>
              <a:t>의 쌍이 존재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Experiment 2 (This File)</a:t>
            </a:r>
            <a:r>
              <a:rPr lang="ko-KR" altLang="en-US" dirty="0"/>
              <a:t>의 경우 결과값이 </a:t>
            </a:r>
            <a:r>
              <a:rPr lang="en-US" altLang="ko-KR" dirty="0">
                <a:solidFill>
                  <a:srgbClr val="0000FF"/>
                </a:solidFill>
              </a:rPr>
              <a:t>Experiment 1 in 200324_WPCN.pptx</a:t>
            </a:r>
            <a:r>
              <a:rPr lang="ko-KR" altLang="en-US" dirty="0"/>
              <a:t>의 실험과 유의미한 차이가 </a:t>
            </a:r>
            <a:r>
              <a:rPr lang="ko-KR" altLang="en-US" dirty="0" smtClean="0"/>
              <a:t>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600485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2077700" cy="30286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HAP</a:t>
            </a:r>
            <a:r>
              <a:rPr lang="ko-KR" altLang="en-US" dirty="0" smtClean="0">
                <a:solidFill>
                  <a:srgbClr val="FF0000"/>
                </a:solidFill>
              </a:rPr>
              <a:t>를 각 </a:t>
            </a:r>
            <a:r>
              <a:rPr lang="en-US" altLang="ko-KR" dirty="0" smtClean="0">
                <a:solidFill>
                  <a:srgbClr val="FF0000"/>
                </a:solidFill>
              </a:rPr>
              <a:t>(x, y) </a:t>
            </a:r>
            <a:r>
              <a:rPr lang="ko-KR" altLang="en-US" dirty="0" smtClean="0">
                <a:solidFill>
                  <a:srgbClr val="FF0000"/>
                </a:solidFill>
              </a:rPr>
              <a:t>좌표에 배치</a:t>
            </a:r>
            <a:r>
              <a:rPr lang="ko-KR" altLang="en-US" dirty="0" smtClean="0">
                <a:solidFill>
                  <a:schemeClr val="tx1"/>
                </a:solidFill>
              </a:rPr>
              <a:t>할 때</a:t>
            </a:r>
            <a:r>
              <a:rPr lang="en-US" altLang="ko-KR" dirty="0" smtClean="0">
                <a:solidFill>
                  <a:schemeClr val="tx1"/>
                </a:solidFill>
              </a:rPr>
              <a:t>, Gradient Descent </a:t>
            </a:r>
            <a:r>
              <a:rPr lang="ko-KR" altLang="en-US" dirty="0" smtClean="0">
                <a:solidFill>
                  <a:schemeClr val="tx1"/>
                </a:solidFill>
              </a:rPr>
              <a:t>알고리즘으로 </a:t>
            </a:r>
            <a:r>
              <a:rPr lang="en-US" altLang="ko-KR" dirty="0" smtClean="0">
                <a:solidFill>
                  <a:schemeClr val="tx1"/>
                </a:solidFill>
              </a:rPr>
              <a:t>HAP time</a:t>
            </a:r>
            <a:r>
              <a:rPr lang="ko-KR" altLang="en-US" dirty="0" smtClean="0">
                <a:solidFill>
                  <a:schemeClr val="tx1"/>
                </a:solidFill>
              </a:rPr>
              <a:t>과 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할당 시간을 최적화했을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(x, y) </a:t>
            </a:r>
            <a:r>
              <a:rPr lang="ko-KR" altLang="en-US" dirty="0" smtClean="0">
                <a:solidFill>
                  <a:srgbClr val="0000FF"/>
                </a:solidFill>
              </a:rPr>
              <a:t>좌표에 대한 </a:t>
            </a:r>
            <a:r>
              <a:rPr lang="en-US" altLang="ko-KR" dirty="0" smtClean="0">
                <a:solidFill>
                  <a:srgbClr val="0000FF"/>
                </a:solidFill>
              </a:rPr>
              <a:t>Sum-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Common-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</a:t>
            </a:r>
            <a:r>
              <a:rPr lang="ko-KR" altLang="en-US" dirty="0" smtClean="0">
                <a:solidFill>
                  <a:schemeClr val="tx1"/>
                </a:solidFill>
              </a:rPr>
              <a:t>을 저장한 배열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107"/>
              </p:ext>
            </p:extLst>
          </p:nvPr>
        </p:nvGraphicFramePr>
        <p:xfrm>
          <a:off x="463550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34069" y="8228608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99977" y="5804451"/>
            <a:ext cx="604995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97606"/>
              </p:ext>
            </p:extLst>
          </p:nvPr>
        </p:nvGraphicFramePr>
        <p:xfrm>
          <a:off x="6614379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68459" y="8228608"/>
            <a:ext cx="53764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출력값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빨간색에 가까울수록 값이 큼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52400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01403"/>
              </p:ext>
            </p:extLst>
          </p:nvPr>
        </p:nvGraphicFramePr>
        <p:xfrm>
          <a:off x="980849" y="3109862"/>
          <a:ext cx="10696070" cy="366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035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348035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118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480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1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388809"/>
            <a:ext cx="12077700" cy="76130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1. HAP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할당 시간을 저장한 배열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[1.0, 1.0, 1.0, …, 1.0] (</a:t>
            </a:r>
            <a:r>
              <a:rPr lang="ko-KR" altLang="en-US" b="1" dirty="0" smtClean="0">
                <a:solidFill>
                  <a:srgbClr val="0000FF"/>
                </a:solidFill>
              </a:rPr>
              <a:t>원소 </a:t>
            </a:r>
            <a:r>
              <a:rPr lang="en-US" altLang="ko-KR" b="1" dirty="0" smtClean="0">
                <a:solidFill>
                  <a:srgbClr val="0000FF"/>
                </a:solidFill>
              </a:rPr>
              <a:t>n+1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으로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3"/>
            <a:r>
              <a:rPr lang="en-US" altLang="ko-KR" b="0" dirty="0" smtClean="0">
                <a:solidFill>
                  <a:srgbClr val="0000FF"/>
                </a:solidFill>
              </a:rPr>
              <a:t>Index 0</a:t>
            </a:r>
            <a:r>
              <a:rPr lang="ko-KR" altLang="en-US" b="0" dirty="0" smtClean="0">
                <a:solidFill>
                  <a:srgbClr val="0000FF"/>
                </a:solidFill>
              </a:rPr>
              <a:t>은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할당된 시간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</a:rPr>
              <a:t>나머지는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할당</a:t>
            </a:r>
            <a:r>
              <a:rPr lang="ko-KR" altLang="en-US" dirty="0" smtClean="0">
                <a:solidFill>
                  <a:schemeClr val="tx1"/>
                </a:solidFill>
              </a:rPr>
              <a:t>된 시간을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b="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다음을 </a:t>
            </a:r>
            <a:r>
              <a:rPr lang="en-US" altLang="ko-KR" b="1" dirty="0" smtClean="0">
                <a:solidFill>
                  <a:schemeClr val="tx1"/>
                </a:solidFill>
              </a:rPr>
              <a:t>1000</a:t>
            </a:r>
            <a:r>
              <a:rPr lang="ko-KR" altLang="en-US" b="1" dirty="0" smtClean="0">
                <a:solidFill>
                  <a:schemeClr val="tx1"/>
                </a:solidFill>
              </a:rPr>
              <a:t>회 반복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와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original</a:t>
            </a:r>
            <a:r>
              <a:rPr lang="ko-KR" altLang="en-US" dirty="0" smtClean="0">
                <a:solidFill>
                  <a:schemeClr val="tx1"/>
                </a:solidFill>
              </a:rPr>
              <a:t>이라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k(0, …, n)</a:t>
            </a:r>
            <a:r>
              <a:rPr lang="ko-KR" altLang="en-US" dirty="0" smtClean="0">
                <a:solidFill>
                  <a:srgbClr val="0000FF"/>
                </a:solidFill>
              </a:rPr>
              <a:t>번째 원소의 값을 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</a:rPr>
              <a:t>만큼 증가시킨 배열</a:t>
            </a:r>
            <a:r>
              <a:rPr lang="ko-KR" altLang="en-US" dirty="0" smtClean="0">
                <a:solidFill>
                  <a:schemeClr val="tx1"/>
                </a:solidFill>
              </a:rPr>
              <a:t>이라고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(k)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</a:rPr>
              <a:t>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구하고 그것을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result(k)</a:t>
            </a:r>
            <a:r>
              <a:rPr lang="ko-KR" altLang="en-US" dirty="0" smtClean="0">
                <a:solidFill>
                  <a:schemeClr val="tx1"/>
                </a:solidFill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b="0" dirty="0" smtClean="0">
                <a:solidFill>
                  <a:schemeClr val="tx1"/>
                </a:solidFill>
              </a:rPr>
              <a:t>2-3. </a:t>
            </a:r>
            <a:r>
              <a:rPr lang="en-US" altLang="ko-KR" b="0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원소에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throughputChange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다음과 같이 정의함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endParaRPr lang="en-US" altLang="ko-KR" b="0" dirty="0">
              <a:solidFill>
                <a:schemeClr val="tx1"/>
              </a:solidFill>
            </a:endParaRPr>
          </a:p>
          <a:p>
            <a:pPr lvl="3"/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2-4.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>
                <a:solidFill>
                  <a:schemeClr val="tx1"/>
                </a:solidFill>
              </a:rPr>
              <a:t>chargeTimeList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번째 원소에 다음의 값을 곱하여 </a:t>
            </a:r>
            <a:r>
              <a:rPr lang="ko-KR" altLang="en-US" dirty="0" smtClean="0">
                <a:solidFill>
                  <a:schemeClr val="tx1"/>
                </a:solidFill>
              </a:rPr>
              <a:t>업데이트함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endParaRPr lang="en-US" altLang="ko-KR" b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𝑻𝒉𝒓𝒐𝒖𝒈𝒉𝒑𝒖𝒕𝑪𝒉𝒂𝒏𝒈𝒆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𝒍𝒆𝒂𝒓𝒏𝒊𝒏𝒈𝑹𝒂𝒕𝒆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𝑻𝒉𝒓𝒐𝒖𝒈𝒉𝒑𝒖𝒕𝑪𝒉𝒂𝒏𝒈𝒆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blipFill>
                <a:blip r:embed="rId3"/>
                <a:stretch>
                  <a:fillRect l="-2066" t="-4762" b="-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1413</Words>
  <Application>Microsoft Office PowerPoint</Application>
  <PresentationFormat>Custom</PresentationFormat>
  <Paragraphs>550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 1</vt:lpstr>
      <vt:lpstr>WPCN Simulation Experiment 2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752</cp:revision>
  <dcterms:modified xsi:type="dcterms:W3CDTF">2020-03-31T01:28:50Z</dcterms:modified>
</cp:coreProperties>
</file>