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93" r:id="rId5"/>
    <p:sldId id="304" r:id="rId6"/>
    <p:sldId id="294" r:id="rId7"/>
    <p:sldId id="295" r:id="rId8"/>
    <p:sldId id="296" r:id="rId9"/>
    <p:sldId id="297" r:id="rId10"/>
    <p:sldId id="305" r:id="rId11"/>
    <p:sldId id="306" r:id="rId12"/>
    <p:sldId id="307" r:id="rId13"/>
    <p:sldId id="308" r:id="rId14"/>
    <p:sldId id="302" r:id="rId15"/>
    <p:sldId id="278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홍식" initials="김홍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CE200"/>
    <a:srgbClr val="13CFB9"/>
    <a:srgbClr val="FF8050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71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20.04.07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91" y="2448339"/>
            <a:ext cx="10541526" cy="6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90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평균치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6" y="3877517"/>
            <a:ext cx="12058962" cy="25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668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without hop1Neis, hop2AvgNeis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0" y="2372139"/>
            <a:ext cx="10896319" cy="63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272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평균치</a:t>
            </a:r>
            <a:r>
              <a:rPr lang="en-US" altLang="ko-KR" dirty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without </a:t>
            </a:r>
            <a:r>
              <a:rPr lang="en-US" altLang="ko-KR" dirty="0">
                <a:solidFill>
                  <a:srgbClr val="FF0000"/>
                </a:solidFill>
              </a:rPr>
              <a:t>hop1Neis, hop2AvgNeis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3" y="3863007"/>
            <a:ext cx="12206307" cy="25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94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45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 및 평가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hop1Neis, hop2AvgNeis</a:t>
            </a:r>
            <a:r>
              <a:rPr lang="ko-KR" altLang="en-US" dirty="0" smtClean="0">
                <a:solidFill>
                  <a:srgbClr val="0000FF"/>
                </a:solidFill>
              </a:rPr>
              <a:t>를 입력 데이터로 추가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Epoch</a:t>
            </a:r>
            <a:r>
              <a:rPr lang="ko-KR" altLang="en-US" dirty="0"/>
              <a:t> </a:t>
            </a:r>
            <a:r>
              <a:rPr lang="ko-KR" altLang="en-US" dirty="0" smtClean="0"/>
              <a:t>수가 </a:t>
            </a:r>
            <a:r>
              <a:rPr lang="ko-KR" altLang="en-US" dirty="0" smtClean="0">
                <a:solidFill>
                  <a:srgbClr val="0000FF"/>
                </a:solidFill>
              </a:rPr>
              <a:t>작을 때는 정확도 향상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/>
              <a:t>Epoch </a:t>
            </a:r>
            <a:r>
              <a:rPr lang="ko-KR" altLang="en-US" dirty="0" smtClean="0"/>
              <a:t>수가 </a:t>
            </a:r>
            <a:r>
              <a:rPr lang="ko-KR" altLang="en-US" dirty="0" smtClean="0">
                <a:solidFill>
                  <a:srgbClr val="0000FF"/>
                </a:solidFill>
              </a:rPr>
              <a:t>클 때는 정확도 하락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/>
              <a:t>Epoch </a:t>
            </a:r>
            <a:r>
              <a:rPr lang="ko-KR" altLang="en-US" dirty="0" smtClean="0"/>
              <a:t>수에 따른 정확도 편차가 줄어듦</a:t>
            </a:r>
            <a:endParaRPr lang="en-US" altLang="ko-KR" dirty="0"/>
          </a:p>
          <a:p>
            <a:pPr lvl="1"/>
            <a:r>
              <a:rPr lang="en-US" altLang="ko-KR" dirty="0" smtClean="0"/>
              <a:t>Correct </a:t>
            </a:r>
            <a:r>
              <a:rPr lang="en-US" altLang="ko-KR" dirty="0" smtClean="0"/>
              <a:t>Rate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가 늘어날수록 증가하는 추세를 보이고</a:t>
            </a:r>
            <a:r>
              <a:rPr lang="en-US" altLang="ko-KR" dirty="0" smtClean="0"/>
              <a:t>, mean-squared error</a:t>
            </a:r>
            <a:r>
              <a:rPr lang="ko-KR" altLang="en-US" dirty="0" smtClean="0"/>
              <a:t>는 감소하는 추세를 </a:t>
            </a:r>
            <a:r>
              <a:rPr lang="ko-KR" altLang="en-US" dirty="0" smtClean="0"/>
              <a:t>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정확도가 급격히 향상된 원인은 </a:t>
            </a:r>
            <a:r>
              <a:rPr lang="ko-KR" altLang="en-US" dirty="0" smtClean="0">
                <a:solidFill>
                  <a:srgbClr val="0000FF"/>
                </a:solidFill>
              </a:rPr>
              <a:t>연결 가능한 이웃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의 수를 제한했기 때문</a:t>
            </a:r>
            <a:r>
              <a:rPr lang="ko-KR" altLang="en-US" dirty="0" smtClean="0"/>
              <a:t>으로 보임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차원 공간에 </a:t>
            </a:r>
            <a:r>
              <a:rPr lang="ko-KR" altLang="en-US" dirty="0" smtClean="0">
                <a:solidFill>
                  <a:srgbClr val="0000FF"/>
                </a:solidFill>
              </a:rPr>
              <a:t>랜덤으로 배치</a:t>
            </a:r>
            <a:r>
              <a:rPr lang="ko-KR" altLang="en-US" dirty="0" smtClean="0"/>
              <a:t>한 경우 </a:t>
            </a:r>
            <a:r>
              <a:rPr lang="en-US" altLang="ko-KR" dirty="0" smtClean="0">
                <a:solidFill>
                  <a:srgbClr val="0000FF"/>
                </a:solidFill>
              </a:rPr>
              <a:t>70% </a:t>
            </a:r>
            <a:r>
              <a:rPr lang="ko-KR" altLang="en-US" dirty="0" smtClean="0">
                <a:solidFill>
                  <a:srgbClr val="0000FF"/>
                </a:solidFill>
              </a:rPr>
              <a:t>정도의 정확도</a:t>
            </a:r>
            <a:r>
              <a:rPr lang="ko-KR" altLang="en-US" dirty="0" smtClean="0"/>
              <a:t>를 보임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87445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DTN Security</a:t>
            </a:r>
            <a:r>
              <a:rPr lang="en-US" altLang="ko-KR" dirty="0"/>
              <a:t> </a:t>
            </a:r>
            <a:r>
              <a:rPr lang="en-US" altLang="ko-KR" dirty="0" smtClean="0"/>
              <a:t>using AI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5100320"/>
            <a:ext cx="9105900" cy="33220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of Machine Learning Model for DTN</a:t>
            </a:r>
          </a:p>
          <a:p>
            <a:r>
              <a:rPr lang="en-US" altLang="ko-KR" dirty="0" smtClean="0"/>
              <a:t>(Using Deep Learning)</a:t>
            </a:r>
          </a:p>
          <a:p>
            <a:r>
              <a:rPr lang="en-US" altLang="ko-KR" dirty="0" smtClean="0"/>
              <a:t>Experiment using the model</a:t>
            </a:r>
          </a:p>
          <a:p>
            <a:r>
              <a:rPr lang="en-US" altLang="ko-KR" dirty="0" smtClean="0"/>
              <a:t>Experiment using the model (without # of neighbors)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Malware </a:t>
            </a:r>
            <a:r>
              <a:rPr lang="en-US" altLang="ko-KR" dirty="0"/>
              <a:t>Detection Based on Behavior in Delay Tolerant Network Using Support Vector </a:t>
            </a:r>
            <a:r>
              <a:rPr lang="en-US" altLang="ko-KR" dirty="0" smtClean="0"/>
              <a:t>Machine </a:t>
            </a:r>
            <a:r>
              <a:rPr lang="ko-KR" altLang="en-US" dirty="0" smtClean="0"/>
              <a:t>논문 구현</a:t>
            </a:r>
            <a:r>
              <a:rPr lang="en-US" altLang="ko-KR" dirty="0"/>
              <a:t> </a:t>
            </a:r>
            <a:r>
              <a:rPr lang="ko-KR" altLang="en-US" dirty="0" smtClean="0"/>
              <a:t>코드에 딥 러닝 적용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DTN Model Design: Deep Learning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1389484"/>
            <a:ext cx="11599112" cy="41588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DTN </a:t>
            </a:r>
            <a:r>
              <a:rPr lang="ko-KR" altLang="en-US" dirty="0" smtClean="0"/>
              <a:t>환경과 비교적 유사하게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대해 </a:t>
            </a:r>
            <a:r>
              <a:rPr lang="ko-KR" altLang="en-US" dirty="0" smtClean="0">
                <a:solidFill>
                  <a:srgbClr val="FF0000"/>
                </a:solidFill>
              </a:rPr>
              <a:t>데이터 송수신이 가능한 </a:t>
            </a:r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>
                <a:solidFill>
                  <a:srgbClr val="FF0000"/>
                </a:solidFill>
              </a:rPr>
              <a:t>의 수를 제한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차원상의 공간상에 배치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데이터 전송 가능 확률을 각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간의 거리에 따른 함수로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거리가 멀수록 전송 가능 확률이 낮고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거리 이상에서는 확률이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임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31330" y="4780436"/>
            <a:ext cx="438411" cy="3895594"/>
          </a:xfrm>
          <a:prstGeom prst="rect">
            <a:avLst/>
          </a:prstGeom>
          <a:gradFill>
            <a:gsLst>
              <a:gs pos="34000">
                <a:schemeClr val="accent1">
                  <a:lumMod val="20000"/>
                  <a:lumOff val="80000"/>
                </a:schemeClr>
              </a:gs>
              <a:gs pos="100000">
                <a:srgbClr val="0000FF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5663" y="5762908"/>
            <a:ext cx="278281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데이터 전송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가능 확률</a:t>
            </a:r>
            <a:r>
              <a:rPr lang="en-US" altLang="ko-KR" dirty="0" smtClean="0"/>
              <a:t>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색이 진할수록 높음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7392919" y="4780436"/>
            <a:ext cx="313151" cy="1277655"/>
          </a:xfrm>
          <a:prstGeom prst="upArrow">
            <a:avLst>
              <a:gd name="adj1" fmla="val 26000"/>
              <a:gd name="adj2" fmla="val 102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75153" y="6058091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거리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Cube 37"/>
          <p:cNvSpPr/>
          <p:nvPr/>
        </p:nvSpPr>
        <p:spPr>
          <a:xfrm rot="10800000">
            <a:off x="2078347" y="4772961"/>
            <a:ext cx="3720230" cy="4020855"/>
          </a:xfrm>
          <a:prstGeom prst="cube">
            <a:avLst>
              <a:gd name="adj" fmla="val 33059"/>
            </a:avLst>
          </a:prstGeom>
          <a:noFill/>
          <a:ln w="28575" cap="flat">
            <a:solidFill>
              <a:schemeClr val="accent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2078348" y="4772961"/>
            <a:ext cx="3720230" cy="4020855"/>
          </a:xfrm>
          <a:prstGeom prst="cube">
            <a:avLst>
              <a:gd name="adj" fmla="val 33059"/>
            </a:avLst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44726" y="513621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73322" y="528861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84188" y="6495289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162396" y="6161318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59762" y="6863733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73322" y="7908120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56910" y="735237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330376" y="780192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718990" y="6863733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87852" y="6177702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44029" y="6287443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343991" y="6714974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00456" y="5605059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493462" y="6154231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944726" y="7265157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48363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DTN Model Design: Deep Learning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1389485"/>
            <a:ext cx="12951508" cy="82380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및 테스트 시의 입력 데이터 </a:t>
            </a:r>
            <a:r>
              <a:rPr lang="en-US" altLang="ko-KR" dirty="0" smtClean="0">
                <a:solidFill>
                  <a:srgbClr val="FF0000"/>
                </a:solidFill>
              </a:rPr>
              <a:t>hop1Neis, hop2AvgNeis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43959"/>
              </p:ext>
            </p:extLst>
          </p:nvPr>
        </p:nvGraphicFramePr>
        <p:xfrm>
          <a:off x="300942" y="2236257"/>
          <a:ext cx="11956648" cy="6525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4385">
                  <a:extLst>
                    <a:ext uri="{9D8B030D-6E8A-4147-A177-3AD203B41FA5}">
                      <a16:colId xmlns:a16="http://schemas.microsoft.com/office/drawing/2014/main" val="756284223"/>
                    </a:ext>
                  </a:extLst>
                </a:gridCol>
                <a:gridCol w="9572263">
                  <a:extLst>
                    <a:ext uri="{9D8B030D-6E8A-4147-A177-3AD203B41FA5}">
                      <a16:colId xmlns:a16="http://schemas.microsoft.com/office/drawing/2014/main" val="467952697"/>
                    </a:ext>
                  </a:extLst>
                </a:gridCol>
              </a:tblGrid>
              <a:tr h="865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hop1Noise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first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 패킷 전송 시의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noise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009216"/>
                  </a:ext>
                </a:extLst>
              </a:tr>
              <a:tr h="893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hop1Max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first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 패킷 전송 시의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가장 많이 선택되는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node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의 선택률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80545"/>
                  </a:ext>
                </a:extLst>
              </a:tr>
              <a:tr h="893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hop2AvgNoise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로부터 패킷이 전송된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first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second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 패킷 전송 시의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noise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의 평균값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336687"/>
                  </a:ext>
                </a:extLst>
              </a:tr>
              <a:tr h="129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hop2AvgMax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로부터 패킷이 전송된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first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second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 패킷 전송 시의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가장 많이 선택되는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node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의 선택률의 평균값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831321"/>
                  </a:ext>
                </a:extLst>
              </a:tr>
              <a:tr h="129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hop1Neis</a:t>
                      </a:r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추가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로부터 패킷이 전송된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first hop neighbor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의 수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first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second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패킷을 전송하지 않은 경우 제외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901381"/>
                  </a:ext>
                </a:extLst>
              </a:tr>
              <a:tr h="129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hop2AvgNeis</a:t>
                      </a:r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추가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의 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로부터 패킷이 전송된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first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에 대한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first hop neighbor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로부터 패킷이 전송된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second hop neighbor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의 수의 평균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hop1Neis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의 평균과 다를 수 있음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03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20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42688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학습용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개수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테스트용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개수 </a:t>
            </a:r>
            <a:r>
              <a:rPr lang="en-US" altLang="ko-KR" dirty="0"/>
              <a:t>5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마다 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 개수만큼 존재하므로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실질적으로 </a:t>
            </a:r>
            <a:r>
              <a:rPr lang="ko-KR" altLang="en-US" dirty="0" smtClean="0">
                <a:solidFill>
                  <a:srgbClr val="0000FF"/>
                </a:solidFill>
              </a:rPr>
              <a:t>학습 및 테스트용 데이터 수는 </a:t>
            </a:r>
            <a:r>
              <a:rPr lang="en-US" altLang="ko-KR" dirty="0" smtClean="0">
                <a:solidFill>
                  <a:srgbClr val="0000FF"/>
                </a:solidFill>
              </a:rPr>
              <a:t>200+50=250</a:t>
            </a:r>
            <a:r>
              <a:rPr lang="ko-KR" altLang="en-US" dirty="0" smtClean="0">
                <a:solidFill>
                  <a:srgbClr val="0000FF"/>
                </a:solidFill>
              </a:rPr>
              <a:t>개가 아닌 모든 </a:t>
            </a:r>
            <a:r>
              <a:rPr lang="en-US" altLang="ko-KR" dirty="0" smtClean="0">
                <a:solidFill>
                  <a:srgbClr val="0000FF"/>
                </a:solidFill>
              </a:rPr>
              <a:t>Data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의 개수의 합</a:t>
            </a:r>
            <a:r>
              <a:rPr lang="ko-KR" altLang="en-US" dirty="0" smtClean="0"/>
              <a:t>으로 봐야 함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97510"/>
              </p:ext>
            </p:extLst>
          </p:nvPr>
        </p:nvGraphicFramePr>
        <p:xfrm>
          <a:off x="1345831" y="5907156"/>
          <a:ext cx="10766656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578">
                  <a:extLst>
                    <a:ext uri="{9D8B030D-6E8A-4147-A177-3AD203B41FA5}">
                      <a16:colId xmlns:a16="http://schemas.microsoft.com/office/drawing/2014/main" val="628237840"/>
                    </a:ext>
                  </a:extLst>
                </a:gridCol>
                <a:gridCol w="6573078">
                  <a:extLst>
                    <a:ext uri="{9D8B030D-6E8A-4147-A177-3AD203B41FA5}">
                      <a16:colId xmlns:a16="http://schemas.microsoft.com/office/drawing/2014/main" val="1710564588"/>
                    </a:ext>
                  </a:extLst>
                </a:gridCol>
              </a:tblGrid>
              <a:tr h="880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학습 데이터 개수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실질적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aseline="0" dirty="0" smtClean="0"/>
                        <a:t>학습용 </a:t>
                      </a:r>
                      <a:r>
                        <a:rPr lang="en-US" altLang="ko-KR" sz="2800" baseline="0" dirty="0" smtClean="0"/>
                        <a:t>Data </a:t>
                      </a:r>
                      <a:r>
                        <a:rPr lang="ko-KR" altLang="en-US" sz="2800" baseline="0" dirty="0" smtClean="0"/>
                        <a:t>각각 </a:t>
                      </a:r>
                      <a:r>
                        <a:rPr lang="en-US" altLang="ko-KR" sz="2800" baseline="0" dirty="0" smtClean="0"/>
                        <a:t>200</a:t>
                      </a:r>
                      <a:r>
                        <a:rPr lang="ko-KR" altLang="en-US" sz="2800" baseline="0" dirty="0" smtClean="0"/>
                        <a:t>개의 모든 </a:t>
                      </a:r>
                      <a:r>
                        <a:rPr lang="en-US" altLang="ko-KR" sz="2800" baseline="0" dirty="0" smtClean="0"/>
                        <a:t>node</a:t>
                      </a:r>
                      <a:r>
                        <a:rPr lang="ko-KR" altLang="en-US" sz="2800" baseline="0" dirty="0" smtClean="0"/>
                        <a:t>의 개수의 합</a:t>
                      </a:r>
                      <a:endParaRPr lang="en-US" altLang="ko-KR" sz="2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28588"/>
                  </a:ext>
                </a:extLst>
              </a:tr>
              <a:tr h="880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테스트 데이터 개수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실질적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테스트용 </a:t>
                      </a:r>
                      <a:r>
                        <a:rPr lang="en-US" altLang="ko-KR" sz="2800" dirty="0" smtClean="0"/>
                        <a:t>Data 50</a:t>
                      </a:r>
                      <a:r>
                        <a:rPr lang="ko-KR" altLang="en-US" sz="2800" dirty="0" smtClean="0"/>
                        <a:t>개의 모든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의 개수의 합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527726"/>
                  </a:ext>
                </a:extLst>
              </a:tr>
              <a:tr h="880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학습</a:t>
                      </a:r>
                      <a:r>
                        <a:rPr lang="en-US" altLang="ko-KR" sz="2800" dirty="0" smtClean="0"/>
                        <a:t>,</a:t>
                      </a:r>
                      <a:r>
                        <a:rPr lang="ko-KR" altLang="en-US" sz="2800" dirty="0" smtClean="0"/>
                        <a:t>테스트 데이터 개수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실질적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위 </a:t>
                      </a:r>
                      <a:r>
                        <a:rPr lang="en-US" altLang="ko-KR" sz="2800" dirty="0" smtClean="0"/>
                        <a:t>2</a:t>
                      </a:r>
                      <a:r>
                        <a:rPr lang="ko-KR" altLang="en-US" sz="2800" dirty="0" smtClean="0"/>
                        <a:t>개의 값의 합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6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478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28111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250</a:t>
            </a:r>
            <a:r>
              <a:rPr lang="ko-KR" altLang="en-US" dirty="0" smtClean="0"/>
              <a:t>개의 데이터 중 </a:t>
            </a:r>
            <a:r>
              <a:rPr lang="en-US" altLang="ko-KR" dirty="0" smtClean="0">
                <a:solidFill>
                  <a:srgbClr val="0000FF"/>
                </a:solidFill>
              </a:rPr>
              <a:t>200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rgbClr val="0000FF"/>
                </a:solidFill>
              </a:rPr>
              <a:t>, 50</a:t>
            </a:r>
            <a:r>
              <a:rPr lang="ko-KR" altLang="en-US" dirty="0" smtClean="0">
                <a:solidFill>
                  <a:srgbClr val="0000FF"/>
                </a:solidFill>
              </a:rPr>
              <a:t>개를 랜덤</a:t>
            </a:r>
            <a:r>
              <a:rPr lang="ko-KR" altLang="en-US" dirty="0" smtClean="0"/>
              <a:t>하게 각각 </a:t>
            </a:r>
            <a:r>
              <a:rPr lang="ko-KR" altLang="en-US" dirty="0" smtClean="0">
                <a:solidFill>
                  <a:srgbClr val="0000FF"/>
                </a:solidFill>
              </a:rPr>
              <a:t>학습용 데이터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테스트용 데이터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데이터가 현재 실험 시에 학습용 데이터였다가 다음 실험 시에는 테스트용 데이터가 될 수 있음</a:t>
            </a:r>
            <a:endParaRPr lang="en-US" altLang="ko-KR" dirty="0"/>
          </a:p>
        </p:txBody>
      </p:sp>
      <p:sp>
        <p:nvSpPr>
          <p:cNvPr id="5" name="Rectangle 4"/>
          <p:cNvSpPr/>
          <p:nvPr/>
        </p:nvSpPr>
        <p:spPr>
          <a:xfrm>
            <a:off x="1668571" y="5696522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Data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9197" y="5696522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9823" y="5696522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0449" y="5696522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1075" y="5696522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1701" y="5696522"/>
            <a:ext cx="1431234" cy="441146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52327" y="5696522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7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5600" y="4745899"/>
            <a:ext cx="36420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학습용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테스트용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100" y="5696522"/>
            <a:ext cx="89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8571" y="6869339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Data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9197" y="6869339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9823" y="6869339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0449" y="6869339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075" y="6869339"/>
            <a:ext cx="1431234" cy="441146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1701" y="6869339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52327" y="6869339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7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100" y="6869339"/>
            <a:ext cx="89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57222" y="8042156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Data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87848" y="8042156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8474" y="8042156"/>
            <a:ext cx="1431234" cy="441146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9100" y="8042156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9726" y="8042156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10352" y="8042156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40978" y="8042156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7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751" y="8042156"/>
            <a:ext cx="89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365927" y="6256771"/>
            <a:ext cx="3220278" cy="489984"/>
          </a:xfrm>
          <a:prstGeom prst="downArrow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365927" y="7421608"/>
            <a:ext cx="3220278" cy="489984"/>
          </a:xfrm>
          <a:prstGeom prst="downArrow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57172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855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Malicious 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Benign 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custody</a:t>
            </a:r>
            <a:r>
              <a:rPr lang="ko-KR" altLang="en-US" dirty="0" smtClean="0"/>
              <a:t> 전송 시 </a:t>
            </a:r>
            <a:r>
              <a:rPr lang="en-US" altLang="ko-KR" dirty="0" smtClean="0"/>
              <a:t>Benign node</a:t>
            </a:r>
            <a:r>
              <a:rPr lang="ko-KR" altLang="en-US" dirty="0" smtClean="0"/>
              <a:t>가 감염되어 </a:t>
            </a:r>
            <a:r>
              <a:rPr lang="en-US" altLang="ko-KR" dirty="0" smtClean="0"/>
              <a:t>Malicious node</a:t>
            </a:r>
            <a:r>
              <a:rPr lang="ko-KR" altLang="en-US" dirty="0" smtClean="0"/>
              <a:t>가 될 확률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MP</a:t>
            </a:r>
            <a:r>
              <a:rPr lang="en-US" altLang="ko-KR" dirty="0" smtClean="0"/>
              <a:t>) : </a:t>
            </a:r>
            <a:r>
              <a:rPr lang="en-US" altLang="ko-KR" dirty="0" smtClean="0">
                <a:solidFill>
                  <a:srgbClr val="0000FF"/>
                </a:solidFill>
              </a:rPr>
              <a:t>0.05</a:t>
            </a:r>
          </a:p>
          <a:p>
            <a:pPr lvl="1"/>
            <a:r>
              <a:rPr lang="en-US" altLang="ko-KR" dirty="0" smtClean="0"/>
              <a:t>Board Size (</a:t>
            </a:r>
            <a:r>
              <a:rPr lang="ko-KR" altLang="en-US" dirty="0" smtClean="0"/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BS</a:t>
            </a:r>
            <a:r>
              <a:rPr lang="en-US" altLang="ko-KR" dirty="0" smtClean="0"/>
              <a:t>) : </a:t>
            </a:r>
            <a:r>
              <a:rPr lang="en-US" altLang="ko-KR" dirty="0" smtClean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서로 통신할 수 있는 최대 </a:t>
            </a:r>
            <a:r>
              <a:rPr lang="en-US" altLang="ko-KR" dirty="0" smtClean="0"/>
              <a:t>Euclidian Distance (</a:t>
            </a:r>
            <a:r>
              <a:rPr lang="ko-KR" altLang="en-US" dirty="0" smtClean="0"/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MD</a:t>
            </a:r>
            <a:r>
              <a:rPr lang="en-US" altLang="ko-KR" dirty="0" smtClean="0"/>
              <a:t>) :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 smtClean="0">
                <a:solidFill>
                  <a:srgbClr val="0000FF"/>
                </a:solidFill>
              </a:rPr>
              <a:t>5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특정 순간에 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다른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custody</a:t>
            </a:r>
            <a:r>
              <a:rPr lang="ko-KR" altLang="en-US" dirty="0" smtClean="0"/>
              <a:t>를 전송하는 것이 가능할 확률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Euclidian Distance</a:t>
            </a:r>
            <a:r>
              <a:rPr lang="ko-KR" altLang="en-US" dirty="0" smtClean="0"/>
              <a:t>를 </a:t>
            </a:r>
            <a:r>
              <a:rPr lang="en-US" altLang="ko-KR" dirty="0" smtClean="0">
                <a:solidFill>
                  <a:srgbClr val="FF0000"/>
                </a:solidFill>
              </a:rPr>
              <a:t>ND</a:t>
            </a:r>
            <a:r>
              <a:rPr lang="ko-KR" altLang="en-US" dirty="0" smtClean="0"/>
              <a:t>라 할 때 </a:t>
            </a:r>
            <a:r>
              <a:rPr lang="en-US" altLang="ko-KR" dirty="0" smtClean="0">
                <a:solidFill>
                  <a:srgbClr val="0000FF"/>
                </a:solidFill>
              </a:rPr>
              <a:t>0.25 + 0.75 * (1.0 – (ND/MD)^3)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위와 같은 조건으로 </a:t>
            </a:r>
            <a:r>
              <a:rPr lang="en-US" altLang="ko-KR" dirty="0" smtClean="0">
                <a:solidFill>
                  <a:srgbClr val="0000FF"/>
                </a:solidFill>
              </a:rPr>
              <a:t>epoch 5, 15, 30, 50, 100, 200, 300, 500, 1000</a:t>
            </a:r>
            <a:r>
              <a:rPr lang="ko-KR" altLang="en-US" dirty="0" smtClean="0">
                <a:solidFill>
                  <a:srgbClr val="0000FF"/>
                </a:solidFill>
              </a:rPr>
              <a:t>에서 각각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회 실험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142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7" y="2581361"/>
            <a:ext cx="12579109" cy="54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92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734</Words>
  <Application>Microsoft Office PowerPoint</Application>
  <PresentationFormat>Custom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DTN Security using AI</vt:lpstr>
      <vt:lpstr>Current Status</vt:lpstr>
      <vt:lpstr>DTN Model Design: Deep Learning</vt:lpstr>
      <vt:lpstr>DTN Model Design: Deep Learning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995</cp:revision>
  <dcterms:modified xsi:type="dcterms:W3CDTF">2020-04-07T02:55:45Z</dcterms:modified>
</cp:coreProperties>
</file>