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98" r:id="rId9"/>
    <p:sldId id="287" r:id="rId10"/>
    <p:sldId id="299" r:id="rId11"/>
    <p:sldId id="296" r:id="rId12"/>
    <p:sldId id="297" r:id="rId13"/>
    <p:sldId id="288" r:id="rId14"/>
    <p:sldId id="285" r:id="rId15"/>
    <p:sldId id="286" r:id="rId16"/>
    <p:sldId id="330" r:id="rId17"/>
    <p:sldId id="334" r:id="rId18"/>
    <p:sldId id="335" r:id="rId19"/>
    <p:sldId id="336" r:id="rId20"/>
    <p:sldId id="307" r:id="rId21"/>
    <p:sldId id="328" r:id="rId22"/>
    <p:sldId id="337" r:id="rId23"/>
    <p:sldId id="331" r:id="rId24"/>
    <p:sldId id="278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33"/>
    <a:srgbClr val="FF8050"/>
    <a:srgbClr val="00A2FF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20.04.07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330132" cy="716626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</a:rPr>
              <a:t>번에 의해 업데이트된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배열에 따라 </a:t>
            </a:r>
            <a:r>
              <a:rPr lang="en-US" altLang="ko-KR" dirty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 각 </a:t>
            </a:r>
            <a:r>
              <a:rPr lang="en-US" altLang="ko-KR" dirty="0">
                <a:solidFill>
                  <a:srgbClr val="0000FF"/>
                </a:solidFill>
              </a:rPr>
              <a:t>wireless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ko-KR" altLang="en-US" dirty="0">
                <a:solidFill>
                  <a:srgbClr val="0000FF"/>
                </a:solidFill>
              </a:rPr>
              <a:t>시간을 할당</a:t>
            </a:r>
            <a:r>
              <a:rPr lang="ko-KR" altLang="en-US" dirty="0">
                <a:solidFill>
                  <a:schemeClr val="tx1"/>
                </a:solidFill>
              </a:rPr>
              <a:t>했을 때의 </a:t>
            </a:r>
            <a:r>
              <a:rPr lang="en-US" altLang="ko-KR" dirty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rgbClr val="0000FF"/>
                </a:solidFill>
              </a:rPr>
              <a:t>합 또는 </a:t>
            </a:r>
            <a:r>
              <a:rPr lang="ko-KR" altLang="en-US" dirty="0" smtClean="0">
                <a:solidFill>
                  <a:srgbClr val="0000FF"/>
                </a:solidFill>
              </a:rPr>
              <a:t>최솟값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0" dirty="0" smtClean="0">
                <a:solidFill>
                  <a:schemeClr val="tx1"/>
                </a:solidFill>
              </a:rPr>
              <a:t>4.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ko-KR" altLang="en-US" b="0" dirty="0" smtClean="0">
                <a:solidFill>
                  <a:srgbClr val="0000FF"/>
                </a:solidFill>
              </a:rPr>
              <a:t> 배열</a:t>
            </a:r>
            <a:r>
              <a:rPr lang="ko-KR" altLang="en-US" b="0" dirty="0" smtClean="0">
                <a:solidFill>
                  <a:schemeClr val="tx1"/>
                </a:solidFill>
              </a:rPr>
              <a:t>을 이용하여 구한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HAP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5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55404"/>
              </p:ext>
            </p:extLst>
          </p:nvPr>
        </p:nvGraphicFramePr>
        <p:xfrm>
          <a:off x="6684485" y="2199605"/>
          <a:ext cx="4810607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54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36448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각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입력받아서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값이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가장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크게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를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𝑯𝑨𝑷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할당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시간을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최적화하여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산출된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sz="2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최대화하도록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학습한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모델에</m:t>
                                      </m:r>
                                    </m:e>
                                    <m:e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했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출력값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이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용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38" y="2874676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735701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283216" y="3271545"/>
            <a:ext cx="88303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12754" y="5519367"/>
            <a:ext cx="1766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Dense(12x12)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85256" y="408551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8" y="6095145"/>
            <a:ext cx="11757403" cy="26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20346" y="4640849"/>
            <a:ext cx="85066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615" y="3475298"/>
            <a:ext cx="5338116" cy="4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451319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</a:t>
            </a:r>
          </a:p>
          <a:p>
            <a:pPr lvl="1"/>
            <a:r>
              <a:rPr lang="en-US" altLang="ko-KR" dirty="0" smtClean="0"/>
              <a:t>deepLearning_WPCN_REAL_GPU_200401.py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신경망의 출력값 범위를 </a:t>
            </a:r>
            <a:r>
              <a:rPr lang="en-US" altLang="ko-KR" dirty="0" smtClean="0">
                <a:solidFill>
                  <a:srgbClr val="0000FF"/>
                </a:solidFill>
              </a:rPr>
              <a:t>uniform </a:t>
            </a:r>
            <a:r>
              <a:rPr lang="en-US" altLang="ko-KR" dirty="0" smtClean="0">
                <a:solidFill>
                  <a:srgbClr val="0000FF"/>
                </a:solidFill>
              </a:rPr>
              <a:t>[-1, </a:t>
            </a:r>
            <a:r>
              <a:rPr lang="en-US" altLang="ko-KR" dirty="0" smtClean="0">
                <a:solidFill>
                  <a:srgbClr val="0000FF"/>
                </a:solidFill>
              </a:rPr>
              <a:t>1] -&gt; uniform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[-2,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 smtClean="0">
                <a:solidFill>
                  <a:srgbClr val="0000FF"/>
                </a:solidFill>
              </a:rPr>
              <a:t>]</a:t>
            </a:r>
            <a:r>
              <a:rPr lang="ko-KR" altLang="en-US" dirty="0" smtClean="0"/>
              <a:t>로 조정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06352" y="6625317"/>
            <a:ext cx="3768811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23438" y="7855196"/>
            <a:ext cx="7538400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19855" y="8312396"/>
            <a:ext cx="4071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-2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2374" y="831239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21573" y="831239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273214" y="7208801"/>
            <a:ext cx="1439625" cy="53507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9666" y="6658749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7017" y="6634671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3595" y="785519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6851" y="7840472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02770" y="6126625"/>
            <a:ext cx="4071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5288" y="6126625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37" y="2933185"/>
            <a:ext cx="10839364" cy="20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7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451008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deepLearning_WPCN_REAL_GPU_200403.py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445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신경망의 출력값 범위를 </a:t>
            </a:r>
            <a:r>
              <a:rPr lang="en-US" altLang="ko-KR" dirty="0" smtClean="0">
                <a:solidFill>
                  <a:srgbClr val="0000FF"/>
                </a:solidFill>
              </a:rPr>
              <a:t>uniform </a:t>
            </a:r>
            <a:r>
              <a:rPr lang="en-US" altLang="ko-KR" dirty="0" smtClean="0">
                <a:solidFill>
                  <a:srgbClr val="0000FF"/>
                </a:solidFill>
              </a:rPr>
              <a:t>[-1,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en-US" altLang="ko-KR" dirty="0" smtClean="0">
                <a:solidFill>
                  <a:srgbClr val="0000FF"/>
                </a:solidFill>
              </a:rPr>
              <a:t>]</a:t>
            </a:r>
            <a:r>
              <a:rPr lang="ko-KR" altLang="en-US" dirty="0" smtClean="0">
                <a:solidFill>
                  <a:srgbClr val="0000FF"/>
                </a:solidFill>
              </a:rPr>
              <a:t>로 유지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출력층의 활성화 함수를 </a:t>
            </a:r>
            <a:r>
              <a:rPr lang="en-US" altLang="ko-KR" dirty="0" smtClean="0">
                <a:solidFill>
                  <a:srgbClr val="0000FF"/>
                </a:solidFill>
              </a:rPr>
              <a:t>sigmoid</a:t>
            </a:r>
            <a:r>
              <a:rPr lang="ko-KR" altLang="en-US" dirty="0" smtClean="0">
                <a:solidFill>
                  <a:srgbClr val="0000FF"/>
                </a:solidFill>
              </a:rPr>
              <a:t>에서 </a:t>
            </a:r>
            <a:r>
              <a:rPr lang="en-US" altLang="ko-KR" dirty="0" err="1" smtClean="0">
                <a:solidFill>
                  <a:srgbClr val="0000FF"/>
                </a:solidFill>
              </a:rPr>
              <a:t>tanh</a:t>
            </a:r>
            <a:r>
              <a:rPr lang="ko-KR" altLang="en-US" dirty="0" smtClean="0">
                <a:solidFill>
                  <a:srgbClr val="0000FF"/>
                </a:solidFill>
              </a:rPr>
              <a:t>로 변경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95" y="2901082"/>
            <a:ext cx="4723689" cy="18321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39" y="3028625"/>
            <a:ext cx="7395685" cy="146789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782261" y="6537941"/>
            <a:ext cx="3768811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4949123" y="7121425"/>
            <a:ext cx="1439625" cy="53507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55575" y="6571373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2926" y="654729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78679" y="6039249"/>
            <a:ext cx="4071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11197" y="6039249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82261" y="7779946"/>
            <a:ext cx="3768811" cy="457200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55575" y="781337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2926" y="7789300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78679" y="8285302"/>
            <a:ext cx="4071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10809" y="8289851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1335" y="6511173"/>
            <a:ext cx="12743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47015" y="7763490"/>
            <a:ext cx="7630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tanh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09815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86970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Comparing Experiment 1 and Experiment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05759"/>
              </p:ext>
            </p:extLst>
          </p:nvPr>
        </p:nvGraphicFramePr>
        <p:xfrm>
          <a:off x="1099596" y="2508002"/>
          <a:ext cx="10579260" cy="602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6420">
                  <a:extLst>
                    <a:ext uri="{9D8B030D-6E8A-4147-A177-3AD203B41FA5}">
                      <a16:colId xmlns:a16="http://schemas.microsoft.com/office/drawing/2014/main" val="354246384"/>
                    </a:ext>
                  </a:extLst>
                </a:gridCol>
                <a:gridCol w="3526420">
                  <a:extLst>
                    <a:ext uri="{9D8B030D-6E8A-4147-A177-3AD203B41FA5}">
                      <a16:colId xmlns:a16="http://schemas.microsoft.com/office/drawing/2014/main" val="636810705"/>
                    </a:ext>
                  </a:extLst>
                </a:gridCol>
                <a:gridCol w="3526420">
                  <a:extLst>
                    <a:ext uri="{9D8B030D-6E8A-4147-A177-3AD203B41FA5}">
                      <a16:colId xmlns:a16="http://schemas.microsoft.com/office/drawing/2014/main" val="523043427"/>
                    </a:ext>
                  </a:extLst>
                </a:gridCol>
              </a:tblGrid>
              <a:tr h="1095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Sigmoid</a:t>
                      </a:r>
                    </a:p>
                    <a:p>
                      <a:pPr latinLnBrk="1"/>
                      <a:r>
                        <a:rPr lang="en-US" altLang="ko-KR" sz="2800" dirty="0" smtClean="0"/>
                        <a:t>X</a:t>
                      </a:r>
                      <a:r>
                        <a:rPr lang="en-US" altLang="ko-KR" sz="2800" baseline="0" dirty="0" smtClean="0"/>
                        <a:t> = </a:t>
                      </a:r>
                      <a:r>
                        <a:rPr lang="en-US" altLang="ko-KR" sz="2800" b="1" dirty="0" smtClean="0"/>
                        <a:t>[-1,</a:t>
                      </a:r>
                      <a:r>
                        <a:rPr lang="en-US" altLang="ko-KR" sz="2800" b="1" baseline="0" dirty="0" smtClean="0"/>
                        <a:t> 1]</a:t>
                      </a:r>
                      <a:endParaRPr lang="ko-KR" altLang="en-US" sz="28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Sigmoid</a:t>
                      </a:r>
                    </a:p>
                    <a:p>
                      <a:pPr latinLnBrk="1"/>
                      <a:r>
                        <a:rPr lang="en-US" altLang="ko-KR" sz="2800" dirty="0" smtClean="0"/>
                        <a:t>X</a:t>
                      </a:r>
                      <a:r>
                        <a:rPr lang="en-US" altLang="ko-KR" sz="2800" baseline="0" dirty="0" smtClean="0"/>
                        <a:t> = </a:t>
                      </a:r>
                      <a:r>
                        <a:rPr lang="en-US" altLang="ko-KR" sz="2800" b="1" dirty="0" smtClean="0"/>
                        <a:t>[-2, 2]</a:t>
                      </a:r>
                      <a:endParaRPr lang="ko-KR" altLang="en-US" sz="28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 smtClean="0"/>
                        <a:t>Tanh</a:t>
                      </a:r>
                      <a:endParaRPr lang="en-US" altLang="ko-KR" sz="2800" b="1" dirty="0" smtClean="0"/>
                    </a:p>
                    <a:p>
                      <a:pPr latinLnBrk="1"/>
                      <a:r>
                        <a:rPr lang="en-US" altLang="ko-KR" sz="2800" dirty="0" smtClean="0"/>
                        <a:t>X</a:t>
                      </a:r>
                      <a:r>
                        <a:rPr lang="en-US" altLang="ko-KR" sz="2800" baseline="0" dirty="0" smtClean="0"/>
                        <a:t> = </a:t>
                      </a:r>
                      <a:r>
                        <a:rPr lang="en-US" altLang="ko-KR" sz="2800" b="1" dirty="0" smtClean="0"/>
                        <a:t>[-1, 1]</a:t>
                      </a:r>
                      <a:endParaRPr lang="ko-KR" altLang="en-US" sz="28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42649"/>
                  </a:ext>
                </a:extLst>
              </a:tr>
              <a:tr h="4927316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066717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501024" y="4327176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4337" y="436060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92253" y="432944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7441" y="3828484"/>
            <a:ext cx="4071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0524" y="3821400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2185857" y="4877568"/>
            <a:ext cx="1284622" cy="241089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6091" y="5410631"/>
            <a:ext cx="12743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30003" y="5882555"/>
                <a:ext cx="2140521" cy="7000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𝒇</m:t>
                      </m:r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03" y="5882555"/>
                <a:ext cx="2140521" cy="7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516544" y="7423865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89857" y="745729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07773" y="742613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7180" y="6925173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0.269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79069" y="6918089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0.731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18380" y="4312527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91693" y="4345959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09609" y="431479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14797" y="3813835"/>
            <a:ext cx="4071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87880" y="3806751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5703213" y="4862919"/>
            <a:ext cx="1284622" cy="241089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13447" y="5395982"/>
            <a:ext cx="12743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347359" y="5867906"/>
                <a:ext cx="2140521" cy="7000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𝒇</m:t>
                      </m:r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59" y="5867906"/>
                <a:ext cx="2140521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5033900" y="7409216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7213" y="7442648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25129" y="741148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4536" y="6910524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0.119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96425" y="6903440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0.881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510413" y="4319611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83726" y="4353043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401642" y="4321881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06830" y="3820919"/>
            <a:ext cx="4071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79913" y="3813835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9195246" y="4870003"/>
            <a:ext cx="1284622" cy="2410893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61161" y="5403066"/>
            <a:ext cx="76303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tanh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8853819" y="5838539"/>
                <a:ext cx="2111668" cy="772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𝒇</m:t>
                      </m:r>
                      <m:d>
                        <m:d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</m:d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819" y="5838539"/>
                <a:ext cx="2111668" cy="772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8525933" y="7416300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499246" y="7449732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17162" y="7418570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184775" y="6905073"/>
            <a:ext cx="10211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-0.762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88458" y="6910524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0.762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842" y="7963819"/>
            <a:ext cx="1115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(0.462)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71038" y="7953576"/>
            <a:ext cx="1115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(0.762)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01471" y="7945518"/>
            <a:ext cx="1115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(1.524)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69932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8639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Comparing Experiment 1 and Experiment </a:t>
            </a:r>
            <a:r>
              <a:rPr lang="en-US" altLang="ko-KR" dirty="0" smtClean="0"/>
              <a:t>2</a:t>
            </a:r>
          </a:p>
          <a:p>
            <a:pPr lvl="1"/>
            <a:r>
              <a:rPr lang="ko-KR" altLang="en-US" dirty="0" smtClean="0"/>
              <a:t>딥러닝 신경망의 출력값 범위 비교</a:t>
            </a:r>
            <a:endParaRPr lang="en-US" altLang="ko-KR" dirty="0" smtClean="0"/>
          </a:p>
        </p:txBody>
      </p:sp>
      <p:sp>
        <p:nvSpPr>
          <p:cNvPr id="73" name="Rectangle 72"/>
          <p:cNvSpPr/>
          <p:nvPr/>
        </p:nvSpPr>
        <p:spPr>
          <a:xfrm>
            <a:off x="949773" y="4500584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3086" y="453401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41002" y="4502854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0409" y="4001892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0.269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12298" y="3994808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0.731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719071" y="5040538"/>
            <a:ext cx="1115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(0.462)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31225" y="3478672"/>
                <a:ext cx="552844" cy="466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25" y="3478672"/>
                <a:ext cx="552844" cy="466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3179465" y="3517623"/>
                <a:ext cx="760143" cy="466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65" y="3517623"/>
                <a:ext cx="760143" cy="466731"/>
              </a:xfrm>
              <a:prstGeom prst="rect">
                <a:avLst/>
              </a:prstGeom>
              <a:blipFill>
                <a:blip r:embed="rId3"/>
                <a:stretch>
                  <a:fillRect l="-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5095930" y="4494925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69243" y="452835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87159" y="449719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06566" y="3996233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0.119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58455" y="3989149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0.881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33068" y="5039285"/>
            <a:ext cx="1115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(0.762)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4828235" y="3479926"/>
                <a:ext cx="651139" cy="466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35" y="3479926"/>
                <a:ext cx="651139" cy="466731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7325621" y="3518877"/>
                <a:ext cx="760144" cy="466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621" y="3518877"/>
                <a:ext cx="760144" cy="466731"/>
              </a:xfrm>
              <a:prstGeom prst="rect">
                <a:avLst/>
              </a:prstGeom>
              <a:blipFill>
                <a:blip r:embed="rId5"/>
                <a:stretch>
                  <a:fillRect l="-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9193880" y="4503722"/>
            <a:ext cx="2654288" cy="445156"/>
          </a:xfrm>
          <a:prstGeom prst="rect">
            <a:avLst/>
          </a:prstGeom>
          <a:gradFill>
            <a:gsLst>
              <a:gs pos="0">
                <a:srgbClr val="00B0F0"/>
              </a:gs>
              <a:gs pos="49500">
                <a:srgbClr val="CCFF33"/>
              </a:gs>
              <a:gs pos="100000">
                <a:srgbClr val="FF0000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167193" y="4537154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최소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85109" y="4505992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최대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852722" y="3992495"/>
            <a:ext cx="10211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-0.762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356405" y="3997946"/>
            <a:ext cx="8944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0.762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69418" y="5032940"/>
            <a:ext cx="11156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(1.524)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8983206" y="3486271"/>
                <a:ext cx="760144" cy="5044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206" y="3486271"/>
                <a:ext cx="760144" cy="504497"/>
              </a:xfrm>
              <a:prstGeom prst="rect">
                <a:avLst/>
              </a:prstGeom>
              <a:blipFill>
                <a:blip r:embed="rId6"/>
                <a:stretch>
                  <a:fillRect l="-8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11478074" y="3525222"/>
                <a:ext cx="651139" cy="5044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6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8074" y="3525222"/>
                <a:ext cx="651139" cy="504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2939598" y="5156667"/>
            <a:ext cx="2766281" cy="334864"/>
          </a:xfrm>
          <a:prstGeom prst="rightArrow">
            <a:avLst>
              <a:gd name="adj1" fmla="val 3736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7107554" y="5132353"/>
            <a:ext cx="2766281" cy="334864"/>
          </a:xfrm>
          <a:prstGeom prst="rightArrow">
            <a:avLst>
              <a:gd name="adj1" fmla="val 37363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4687" y="5466496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확장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73314" y="5466496"/>
            <a:ext cx="5883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2</a:t>
            </a:r>
            <a:r>
              <a:rPr lang="ko-KR" altLang="en-US" dirty="0" smtClean="0"/>
              <a:t>배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846337" y="6259300"/>
                <a:ext cx="6902211" cy="5866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∗    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+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(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)(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)</m:t>
                          </m:r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𝒙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𝟏</m:t>
                      </m:r>
                    </m:oMath>
                  </m:oMathPara>
                </a14:m>
                <a:endPara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37" y="6259300"/>
                <a:ext cx="6902211" cy="586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846142" y="7297475"/>
                <a:ext cx="10791031" cy="12545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   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−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e>
                          </m:d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800" dirty="0"/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en-US" altLang="ko-KR" sz="1800" b="1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)(</m:t>
                          </m:r>
                          <m:sSup>
                            <m:sSup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)</m:t>
                          </m:r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𝟐</m:t>
                      </m:r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∙</m:t>
                      </m:r>
                      <m:f>
                        <m:f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+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</m:e>
                          </m:d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−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>
                        <a:rPr kumimoji="0" lang="en-US" altLang="ko-KR" sz="1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𝟐</m:t>
                      </m:r>
                      <m:d>
                        <m:dPr>
                          <m:ctrlP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kumimoji="0" lang="en-US" altLang="ko-KR" sz="18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18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kumimoji="0" lang="en-US" altLang="ko-KR" sz="18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42" y="7297475"/>
                <a:ext cx="10791031" cy="12545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4169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실험 및 그 결과</a:t>
            </a:r>
            <a:endParaRPr lang="en-US" altLang="ko-KR" dirty="0" smtClean="0"/>
          </a:p>
          <a:p>
            <a:r>
              <a:rPr lang="en-US" altLang="ko-KR" dirty="0" smtClean="0"/>
              <a:t>(1~15 </a:t>
            </a:r>
            <a:r>
              <a:rPr lang="ko-KR" altLang="en-US" dirty="0" smtClean="0"/>
              <a:t>슬라이드는 지난주와 동일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1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report/200318_testResult.xlsx/REAL base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</a:t>
            </a:r>
            <a:r>
              <a:rPr lang="en-US" altLang="ko-KR" sz="2000" dirty="0" smtClean="0"/>
              <a:t> (</a:t>
            </a:r>
            <a:r>
              <a:rPr lang="en-US" altLang="ko-KR" sz="2000" dirty="0" smtClean="0">
                <a:solidFill>
                  <a:srgbClr val="FF0000"/>
                </a:solidFill>
              </a:rPr>
              <a:t>200401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5966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77.59%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87.90%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340972"/>
            <a:ext cx="12163273" cy="373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125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 2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report/200318_testResult.xlsx/REAL base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200403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5970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77.59%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87.45%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3338191"/>
            <a:ext cx="12226002" cy="37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322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0236889" cy="738620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모평균의 신뢰구간에 따른 유효성 판정 방법</a:t>
            </a:r>
            <a:endParaRPr lang="en-US" altLang="ko-KR" sz="2000" dirty="0" smtClean="0"/>
          </a:p>
          <a:p>
            <a:pPr lvl="1"/>
            <a:r>
              <a:rPr lang="ko-KR" altLang="en-US" dirty="0" smtClean="0"/>
              <a:t>비교적 결과값이 고르게 나타난 </a:t>
            </a:r>
            <a:r>
              <a:rPr lang="en-US" altLang="ko-KR" dirty="0" smtClean="0">
                <a:solidFill>
                  <a:srgbClr val="0000FF"/>
                </a:solidFill>
              </a:rPr>
              <a:t>epoch 1000~6000, dropout 0.10~0.40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42</a:t>
            </a:r>
            <a:r>
              <a:rPr lang="ko-KR" altLang="en-US" dirty="0" smtClean="0">
                <a:solidFill>
                  <a:srgbClr val="0000FF"/>
                </a:solidFill>
              </a:rPr>
              <a:t>개 데이터</a:t>
            </a:r>
            <a:r>
              <a:rPr lang="ko-KR" altLang="en-US" dirty="0" smtClean="0"/>
              <a:t>의 표준편차는 약 </a:t>
            </a:r>
            <a:r>
              <a:rPr lang="en-US" altLang="ko-KR" dirty="0" smtClean="0">
                <a:solidFill>
                  <a:srgbClr val="0000FF"/>
                </a:solidFill>
              </a:rPr>
              <a:t>1.50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따라서 기존 결과보다 </a:t>
            </a:r>
            <a:r>
              <a:rPr lang="en-US" altLang="ko-KR" dirty="0" smtClean="0">
                <a:solidFill>
                  <a:srgbClr val="0000FF"/>
                </a:solidFill>
              </a:rPr>
              <a:t>0.362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이상 좋아지면 </a:t>
            </a:r>
            <a:r>
              <a:rPr lang="en-US" altLang="ko-KR" dirty="0" smtClean="0">
                <a:solidFill>
                  <a:srgbClr val="0000FF"/>
                </a:solidFill>
              </a:rPr>
              <a:t>95% </a:t>
            </a:r>
            <a:r>
              <a:rPr lang="ko-KR" altLang="en-US" dirty="0" smtClean="0">
                <a:solidFill>
                  <a:srgbClr val="0000FF"/>
                </a:solidFill>
              </a:rPr>
              <a:t>확률로 유효하게 성능이 향상</a:t>
            </a:r>
            <a:r>
              <a:rPr lang="ko-KR" altLang="en-US" dirty="0" smtClean="0">
                <a:solidFill>
                  <a:schemeClr val="tx1"/>
                </a:solidFill>
              </a:rPr>
              <a:t>된 것으로 볼 수 있음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10" y="3580374"/>
            <a:ext cx="5181600" cy="2314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6994" y="6257972"/>
                <a:ext cx="11723787" cy="11912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𝟗𝟓</m:t>
                      </m:r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%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뢰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구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간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−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𝟏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.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𝟗𝟔</m:t>
                          </m:r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f>
                            <m:f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.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𝟓𝟎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Helvetica Neue"/>
                                    </a:rPr>
                                    <m:t>𝟔𝟔</m:t>
                                  </m:r>
                                </m:e>
                              </m:rad>
                            </m:den>
                          </m:f>
                          <m: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𝟗𝟔</m:t>
                          </m:r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𝟔𝟔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𝟑𝟔𝟐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𝟑𝟔𝟐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1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𝒆𝒑𝒐𝒄𝒉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𝟔𝟎𝟎𝟎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𝒅𝒓𝒐𝒑𝒐𝒖𝒕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𝑺𝑻𝑫𝑬𝑽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𝒄𝒂𝒏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𝒃𝒆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𝒂𝒑𝒑𝒍𝒊𝒆𝒅</m:t>
                      </m:r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4" y="6257972"/>
                <a:ext cx="11723787" cy="1191224"/>
              </a:xfrm>
              <a:prstGeom prst="rect">
                <a:avLst/>
              </a:prstGeom>
              <a:blipFill>
                <a:blip r:embed="rId3"/>
                <a:stretch>
                  <a:fillRect l="-780" b="-117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1355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58304"/>
              </p:ext>
            </p:extLst>
          </p:nvPr>
        </p:nvGraphicFramePr>
        <p:xfrm>
          <a:off x="419350" y="2699559"/>
          <a:ext cx="11819068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4374">
                  <a:extLst>
                    <a:ext uri="{9D8B030D-6E8A-4147-A177-3AD203B41FA5}">
                      <a16:colId xmlns:a16="http://schemas.microsoft.com/office/drawing/2014/main" val="4005504790"/>
                    </a:ext>
                  </a:extLst>
                </a:gridCol>
                <a:gridCol w="3787347">
                  <a:extLst>
                    <a:ext uri="{9D8B030D-6E8A-4147-A177-3AD203B41FA5}">
                      <a16:colId xmlns:a16="http://schemas.microsoft.com/office/drawing/2014/main" val="1296001343"/>
                    </a:ext>
                  </a:extLst>
                </a:gridCol>
                <a:gridCol w="3787347">
                  <a:extLst>
                    <a:ext uri="{9D8B030D-6E8A-4147-A177-3AD203B41FA5}">
                      <a16:colId xmlns:a16="http://schemas.microsoft.com/office/drawing/2014/main" val="1989787371"/>
                    </a:ext>
                  </a:extLst>
                </a:gridCol>
              </a:tblGrid>
              <a:tr h="560108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Common Throughput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82819"/>
                  </a:ext>
                </a:extLst>
              </a:tr>
              <a:tr h="740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90.06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92.28%)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76.30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85.72%)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52841"/>
                  </a:ext>
                </a:extLst>
              </a:tr>
              <a:tr h="740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200324_WPCN.pptx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86.15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86.23%)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75.11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82.43%)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657347"/>
                  </a:ext>
                </a:extLst>
              </a:tr>
              <a:tr h="740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in 200331_WPCN.pptx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77.11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altLang="ko-KR" sz="2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87.20%)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049396"/>
                  </a:ext>
                </a:extLst>
              </a:tr>
              <a:tr h="740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200331_WPCN.pptx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75.47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85.41%)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348326"/>
                  </a:ext>
                </a:extLst>
              </a:tr>
              <a:tr h="740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  <a:p>
                      <a:pPr latinLnBrk="1"/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</a:rPr>
                        <a:t>(This File)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(87.90%)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503411"/>
                  </a:ext>
                </a:extLst>
              </a:tr>
              <a:tr h="740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Experiment 2</a:t>
                      </a:r>
                    </a:p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(This File)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77.59%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</a:rPr>
                        <a:t>(87.45%)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279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2077700" cy="30286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HAP</a:t>
            </a:r>
            <a:r>
              <a:rPr lang="ko-KR" altLang="en-US" dirty="0" smtClean="0">
                <a:solidFill>
                  <a:srgbClr val="FF0000"/>
                </a:solidFill>
              </a:rPr>
              <a:t>를 각 </a:t>
            </a:r>
            <a:r>
              <a:rPr lang="en-US" altLang="ko-KR" dirty="0" smtClean="0">
                <a:solidFill>
                  <a:srgbClr val="FF0000"/>
                </a:solidFill>
              </a:rPr>
              <a:t>(x, y) </a:t>
            </a:r>
            <a:r>
              <a:rPr lang="ko-KR" altLang="en-US" dirty="0" smtClean="0">
                <a:solidFill>
                  <a:srgbClr val="FF0000"/>
                </a:solidFill>
              </a:rPr>
              <a:t>좌표에 배치</a:t>
            </a:r>
            <a:r>
              <a:rPr lang="ko-KR" altLang="en-US" dirty="0" smtClean="0">
                <a:solidFill>
                  <a:schemeClr val="tx1"/>
                </a:solidFill>
              </a:rPr>
              <a:t>할 때</a:t>
            </a:r>
            <a:r>
              <a:rPr lang="en-US" altLang="ko-KR" dirty="0" smtClean="0">
                <a:solidFill>
                  <a:schemeClr val="tx1"/>
                </a:solidFill>
              </a:rPr>
              <a:t>, Gradient Descent </a:t>
            </a:r>
            <a:r>
              <a:rPr lang="ko-KR" altLang="en-US" dirty="0" smtClean="0">
                <a:solidFill>
                  <a:schemeClr val="tx1"/>
                </a:solidFill>
              </a:rPr>
              <a:t>알고리즘으로 </a:t>
            </a:r>
            <a:r>
              <a:rPr lang="en-US" altLang="ko-KR" dirty="0" smtClean="0">
                <a:solidFill>
                  <a:schemeClr val="tx1"/>
                </a:solidFill>
              </a:rPr>
              <a:t>HAP time</a:t>
            </a:r>
            <a:r>
              <a:rPr lang="ko-KR" altLang="en-US" dirty="0" smtClean="0">
                <a:solidFill>
                  <a:schemeClr val="tx1"/>
                </a:solidFill>
              </a:rPr>
              <a:t>과 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할당 시간을 최적화했을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(x, y) </a:t>
            </a:r>
            <a:r>
              <a:rPr lang="ko-KR" altLang="en-US" dirty="0" smtClean="0">
                <a:solidFill>
                  <a:srgbClr val="0000FF"/>
                </a:solidFill>
              </a:rPr>
              <a:t>좌표에 대한 </a:t>
            </a:r>
            <a:r>
              <a:rPr lang="en-US" altLang="ko-KR" dirty="0" smtClean="0">
                <a:solidFill>
                  <a:srgbClr val="0000FF"/>
                </a:solidFill>
              </a:rPr>
              <a:t>Sum-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Common-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</a:t>
            </a:r>
            <a:r>
              <a:rPr lang="ko-KR" altLang="en-US" dirty="0" smtClean="0">
                <a:solidFill>
                  <a:schemeClr val="tx1"/>
                </a:solidFill>
              </a:rPr>
              <a:t>을 저장한 배열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107"/>
              </p:ext>
            </p:extLst>
          </p:nvPr>
        </p:nvGraphicFramePr>
        <p:xfrm>
          <a:off x="463550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34069" y="8228608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99977" y="5804451"/>
            <a:ext cx="604995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97606"/>
              </p:ext>
            </p:extLst>
          </p:nvPr>
        </p:nvGraphicFramePr>
        <p:xfrm>
          <a:off x="6614379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68459" y="8228608"/>
            <a:ext cx="53764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출력값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빨간색에 가까울수록 값이 큼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52400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01403"/>
              </p:ext>
            </p:extLst>
          </p:nvPr>
        </p:nvGraphicFramePr>
        <p:xfrm>
          <a:off x="980849" y="3109862"/>
          <a:ext cx="10696070" cy="366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035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348035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118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480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1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388809"/>
            <a:ext cx="12077700" cy="76130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1. HAP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할당 시간을 저장한 배열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[1.0, 1.0, 1.0, …, 1.0] (</a:t>
            </a:r>
            <a:r>
              <a:rPr lang="ko-KR" altLang="en-US" b="1" dirty="0" smtClean="0">
                <a:solidFill>
                  <a:srgbClr val="0000FF"/>
                </a:solidFill>
              </a:rPr>
              <a:t>원소 </a:t>
            </a:r>
            <a:r>
              <a:rPr lang="en-US" altLang="ko-KR" b="1" dirty="0" smtClean="0">
                <a:solidFill>
                  <a:srgbClr val="0000FF"/>
                </a:solidFill>
              </a:rPr>
              <a:t>n+1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으로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3"/>
            <a:r>
              <a:rPr lang="en-US" altLang="ko-KR" b="0" dirty="0" smtClean="0">
                <a:solidFill>
                  <a:srgbClr val="0000FF"/>
                </a:solidFill>
              </a:rPr>
              <a:t>Index 0</a:t>
            </a:r>
            <a:r>
              <a:rPr lang="ko-KR" altLang="en-US" b="0" dirty="0" smtClean="0">
                <a:solidFill>
                  <a:srgbClr val="0000FF"/>
                </a:solidFill>
              </a:rPr>
              <a:t>은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할당된 시간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</a:rPr>
              <a:t>나머지는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할당</a:t>
            </a:r>
            <a:r>
              <a:rPr lang="ko-KR" altLang="en-US" dirty="0" smtClean="0">
                <a:solidFill>
                  <a:schemeClr val="tx1"/>
                </a:solidFill>
              </a:rPr>
              <a:t>된 시간을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b="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다음을 </a:t>
            </a:r>
            <a:r>
              <a:rPr lang="en-US" altLang="ko-KR" b="1" dirty="0" smtClean="0">
                <a:solidFill>
                  <a:schemeClr val="tx1"/>
                </a:solidFill>
              </a:rPr>
              <a:t>1000</a:t>
            </a:r>
            <a:r>
              <a:rPr lang="ko-KR" altLang="en-US" b="1" dirty="0" smtClean="0">
                <a:solidFill>
                  <a:schemeClr val="tx1"/>
                </a:solidFill>
              </a:rPr>
              <a:t>회 반복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와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original</a:t>
            </a:r>
            <a:r>
              <a:rPr lang="ko-KR" altLang="en-US" dirty="0" smtClean="0">
                <a:solidFill>
                  <a:schemeClr val="tx1"/>
                </a:solidFill>
              </a:rPr>
              <a:t>이라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k(0, …, n)</a:t>
            </a:r>
            <a:r>
              <a:rPr lang="ko-KR" altLang="en-US" dirty="0" smtClean="0">
                <a:solidFill>
                  <a:srgbClr val="0000FF"/>
                </a:solidFill>
              </a:rPr>
              <a:t>번째 원소의 값을 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</a:rPr>
              <a:t>만큼 증가시킨 배열</a:t>
            </a:r>
            <a:r>
              <a:rPr lang="ko-KR" altLang="en-US" dirty="0" smtClean="0">
                <a:solidFill>
                  <a:schemeClr val="tx1"/>
                </a:solidFill>
              </a:rPr>
              <a:t>이라고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(k)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</a:rPr>
              <a:t>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구하고 그것을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result(k)</a:t>
            </a:r>
            <a:r>
              <a:rPr lang="ko-KR" altLang="en-US" dirty="0" smtClean="0">
                <a:solidFill>
                  <a:schemeClr val="tx1"/>
                </a:solidFill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b="0" dirty="0" smtClean="0">
                <a:solidFill>
                  <a:schemeClr val="tx1"/>
                </a:solidFill>
              </a:rPr>
              <a:t>2-3. </a:t>
            </a:r>
            <a:r>
              <a:rPr lang="en-US" altLang="ko-KR" b="0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원소에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throughputChange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다음과 같이 정의함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endParaRPr lang="en-US" altLang="ko-KR" b="0" dirty="0">
              <a:solidFill>
                <a:schemeClr val="tx1"/>
              </a:solidFill>
            </a:endParaRPr>
          </a:p>
          <a:p>
            <a:pPr lvl="3"/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2-4.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>
                <a:solidFill>
                  <a:schemeClr val="tx1"/>
                </a:solidFill>
              </a:rPr>
              <a:t>chargeTimeList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번째 원소에 다음의 값을 곱하여 </a:t>
            </a:r>
            <a:r>
              <a:rPr lang="ko-KR" altLang="en-US" dirty="0" smtClean="0">
                <a:solidFill>
                  <a:schemeClr val="tx1"/>
                </a:solidFill>
              </a:rPr>
              <a:t>업데이트함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endParaRPr lang="en-US" altLang="ko-KR" b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𝑻𝒉𝒓𝒐𝒖𝒈𝒉𝒑𝒖𝒕𝑪𝒉𝒂𝒏𝒈𝒆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𝒍𝒆𝒂𝒓𝒏𝒊𝒏𝒈𝑹𝒂𝒕𝒆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𝑻𝒉𝒓𝒐𝒖𝒈𝒉𝒑𝒖𝒕𝑪𝒉𝒂𝒏𝒈𝒆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blipFill>
                <a:blip r:embed="rId3"/>
                <a:stretch>
                  <a:fillRect l="-2066" t="-4762" b="-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1452</Words>
  <Application>Microsoft Office PowerPoint</Application>
  <PresentationFormat>Custom</PresentationFormat>
  <Paragraphs>611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</vt:lpstr>
      <vt:lpstr>WPCN Simulation Experiment 1</vt:lpstr>
      <vt:lpstr>WPCN Simulation Experiment 2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812</cp:revision>
  <dcterms:modified xsi:type="dcterms:W3CDTF">2020-04-06T08:22:01Z</dcterms:modified>
</cp:coreProperties>
</file>