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57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78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홍식" initials="김홍" lastIdx="0" clrIdx="0">
    <p:extLst>
      <p:ext uri="{19B8F6BF-5375-455C-9EA6-DF929625EA0E}">
        <p15:presenceInfo xmlns:p15="http://schemas.microsoft.com/office/powerpoint/2012/main" userId="0b2488c3044eef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3CFB9"/>
    <a:srgbClr val="FF8050"/>
    <a:srgbClr val="ACE200"/>
    <a:srgbClr val="FF0000"/>
    <a:srgbClr val="FFFF00"/>
    <a:srgbClr val="EA4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671" autoAdjust="0"/>
    <p:restoredTop sz="94660"/>
  </p:normalViewPr>
  <p:slideViewPr>
    <p:cSldViewPr snapToGrid="0">
      <p:cViewPr varScale="1">
        <p:scale>
          <a:sx n="49" d="100"/>
          <a:sy n="49" d="100"/>
        </p:scale>
        <p:origin x="6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20.04.14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Design of efficient </a:t>
            </a:r>
            <a:r>
              <a:rPr lang="en-US" altLang="ko-KR" dirty="0" smtClean="0"/>
              <a:t>lightweight …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099"/>
            <a:ext cx="11134646" cy="3530237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Thread model</a:t>
            </a:r>
          </a:p>
          <a:p>
            <a:pPr lvl="1"/>
            <a:r>
              <a:rPr lang="en-US" altLang="ko-KR" dirty="0" smtClean="0"/>
              <a:t>Black Hole Denial-of-Service (</a:t>
            </a:r>
            <a:r>
              <a:rPr lang="en-US" altLang="ko-KR" dirty="0" err="1" smtClean="0"/>
              <a:t>DoS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공격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Malicious node</a:t>
            </a:r>
            <a:r>
              <a:rPr lang="ko-KR" altLang="en-US" dirty="0" smtClean="0"/>
              <a:t>는 수신하는 모든 </a:t>
            </a:r>
            <a:r>
              <a:rPr lang="en-US" altLang="ko-KR" dirty="0" smtClean="0"/>
              <a:t>packet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drop</a:t>
            </a:r>
            <a:r>
              <a:rPr lang="ko-KR" altLang="en-US" dirty="0" smtClean="0"/>
              <a:t>하기 때문에 </a:t>
            </a:r>
            <a:r>
              <a:rPr lang="en-US" altLang="ko-KR" dirty="0" smtClean="0"/>
              <a:t>packet</a:t>
            </a:r>
            <a:r>
              <a:rPr lang="ko-KR" altLang="en-US" dirty="0" smtClean="0"/>
              <a:t>이 더 이상 전송되지 않음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Peer node checking</a:t>
            </a:r>
            <a:r>
              <a:rPr lang="ko-KR" altLang="en-US" dirty="0" smtClean="0">
                <a:solidFill>
                  <a:srgbClr val="0000FF"/>
                </a:solidFill>
              </a:rPr>
              <a:t>으로 </a:t>
            </a:r>
            <a:r>
              <a:rPr lang="en-US" altLang="ko-KR" dirty="0" smtClean="0">
                <a:solidFill>
                  <a:srgbClr val="0000FF"/>
                </a:solidFill>
              </a:rPr>
              <a:t>malicious node</a:t>
            </a:r>
            <a:r>
              <a:rPr lang="ko-KR" altLang="en-US" dirty="0" smtClean="0">
                <a:solidFill>
                  <a:srgbClr val="0000FF"/>
                </a:solidFill>
              </a:rPr>
              <a:t>를 탐지하면 오버헤드가 크므로 </a:t>
            </a:r>
            <a:r>
              <a:rPr lang="en-US" altLang="ko-KR" dirty="0" smtClean="0">
                <a:solidFill>
                  <a:srgbClr val="0000FF"/>
                </a:solidFill>
              </a:rPr>
              <a:t>Trusted node</a:t>
            </a:r>
            <a:r>
              <a:rPr lang="ko-KR" altLang="en-US" dirty="0" smtClean="0">
                <a:solidFill>
                  <a:srgbClr val="0000FF"/>
                </a:solidFill>
              </a:rPr>
              <a:t>를 이용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112" y="5092337"/>
            <a:ext cx="10679068" cy="302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9692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APPLICATION OF MACHINE LEARNING 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099"/>
            <a:ext cx="11134646" cy="685038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Q-routing: </a:t>
            </a:r>
            <a:r>
              <a:rPr lang="ko-KR" altLang="en-US" dirty="0" smtClean="0">
                <a:solidFill>
                  <a:srgbClr val="0000FF"/>
                </a:solidFill>
              </a:rPr>
              <a:t>패킷 라우팅을 위해 개발된 </a:t>
            </a:r>
            <a:r>
              <a:rPr lang="en-US" altLang="ko-KR" dirty="0" smtClean="0">
                <a:solidFill>
                  <a:srgbClr val="0000FF"/>
                </a:solidFill>
              </a:rPr>
              <a:t>Q-learning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Q-table </a:t>
            </a:r>
            <a:r>
              <a:rPr lang="ko-KR" altLang="en-US" dirty="0" smtClean="0"/>
              <a:t>기반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Estimate</a:t>
            </a:r>
            <a:r>
              <a:rPr lang="ko-KR" altLang="en-US" dirty="0" smtClean="0"/>
              <a:t>된 </a:t>
            </a:r>
            <a:r>
              <a:rPr lang="en-US" altLang="ko-KR" dirty="0" smtClean="0"/>
              <a:t>end-to-end packet delivery time </a:t>
            </a:r>
            <a:r>
              <a:rPr lang="ko-KR" altLang="en-US" dirty="0" smtClean="0"/>
              <a:t>계산</a:t>
            </a:r>
            <a:endParaRPr lang="en-US" altLang="ko-KR" dirty="0" smtClean="0"/>
          </a:p>
          <a:p>
            <a:r>
              <a:rPr lang="en-US" altLang="ko-KR" dirty="0" smtClean="0"/>
              <a:t>Classification Based Routing: </a:t>
            </a:r>
            <a:r>
              <a:rPr lang="ko-KR" altLang="en-US" dirty="0" smtClean="0"/>
              <a:t>라우팅 문제를 </a:t>
            </a:r>
            <a:r>
              <a:rPr lang="ko-KR" altLang="en-US" dirty="0" smtClean="0">
                <a:solidFill>
                  <a:srgbClr val="0000FF"/>
                </a:solidFill>
              </a:rPr>
              <a:t>분류를 위한 머신러닝 문제로 간주</a:t>
            </a:r>
            <a:r>
              <a:rPr lang="ko-KR" altLang="en-US" dirty="0" smtClean="0"/>
              <a:t>하고 해결</a:t>
            </a:r>
            <a:endParaRPr lang="en-US" altLang="ko-KR" dirty="0" smtClean="0"/>
          </a:p>
          <a:p>
            <a:r>
              <a:rPr lang="en-US" altLang="ko-KR" dirty="0" smtClean="0"/>
              <a:t>Clustering: </a:t>
            </a:r>
            <a:r>
              <a:rPr lang="ko-KR" altLang="en-US" dirty="0" smtClean="0">
                <a:solidFill>
                  <a:srgbClr val="0000FF"/>
                </a:solidFill>
              </a:rPr>
              <a:t>거대한 </a:t>
            </a:r>
            <a:r>
              <a:rPr lang="en-US" altLang="ko-KR" dirty="0" smtClean="0">
                <a:solidFill>
                  <a:srgbClr val="0000FF"/>
                </a:solidFill>
              </a:rPr>
              <a:t>dataset</a:t>
            </a:r>
            <a:r>
              <a:rPr lang="ko-KR" altLang="en-US" dirty="0" smtClean="0">
                <a:solidFill>
                  <a:srgbClr val="0000FF"/>
                </a:solidFill>
              </a:rPr>
              <a:t>에서 패턴 인식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여기서는 </a:t>
            </a:r>
            <a:r>
              <a:rPr lang="en-US" altLang="ko-KR" dirty="0" smtClean="0">
                <a:solidFill>
                  <a:schemeClr val="tx1"/>
                </a:solidFill>
              </a:rPr>
              <a:t>K-means Clustering</a:t>
            </a:r>
            <a:r>
              <a:rPr lang="ko-KR" altLang="en-US" dirty="0" smtClean="0">
                <a:solidFill>
                  <a:schemeClr val="tx1"/>
                </a:solidFill>
              </a:rPr>
              <a:t>을 이용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38295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APPLICATION OF MACHINE LEARNING 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099"/>
            <a:ext cx="11134646" cy="97209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Q-routing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850" y="2440169"/>
            <a:ext cx="9491573" cy="189403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12" y="4610814"/>
            <a:ext cx="3680279" cy="4001407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636" y="4607015"/>
            <a:ext cx="5574031" cy="400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9959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APPLICATION OF MACHINE LEARNING 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099"/>
            <a:ext cx="11134646" cy="97209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머신러닝 알고리즘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99" y="2416219"/>
            <a:ext cx="7864717" cy="34098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714" y="5130981"/>
            <a:ext cx="84677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6412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github.com/WannaBeSuperteur/2020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64985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DTN Security</a:t>
            </a:r>
            <a:r>
              <a:rPr lang="en-US" altLang="ko-KR" dirty="0"/>
              <a:t> </a:t>
            </a:r>
            <a:r>
              <a:rPr lang="en-US" altLang="ko-KR" dirty="0" smtClean="0"/>
              <a:t>using AI</a:t>
            </a:r>
            <a:endParaRPr lang="ko-KR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949450" y="4650377"/>
            <a:ext cx="9105900" cy="3771997"/>
          </a:xfrm>
        </p:spPr>
        <p:txBody>
          <a:bodyPr>
            <a:normAutofit/>
          </a:bodyPr>
          <a:lstStyle/>
          <a:p>
            <a:r>
              <a:rPr lang="en-US" altLang="ko-KR" dirty="0"/>
              <a:t>Trust based Intelligent Routing Algorithm for Delay Tolerant Network using Artificial Neural </a:t>
            </a:r>
            <a:r>
              <a:rPr lang="en-US" altLang="ko-KR" dirty="0" smtClean="0"/>
              <a:t>Network</a:t>
            </a:r>
          </a:p>
          <a:p>
            <a:r>
              <a:rPr lang="en-US" altLang="ko-KR" dirty="0" smtClean="0"/>
              <a:t>Design </a:t>
            </a:r>
            <a:r>
              <a:rPr lang="en-US" altLang="ko-KR" dirty="0"/>
              <a:t>of efficient lightweight strategies to combat </a:t>
            </a:r>
            <a:r>
              <a:rPr lang="en-US" altLang="ko-KR" dirty="0" err="1"/>
              <a:t>DoS</a:t>
            </a:r>
            <a:r>
              <a:rPr lang="en-US" altLang="ko-KR" dirty="0"/>
              <a:t> attack in delay tolerant network </a:t>
            </a:r>
            <a:r>
              <a:rPr lang="en-US" altLang="ko-KR" dirty="0" smtClean="0"/>
              <a:t>routing</a:t>
            </a:r>
          </a:p>
          <a:p>
            <a:r>
              <a:rPr lang="en-US" altLang="ko-KR" dirty="0"/>
              <a:t>APPLICATION OF MACHINE LEARNING TECHNIQUES TO DELAY TOLERANT NETWORK ROUTING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lvl="1" latinLnBrk="1"/>
            <a:r>
              <a:rPr lang="ko-KR" altLang="en-US" sz="3000" dirty="0" smtClean="0"/>
              <a:t>논문 읽기</a:t>
            </a:r>
            <a:r>
              <a:rPr lang="en-US" altLang="ko-KR" sz="3000" dirty="0" smtClean="0"/>
              <a:t>: Trust </a:t>
            </a:r>
            <a:r>
              <a:rPr lang="en-US" altLang="ko-KR" sz="3000" dirty="0"/>
              <a:t>based Intelligent Routing Algorithm for Delay Tolerant Network using Artificial Neural Network, 8 Jan </a:t>
            </a:r>
            <a:r>
              <a:rPr lang="en-US" altLang="ko-KR" sz="3000" dirty="0" smtClean="0"/>
              <a:t>2016</a:t>
            </a:r>
          </a:p>
          <a:p>
            <a:pPr lvl="1" latinLnBrk="1"/>
            <a:r>
              <a:rPr lang="ko-KR" altLang="en-US" sz="3000" dirty="0" smtClean="0"/>
              <a:t>논문 읽기</a:t>
            </a:r>
            <a:r>
              <a:rPr lang="en-US" altLang="ko-KR" sz="3000" dirty="0" smtClean="0"/>
              <a:t>: </a:t>
            </a:r>
            <a:r>
              <a:rPr lang="en-US" altLang="ko-KR" dirty="0"/>
              <a:t>Design of efficient lightweight strategies to combat </a:t>
            </a:r>
            <a:r>
              <a:rPr lang="en-US" altLang="ko-KR" dirty="0" err="1"/>
              <a:t>DoS</a:t>
            </a:r>
            <a:r>
              <a:rPr lang="en-US" altLang="ko-KR" dirty="0"/>
              <a:t> attack in delay tolerant network routing, 29 Jun 2016</a:t>
            </a:r>
            <a:endParaRPr lang="ko-KR" altLang="ko-KR" dirty="0"/>
          </a:p>
          <a:p>
            <a:pPr lvl="1" latinLnBrk="1"/>
            <a:r>
              <a:rPr lang="ko-KR" altLang="en-US" sz="3000" dirty="0" smtClean="0"/>
              <a:t>논문 읽기</a:t>
            </a:r>
            <a:r>
              <a:rPr lang="en-US" altLang="ko-KR" sz="3000" dirty="0" smtClean="0"/>
              <a:t>: </a:t>
            </a:r>
            <a:r>
              <a:rPr lang="en-US" altLang="ko-KR" dirty="0"/>
              <a:t>APPLICATION OF MACHINE LEARNING TECHNIQUES TO DELAY TOLERANT NETWORK ROUTING, December 5, </a:t>
            </a:r>
            <a:r>
              <a:rPr lang="en-US" altLang="ko-KR" dirty="0" smtClean="0"/>
              <a:t>2018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Trust based Intelligent </a:t>
            </a:r>
            <a:r>
              <a:rPr lang="en-US" altLang="ko-KR" dirty="0" smtClean="0"/>
              <a:t>Routing …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2204700" cy="2082438"/>
          </a:xfrm>
        </p:spPr>
        <p:txBody>
          <a:bodyPr>
            <a:normAutofit/>
          </a:bodyPr>
          <a:lstStyle/>
          <a:p>
            <a:r>
              <a:rPr lang="en-US" altLang="ko-KR" dirty="0"/>
              <a:t>DTN</a:t>
            </a:r>
            <a:r>
              <a:rPr lang="ko-KR" altLang="ko-KR" dirty="0"/>
              <a:t>에서 각 </a:t>
            </a:r>
            <a:r>
              <a:rPr lang="en-US" altLang="ko-KR" dirty="0"/>
              <a:t>node</a:t>
            </a:r>
            <a:r>
              <a:rPr lang="ko-KR" altLang="ko-KR" dirty="0"/>
              <a:t>의 </a:t>
            </a:r>
            <a:r>
              <a:rPr lang="en-US" altLang="ko-KR" dirty="0">
                <a:solidFill>
                  <a:srgbClr val="0000FF"/>
                </a:solidFill>
              </a:rPr>
              <a:t>Trust (</a:t>
            </a:r>
            <a:r>
              <a:rPr lang="ko-KR" altLang="ko-KR" dirty="0">
                <a:solidFill>
                  <a:srgbClr val="0000FF"/>
                </a:solidFill>
              </a:rPr>
              <a:t>신뢰성</a:t>
            </a:r>
            <a:r>
              <a:rPr lang="en-US" altLang="ko-KR" dirty="0">
                <a:solidFill>
                  <a:srgbClr val="0000FF"/>
                </a:solidFill>
              </a:rPr>
              <a:t>) </a:t>
            </a:r>
            <a:r>
              <a:rPr lang="ko-KR" altLang="ko-KR" dirty="0">
                <a:solidFill>
                  <a:srgbClr val="0000FF"/>
                </a:solidFill>
              </a:rPr>
              <a:t>값에 기반하여</a:t>
            </a:r>
            <a:r>
              <a:rPr lang="en-US" altLang="ko-KR" dirty="0">
                <a:solidFill>
                  <a:srgbClr val="0000FF"/>
                </a:solidFill>
              </a:rPr>
              <a:t>, </a:t>
            </a:r>
            <a:r>
              <a:rPr lang="ko-KR" altLang="ko-KR" dirty="0">
                <a:solidFill>
                  <a:srgbClr val="0000FF"/>
                </a:solidFill>
              </a:rPr>
              <a:t>딥 러닝을 이용하여 라우팅을 하는 알고리즘</a:t>
            </a:r>
            <a:r>
              <a:rPr lang="ko-KR" altLang="ko-KR" dirty="0"/>
              <a:t>에 대한 </a:t>
            </a:r>
            <a:r>
              <a:rPr lang="ko-KR" altLang="ko-KR" dirty="0" smtClean="0"/>
              <a:t>논문</a:t>
            </a:r>
            <a:endParaRPr lang="en-US" altLang="ko-KR" dirty="0"/>
          </a:p>
          <a:p>
            <a:r>
              <a:rPr lang="en-US" altLang="ko-KR" dirty="0" smtClean="0"/>
              <a:t>Trust Function: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780869" y="3644538"/>
                <a:ext cx="11181806" cy="10878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&lt;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𝑻𝒊𝒎𝒆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𝑫𝒊𝒇𝒇𝒆𝒓𝒆𝒏𝒄𝒆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𝒃𝒆𝒕𝒘𝒆𝒆𝒏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𝑹𝒆𝒄𝒆𝒏𝒕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𝒂𝒏𝒅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𝑳𝒂𝒔𝒕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𝑪𝒐𝒏𝒏𝒆𝒄𝒕𝒊𝒐𝒏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ko-KR" altLang="ko-KR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𝑭𝒓𝒆𝒒𝒖𝒆𝒏𝒄𝒚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𝒐𝒇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𝑪𝒂𝒍𝒍𝒔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𝑻𝒐𝒕𝒂𝒍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𝑫𝒖𝒓𝒂𝒕𝒊𝒐𝒏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&gt;</m:t>
                      </m:r>
                    </m:oMath>
                  </m:oMathPara>
                </a14:m>
                <a:endParaRPr lang="ko-KR" altLang="ko-KR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69" y="3644538"/>
                <a:ext cx="11181806" cy="10878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26527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Trust based Intelligent </a:t>
            </a:r>
            <a:r>
              <a:rPr lang="en-US" altLang="ko-KR" dirty="0" smtClean="0"/>
              <a:t>Routing …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2204700" cy="76308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신경망 학습 알고리즘</a:t>
            </a:r>
            <a:r>
              <a:rPr lang="en-US" altLang="ko-KR" dirty="0" smtClean="0"/>
              <a:t>:</a:t>
            </a:r>
            <a:endParaRPr lang="en-US" altLang="ko-KR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2401389"/>
            <a:ext cx="10652941" cy="56499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6213747" y="6920352"/>
                <a:ext cx="2487284" cy="11309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ko-KR" altLang="en-US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en-US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ko-KR" altLang="en-US" b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ko-KR" altLang="en-US" b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ko-KR" alt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747" y="6920352"/>
                <a:ext cx="2487284" cy="11309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5113863" y="4430038"/>
                <a:ext cx="11030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ko-KR" altLang="en-US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863" y="4430038"/>
                <a:ext cx="1103058" cy="461665"/>
              </a:xfrm>
              <a:prstGeom prst="rect">
                <a:avLst/>
              </a:prstGeom>
              <a:blipFill>
                <a:blip r:embed="rId4"/>
                <a:stretch>
                  <a:fillRect l="-552" b="-5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5018069" y="5444362"/>
                <a:ext cx="11030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ko-KR" altLang="en-US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069" y="5444362"/>
                <a:ext cx="1103058" cy="461665"/>
              </a:xfrm>
              <a:prstGeom prst="rect">
                <a:avLst/>
              </a:prstGeom>
              <a:blipFill>
                <a:blip r:embed="rId5"/>
                <a:stretch>
                  <a:fillRect l="-552"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4920837" y="6516999"/>
                <a:ext cx="11030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ko-KR" altLang="en-US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837" y="6516999"/>
                <a:ext cx="1103058" cy="461665"/>
              </a:xfrm>
              <a:prstGeom prst="rect">
                <a:avLst/>
              </a:prstGeom>
              <a:blipFill>
                <a:blip r:embed="rId6"/>
                <a:stretch>
                  <a:fillRect l="-552"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8378061" y="5675194"/>
                <a:ext cx="16305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ko-KR" altLang="en-US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ko-KR" altLang="en-US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061" y="5675194"/>
                <a:ext cx="163057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8904618" y="4310198"/>
                <a:ext cx="3443891" cy="916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ko-KR" altLang="en-US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ko-KR" altLang="en-US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ko-KR" altLang="en-US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ko-KR" alt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ko-KR" altLang="en-US" b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&amp;0 </m:t>
                              </m:r>
                              <m:r>
                                <a:rPr lang="ko-KR" alt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ko-KR" altLang="en-US" b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ko-KR" altLang="en-US" b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ko-KR" altLang="en-US" b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&amp;1 </m:t>
                              </m:r>
                              <m:r>
                                <a:rPr lang="ko-KR" alt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ko-KR" altLang="en-US" b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ko-KR" altLang="en-US" b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618" y="4310198"/>
                <a:ext cx="3443891" cy="9161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28542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Trust based Intelligent </a:t>
            </a:r>
            <a:r>
              <a:rPr lang="en-US" altLang="ko-KR" dirty="0" smtClean="0"/>
              <a:t>Routing …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2204700" cy="76308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관련 알고리즘</a:t>
            </a:r>
            <a:r>
              <a:rPr lang="en-US" altLang="ko-KR" dirty="0" smtClean="0"/>
              <a:t>: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174" y="3033304"/>
            <a:ext cx="10469517" cy="385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692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Trust based Intelligent </a:t>
            </a:r>
            <a:r>
              <a:rPr lang="en-US" altLang="ko-KR" dirty="0" smtClean="0"/>
              <a:t>Routing …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2204700" cy="76308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관련 알고리즘</a:t>
            </a:r>
            <a:r>
              <a:rPr lang="en-US" altLang="ko-KR" dirty="0" smtClean="0"/>
              <a:t>:</a:t>
            </a:r>
            <a:endParaRPr lang="en-US" altLang="ko-K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245" y="2619647"/>
            <a:ext cx="9930181" cy="510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693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Design of efficient </a:t>
            </a:r>
            <a:r>
              <a:rPr lang="en-US" altLang="ko-KR" dirty="0" smtClean="0"/>
              <a:t>lightweight …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2204700" cy="20824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Spray &amp; Focus Routing Protocol</a:t>
            </a:r>
            <a:r>
              <a:rPr lang="ko-KR" altLang="en-US" dirty="0" smtClean="0"/>
              <a:t>을 이용하여 </a:t>
            </a:r>
            <a:r>
              <a:rPr lang="en-US" altLang="ko-KR" dirty="0" smtClean="0"/>
              <a:t>DTN</a:t>
            </a:r>
            <a:r>
              <a:rPr lang="ko-KR" altLang="en-US" dirty="0" smtClean="0"/>
              <a:t>에서 메시지를 전달하는 것에 대한 논문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67" y="3276599"/>
            <a:ext cx="10887529" cy="306482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625633" y="7651644"/>
            <a:ext cx="1632858" cy="62033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n</a:t>
            </a:r>
            <a:r>
              <a:rPr lang="en-US" altLang="ko-KR" sz="2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ode A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Oval 6"/>
          <p:cNvSpPr/>
          <p:nvPr/>
        </p:nvSpPr>
        <p:spPr>
          <a:xfrm>
            <a:off x="8264433" y="7651643"/>
            <a:ext cx="1637213" cy="62033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n</a:t>
            </a:r>
            <a:r>
              <a:rPr lang="en-US" altLang="ko-KR" sz="2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ode B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376057" y="7651643"/>
            <a:ext cx="3775166" cy="620335"/>
          </a:xfrm>
          <a:prstGeom prst="rightArrow">
            <a:avLst>
              <a:gd name="adj1" fmla="val 28942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73683" y="7130424"/>
            <a:ext cx="444137" cy="441146"/>
          </a:xfrm>
          <a:prstGeom prst="rect">
            <a:avLst/>
          </a:prstGeom>
          <a:solidFill>
            <a:srgbClr val="13CFB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T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50477" y="7130424"/>
            <a:ext cx="444137" cy="441146"/>
          </a:xfrm>
          <a:prstGeom prst="rect">
            <a:avLst/>
          </a:prstGeom>
          <a:solidFill>
            <a:srgbClr val="13CFB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T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96889" y="7130424"/>
            <a:ext cx="444137" cy="441146"/>
          </a:xfrm>
          <a:prstGeom prst="rect">
            <a:avLst/>
          </a:prstGeom>
          <a:solidFill>
            <a:srgbClr val="13CFB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T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69824" y="7350997"/>
            <a:ext cx="444137" cy="441146"/>
          </a:xfrm>
          <a:prstGeom prst="rect">
            <a:avLst/>
          </a:prstGeom>
          <a:solidFill>
            <a:srgbClr val="13CFB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T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46618" y="7350997"/>
            <a:ext cx="444137" cy="441146"/>
          </a:xfrm>
          <a:prstGeom prst="rect">
            <a:avLst/>
          </a:prstGeom>
          <a:solidFill>
            <a:srgbClr val="13CFB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T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21828" y="7130424"/>
            <a:ext cx="706482" cy="441146"/>
          </a:xfrm>
          <a:prstGeom prst="rect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MC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23412" y="7350997"/>
            <a:ext cx="706482" cy="441146"/>
          </a:xfrm>
          <a:prstGeom prst="rect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MC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9864560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Design of efficient </a:t>
            </a:r>
            <a:r>
              <a:rPr lang="en-US" altLang="ko-KR" dirty="0" smtClean="0"/>
              <a:t>lightweight …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73100" y="1562099"/>
                <a:ext cx="12204700" cy="7059387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Utility Value Setting</a:t>
                </a:r>
              </a:p>
              <a:p>
                <a:pPr lvl="1"/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개의 </a:t>
                </a:r>
                <a:r>
                  <a:rPr lang="en-US" altLang="ko-KR" dirty="0" smtClean="0"/>
                  <a:t>node </a:t>
                </a:r>
                <a:r>
                  <a:rPr lang="en-US" altLang="ko-KR" dirty="0" err="1" smtClean="0"/>
                  <a:t>i</a:t>
                </a:r>
                <a:r>
                  <a:rPr lang="en-US" altLang="ko-KR" dirty="0" smtClean="0"/>
                  <a:t>, j</a:t>
                </a:r>
                <a:r>
                  <a:rPr lang="ko-KR" altLang="en-US" dirty="0" smtClean="0"/>
                  <a:t>가 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마지막으로 만난 시점</a:t>
                </a:r>
                <a:r>
                  <a:rPr lang="ko-KR" altLang="en-US" dirty="0" smtClean="0"/>
                  <a:t>을 기준으로 시간 측정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smtClean="0">
                            <a:solidFill>
                              <a:srgbClr val="0000FF"/>
                            </a:solidFill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</a:rPr>
                          <m:t>𝝉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ko-KR" altLang="ko-KR" i="1">
                            <a:solidFill>
                              <a:srgbClr val="0000FF"/>
                            </a:solidFill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</a:rPr>
                          <m:t>𝒊</m:t>
                        </m:r>
                      </m:e>
                    </m:d>
                    <m:r>
                      <a:rPr lang="en-US" altLang="ko-KR" i="1">
                        <a:solidFill>
                          <a:srgbClr val="0000FF"/>
                        </a:solidFill>
                      </a:rPr>
                      <m:t>≔</m:t>
                    </m:r>
                    <m:r>
                      <a:rPr lang="en-US" altLang="ko-KR" i="1">
                        <a:solidFill>
                          <a:srgbClr val="0000FF"/>
                        </a:solidFill>
                      </a:rPr>
                      <m:t>𝟎</m:t>
                    </m:r>
                    <m:r>
                      <a:rPr lang="en-US" altLang="ko-KR" i="1">
                        <a:solidFill>
                          <a:srgbClr val="0000FF"/>
                        </a:solidFill>
                      </a:rPr>
                      <m:t>, </m:t>
                    </m:r>
                    <m:sSub>
                      <m:sSubPr>
                        <m:ctrlPr>
                          <a:rPr lang="ko-KR" altLang="ko-KR" i="1">
                            <a:solidFill>
                              <a:srgbClr val="0000FF"/>
                            </a:solidFill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</a:rPr>
                          <m:t>𝝉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ko-KR" altLang="ko-KR" i="1">
                            <a:solidFill>
                              <a:srgbClr val="0000FF"/>
                            </a:solidFill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</a:rPr>
                          <m:t>𝒋</m:t>
                        </m:r>
                      </m:e>
                    </m:d>
                    <m:r>
                      <a:rPr lang="en-US" altLang="ko-KR" i="1">
                        <a:solidFill>
                          <a:srgbClr val="0000FF"/>
                        </a:solidFill>
                      </a:rPr>
                      <m:t>≔∞ </m:t>
                    </m:r>
                    <m:r>
                      <a:rPr lang="en-US" altLang="ko-KR" i="1">
                        <a:solidFill>
                          <a:srgbClr val="0000FF"/>
                        </a:solidFill>
                      </a:rPr>
                      <m:t>𝒇𝒐𝒓</m:t>
                    </m:r>
                    <m:r>
                      <a:rPr lang="en-US" altLang="ko-KR" i="1">
                        <a:solidFill>
                          <a:srgbClr val="0000FF"/>
                        </a:solidFill>
                      </a:rPr>
                      <m:t> </m:t>
                    </m:r>
                    <m:r>
                      <a:rPr lang="en-US" altLang="ko-KR" i="1">
                        <a:solidFill>
                          <a:srgbClr val="0000FF"/>
                        </a:solidFill>
                      </a:rPr>
                      <m:t>𝒂𝒍𝒍</m:t>
                    </m:r>
                    <m:r>
                      <a:rPr lang="en-US" altLang="ko-KR" i="1">
                        <a:solidFill>
                          <a:srgbClr val="0000FF"/>
                        </a:solidFill>
                      </a:rPr>
                      <m:t> </m:t>
                    </m:r>
                    <m:r>
                      <a:rPr lang="en-US" altLang="ko-KR" i="1">
                        <a:solidFill>
                          <a:srgbClr val="0000FF"/>
                        </a:solidFill>
                      </a:rPr>
                      <m:t>𝒊</m:t>
                    </m:r>
                    <m:r>
                      <a:rPr lang="en-US" altLang="ko-KR" i="1">
                        <a:solidFill>
                          <a:srgbClr val="0000FF"/>
                        </a:solidFill>
                      </a:rPr>
                      <m:t>, </m:t>
                    </m:r>
                    <m:r>
                      <a:rPr lang="en-US" altLang="ko-KR" i="1">
                        <a:solidFill>
                          <a:srgbClr val="0000FF"/>
                        </a:solidFill>
                      </a:rPr>
                      <m:t>𝒋</m:t>
                    </m:r>
                  </m:oMath>
                </a14:m>
                <a:endParaRPr lang="ko-KR" altLang="ko-KR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en-US" altLang="ko-KR" dirty="0" smtClean="0"/>
                  <a:t>2. 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node </a:t>
                </a:r>
                <a:r>
                  <a:rPr lang="en-US" altLang="ko-KR" dirty="0" err="1" smtClean="0">
                    <a:solidFill>
                      <a:srgbClr val="0000FF"/>
                    </a:solidFill>
                  </a:rPr>
                  <a:t>i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,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j</a:t>
                </a:r>
                <a:r>
                  <a:rPr lang="ko-KR" altLang="ko-KR" dirty="0">
                    <a:solidFill>
                      <a:srgbClr val="0000FF"/>
                    </a:solidFill>
                  </a:rPr>
                  <a:t>가 서로 만나면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solidFill>
                              <a:srgbClr val="0000FF"/>
                            </a:solidFill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</a:rPr>
                          <m:t>𝝉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ko-KR" altLang="ko-KR" i="1">
                            <a:solidFill>
                              <a:srgbClr val="0000FF"/>
                            </a:solidFill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</a:rPr>
                          <m:t>𝒋</m:t>
                        </m:r>
                      </m:e>
                    </m:d>
                    <m:r>
                      <a:rPr lang="en-US" altLang="ko-KR" i="1">
                        <a:solidFill>
                          <a:srgbClr val="0000FF"/>
                        </a:solidFill>
                      </a:rPr>
                      <m:t>≔</m:t>
                    </m:r>
                    <m:sSub>
                      <m:sSubPr>
                        <m:ctrlPr>
                          <a:rPr lang="ko-KR" altLang="ko-KR" i="1">
                            <a:solidFill>
                              <a:srgbClr val="0000FF"/>
                            </a:solidFill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</a:rPr>
                          <m:t>𝝉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</a:rPr>
                          <m:t>𝒋</m:t>
                        </m:r>
                      </m:sub>
                    </m:sSub>
                    <m:d>
                      <m:dPr>
                        <m:ctrlPr>
                          <a:rPr lang="ko-KR" altLang="ko-KR" i="1">
                            <a:solidFill>
                              <a:srgbClr val="0000FF"/>
                            </a:solidFill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</a:rPr>
                          <m:t>𝒊</m:t>
                        </m:r>
                      </m:e>
                    </m:d>
                    <m:r>
                      <a:rPr lang="en-US" altLang="ko-KR">
                        <a:solidFill>
                          <a:srgbClr val="0000FF"/>
                        </a:solidFill>
                      </a:rPr>
                      <m:t>≔</m:t>
                    </m:r>
                    <m:r>
                      <a:rPr lang="en-US" altLang="ko-KR" i="1">
                        <a:solidFill>
                          <a:srgbClr val="0000FF"/>
                        </a:solidFill>
                      </a:rPr>
                      <m:t>𝟎</m:t>
                    </m:r>
                  </m:oMath>
                </a14:m>
                <a:endParaRPr lang="ko-KR" altLang="ko-KR" dirty="0">
                  <a:solidFill>
                    <a:srgbClr val="0000FF"/>
                  </a:solidFill>
                </a:endParaRPr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 smtClean="0"/>
                  <a:t>3. Transitivity</a:t>
                </a:r>
                <a:r>
                  <a:rPr lang="ko-KR" altLang="en-US" dirty="0" smtClean="0"/>
                  <a:t>에 의한 업데이트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smtClean="0">
                            <a:solidFill>
                              <a:srgbClr val="0000FF"/>
                            </a:solidFill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</a:rPr>
                          <m:t>𝝉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ko-KR" altLang="ko-KR" i="1">
                            <a:solidFill>
                              <a:srgbClr val="0000FF"/>
                            </a:solidFill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</a:rPr>
                          <m:t>𝒋</m:t>
                        </m:r>
                      </m:e>
                    </m:d>
                    <m:r>
                      <a:rPr lang="en-US" altLang="ko-KR" i="1">
                        <a:solidFill>
                          <a:srgbClr val="0000FF"/>
                        </a:solidFill>
                      </a:rPr>
                      <m:t>=</m:t>
                    </m:r>
                    <m:sSub>
                      <m:sSubPr>
                        <m:ctrlPr>
                          <a:rPr lang="ko-KR" altLang="ko-KR" i="1">
                            <a:solidFill>
                              <a:srgbClr val="0000FF"/>
                            </a:solidFill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</a:rPr>
                          <m:t>𝒕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</a:rPr>
                          <m:t>𝒎</m:t>
                        </m:r>
                      </m:sub>
                    </m:sSub>
                    <m:d>
                      <m:dPr>
                        <m:ctrlPr>
                          <a:rPr lang="ko-KR" altLang="ko-KR" i="1">
                            <a:solidFill>
                              <a:srgbClr val="0000FF"/>
                            </a:solidFill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>
                                <a:solidFill>
                                  <a:srgbClr val="0000FF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</a:rPr>
                              <m:t>𝒊𝒌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solidFill>
                          <a:srgbClr val="0000FF"/>
                        </a:solidFill>
                      </a:rPr>
                      <m:t>+</m:t>
                    </m:r>
                    <m:sSub>
                      <m:sSubPr>
                        <m:ctrlPr>
                          <a:rPr lang="ko-KR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ko-KR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단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𝒊𝒌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node </a:t>
                </a:r>
                <a:r>
                  <a:rPr lang="en-US" altLang="ko-KR" dirty="0" err="1" smtClean="0"/>
                  <a:t>i</a:t>
                </a:r>
                <a:r>
                  <a:rPr lang="ko-KR" altLang="en-US" dirty="0" smtClean="0"/>
                  <a:t>에서 </a:t>
                </a:r>
                <a:r>
                  <a:rPr lang="en-US" altLang="ko-KR" dirty="0" smtClean="0"/>
                  <a:t>mobility model m</a:t>
                </a:r>
                <a:r>
                  <a:rPr lang="ko-KR" altLang="en-US" dirty="0" smtClean="0"/>
                  <a:t>을 통해 </a:t>
                </a:r>
                <a:r>
                  <a:rPr lang="en-US" altLang="ko-KR" dirty="0" smtClean="0"/>
                  <a:t>node k</a:t>
                </a:r>
                <a:r>
                  <a:rPr lang="ko-KR" altLang="en-US" dirty="0" smtClean="0"/>
                  <a:t>에 이르는 데에 걸리는 시간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1562099"/>
                <a:ext cx="12204700" cy="7059387"/>
              </a:xfrm>
              <a:blipFill>
                <a:blip r:embed="rId2"/>
                <a:stretch>
                  <a:fillRect l="-1947" t="-13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2103118" y="4715692"/>
            <a:ext cx="1632858" cy="62033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n</a:t>
            </a:r>
            <a:r>
              <a:rPr lang="en-US" altLang="ko-KR" sz="2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ode </a:t>
            </a:r>
            <a:r>
              <a:rPr lang="en-US" altLang="ko-KR" sz="2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i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43746" y="4715692"/>
            <a:ext cx="1637213" cy="62033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n</a:t>
            </a:r>
            <a:r>
              <a:rPr lang="en-US" altLang="ko-KR" sz="2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ode j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18" name="Straight Connector 17"/>
          <p:cNvCxnSpPr>
            <a:endCxn id="17" idx="2"/>
          </p:cNvCxnSpPr>
          <p:nvPr/>
        </p:nvCxnSpPr>
        <p:spPr>
          <a:xfrm>
            <a:off x="3735976" y="5025859"/>
            <a:ext cx="2307770" cy="1"/>
          </a:xfrm>
          <a:prstGeom prst="line">
            <a:avLst/>
          </a:prstGeom>
          <a:noFill/>
          <a:ln w="38100" cap="flat">
            <a:solidFill>
              <a:srgbClr val="13CFB9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Box 18"/>
          <p:cNvSpPr txBox="1"/>
          <p:nvPr/>
        </p:nvSpPr>
        <p:spPr>
          <a:xfrm>
            <a:off x="1924885" y="4243768"/>
            <a:ext cx="198932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Utility(j)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:=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68491" y="4243768"/>
            <a:ext cx="198772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Utility(</a:t>
            </a:r>
            <a:r>
              <a:rPr kumimoji="0" lang="en-US" altLang="ko-KR" sz="2400" b="1" i="0" u="none" strike="noStrike" cap="none" spc="0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:=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383014" y="8241425"/>
            <a:ext cx="1632858" cy="62033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n</a:t>
            </a:r>
            <a:r>
              <a:rPr lang="en-US" altLang="ko-KR" sz="2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ode </a:t>
            </a:r>
            <a:r>
              <a:rPr lang="en-US" altLang="ko-KR" sz="2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i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809145" y="7227976"/>
            <a:ext cx="1632858" cy="62033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n</a:t>
            </a:r>
            <a:r>
              <a:rPr lang="en-US" altLang="ko-KR" sz="2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ode k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9570853" y="8213629"/>
            <a:ext cx="1632858" cy="62033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n</a:t>
            </a:r>
            <a:r>
              <a:rPr lang="en-US" altLang="ko-KR" sz="2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ode </a:t>
            </a:r>
            <a:r>
              <a:rPr lang="en-US" altLang="ko-KR" sz="2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j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25" name="Straight Connector 24"/>
          <p:cNvCxnSpPr>
            <a:stCxn id="21" idx="7"/>
            <a:endCxn id="22" idx="2"/>
          </p:cNvCxnSpPr>
          <p:nvPr/>
        </p:nvCxnSpPr>
        <p:spPr>
          <a:xfrm flipV="1">
            <a:off x="3776745" y="7538144"/>
            <a:ext cx="3032400" cy="794127"/>
          </a:xfrm>
          <a:prstGeom prst="line">
            <a:avLst/>
          </a:prstGeom>
          <a:noFill/>
          <a:ln w="38100" cap="flat">
            <a:solidFill>
              <a:srgbClr val="13CFB9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/>
          <p:cNvCxnSpPr>
            <a:stCxn id="22" idx="6"/>
            <a:endCxn id="23" idx="1"/>
          </p:cNvCxnSpPr>
          <p:nvPr/>
        </p:nvCxnSpPr>
        <p:spPr>
          <a:xfrm>
            <a:off x="8442003" y="7538144"/>
            <a:ext cx="1367977" cy="766331"/>
          </a:xfrm>
          <a:prstGeom prst="line">
            <a:avLst/>
          </a:prstGeom>
          <a:noFill/>
          <a:ln w="38100" cap="flat">
            <a:solidFill>
              <a:srgbClr val="13CFB9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TextBox 30"/>
          <p:cNvSpPr txBox="1"/>
          <p:nvPr/>
        </p:nvSpPr>
        <p:spPr>
          <a:xfrm rot="20699256">
            <a:off x="3816182" y="7459430"/>
            <a:ext cx="293028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13CFB9"/>
                </a:solidFill>
              </a:rPr>
              <a:t>m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13CFB9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obility modem m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13CFB9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5127302" y="7921309"/>
                <a:ext cx="123578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ko-K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d>
                        <m:dPr>
                          <m:ctrlPr>
                            <a:rPr lang="ko-KR" altLang="ko-K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ko-K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302" y="7921309"/>
                <a:ext cx="1235788" cy="430887"/>
              </a:xfrm>
              <a:prstGeom prst="rect">
                <a:avLst/>
              </a:prstGeom>
              <a:blipFill>
                <a:blip r:embed="rId3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8335640" y="7831502"/>
                <a:ext cx="90986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ko-KR" altLang="ko-K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</m:oMath>
                  </m:oMathPara>
                </a14:m>
                <a:endParaRPr lang="ko-KR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640" y="7831502"/>
                <a:ext cx="909864" cy="430887"/>
              </a:xfrm>
              <a:prstGeom prst="rect">
                <a:avLst/>
              </a:prstGeom>
              <a:blipFill>
                <a:blip r:embed="rId4"/>
                <a:stretch>
                  <a:fillRect b="-1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6565353" y="6757374"/>
                <a:ext cx="2217595" cy="4411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r>
                  <a:rPr kumimoji="0" lang="en-US" altLang="ko-KR" sz="2200" b="1" i="0" u="none" strike="noStrike" cap="none" spc="0" normalizeH="0" baseline="0" dirty="0" smtClean="0">
                    <a:ln>
                      <a:noFill/>
                    </a:ln>
                    <a:solidFill>
                      <a:srgbClr val="00B0F0"/>
                    </a:solidFill>
                    <a:effectLst/>
                    <a:uFillTx/>
                    <a:sym typeface="Helvetica Neue"/>
                  </a:rPr>
                  <a:t>Utility(j)</a:t>
                </a:r>
                <a:r>
                  <a:rPr kumimoji="0" lang="en-US" altLang="ko-KR" sz="2200" b="1" i="0" u="none" strike="noStrike" cap="none" spc="0" normalizeH="0" dirty="0" smtClean="0">
                    <a:ln>
                      <a:noFill/>
                    </a:ln>
                    <a:solidFill>
                      <a:srgbClr val="00B0F0"/>
                    </a:solidFill>
                    <a:effectLst/>
                    <a:uFillTx/>
                    <a:sym typeface="Helvetica Neue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ko-KR" altLang="ko-K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</m:oMath>
                </a14:m>
                <a:endParaRPr kumimoji="0" lang="ko-KR" altLang="en-US" sz="2200" b="1" i="0" u="none" strike="noStrike" cap="none" spc="0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353" y="6757374"/>
                <a:ext cx="2217595" cy="441146"/>
              </a:xfrm>
              <a:prstGeom prst="rect">
                <a:avLst/>
              </a:prstGeom>
              <a:blipFill>
                <a:blip r:embed="rId5"/>
                <a:stretch>
                  <a:fillRect l="-5220" t="-6849" b="-2602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9511605" y="7713549"/>
                <a:ext cx="2296141" cy="4411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r>
                  <a:rPr kumimoji="0" lang="en-US" altLang="ko-KR" sz="2200" b="1" i="0" u="none" strike="noStrike" cap="none" spc="0" normalizeH="0" baseline="0" dirty="0" smtClean="0">
                    <a:ln>
                      <a:noFill/>
                    </a:ln>
                    <a:solidFill>
                      <a:srgbClr val="00B0F0"/>
                    </a:solidFill>
                    <a:effectLst/>
                    <a:uFillTx/>
                    <a:sym typeface="Helvetica Neue"/>
                  </a:rPr>
                  <a:t>Utility(k)</a:t>
                </a:r>
                <a:r>
                  <a:rPr kumimoji="0" lang="en-US" altLang="ko-KR" sz="2200" b="1" i="0" u="none" strike="noStrike" cap="none" spc="0" normalizeH="0" dirty="0" smtClean="0">
                    <a:ln>
                      <a:noFill/>
                    </a:ln>
                    <a:solidFill>
                      <a:srgbClr val="00B0F0"/>
                    </a:solidFill>
                    <a:effectLst/>
                    <a:uFillTx/>
                    <a:sym typeface="Helvetica Neue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ko-KR" altLang="ko-K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</m:oMath>
                </a14:m>
                <a:endParaRPr kumimoji="0" lang="ko-KR" altLang="en-US" sz="2200" b="1" i="0" u="none" strike="noStrike" cap="none" spc="0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605" y="7713549"/>
                <a:ext cx="2296141" cy="441146"/>
              </a:xfrm>
              <a:prstGeom prst="rect">
                <a:avLst/>
              </a:prstGeom>
              <a:blipFill>
                <a:blip r:embed="rId6"/>
                <a:stretch>
                  <a:fillRect l="-4775" t="-6849" b="-2602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862078" y="7461724"/>
                <a:ext cx="2114938" cy="77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r>
                  <a:rPr kumimoji="0" lang="en-US" altLang="ko-KR" sz="2200" b="1" i="0" u="none" strike="noStrike" cap="none" spc="0" normalizeH="0" baseline="0" dirty="0" smtClean="0">
                    <a:ln>
                      <a:noFill/>
                    </a:ln>
                    <a:solidFill>
                      <a:srgbClr val="00B0F0"/>
                    </a:solidFill>
                    <a:effectLst/>
                    <a:uFillTx/>
                    <a:sym typeface="Helvetica Neue"/>
                  </a:rPr>
                  <a:t>Utility(j)</a:t>
                </a:r>
                <a:r>
                  <a:rPr kumimoji="0" lang="en-US" altLang="ko-KR" sz="2200" b="1" i="0" u="none" strike="noStrike" cap="none" spc="0" normalizeH="0" dirty="0" smtClean="0">
                    <a:ln>
                      <a:noFill/>
                    </a:ln>
                    <a:solidFill>
                      <a:srgbClr val="00B0F0"/>
                    </a:solidFill>
                    <a:effectLst/>
                    <a:uFillTx/>
                    <a:sym typeface="Helvetica Neue"/>
                  </a:rPr>
                  <a:t> :=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ko-KR" altLang="ko-K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altLang="ko-KR" sz="22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ko-K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d>
                        <m:dPr>
                          <m:ctrlPr>
                            <a:rPr lang="ko-KR" altLang="ko-K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ko-K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ko-KR" altLang="en-US" sz="22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078" y="7461724"/>
                <a:ext cx="2114938" cy="779701"/>
              </a:xfrm>
              <a:prstGeom prst="rect">
                <a:avLst/>
              </a:prstGeom>
              <a:blipFill>
                <a:blip r:embed="rId7"/>
                <a:stretch>
                  <a:fillRect l="-288" t="-3906" b="-937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29080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3081</TotalTime>
  <Words>371</Words>
  <Application>Microsoft Office PowerPoint</Application>
  <PresentationFormat>Custom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DTN Security using AI</vt:lpstr>
      <vt:lpstr>Current Status</vt:lpstr>
      <vt:lpstr>Trust based Intelligent Routing …</vt:lpstr>
      <vt:lpstr>Trust based Intelligent Routing …</vt:lpstr>
      <vt:lpstr>Trust based Intelligent Routing …</vt:lpstr>
      <vt:lpstr>Trust based Intelligent Routing …</vt:lpstr>
      <vt:lpstr>Design of efficient lightweight …</vt:lpstr>
      <vt:lpstr>Design of efficient lightweight …</vt:lpstr>
      <vt:lpstr>Design of efficient lightweight …</vt:lpstr>
      <vt:lpstr>APPLICATION OF MACHINE LEARNING …</vt:lpstr>
      <vt:lpstr>APPLICATION OF MACHINE LEARNING …</vt:lpstr>
      <vt:lpstr>APPLICATION OF MACHINE LEARNING …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1057</cp:revision>
  <dcterms:modified xsi:type="dcterms:W3CDTF">2020-04-13T05:51:16Z</dcterms:modified>
</cp:coreProperties>
</file>