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6" r:id="rId3"/>
    <p:sldId id="257" r:id="rId4"/>
    <p:sldId id="282" r:id="rId5"/>
    <p:sldId id="280" r:id="rId6"/>
    <p:sldId id="283" r:id="rId7"/>
    <p:sldId id="284" r:id="rId8"/>
    <p:sldId id="298" r:id="rId9"/>
    <p:sldId id="287" r:id="rId10"/>
    <p:sldId id="299" r:id="rId11"/>
    <p:sldId id="296" r:id="rId12"/>
    <p:sldId id="297" r:id="rId13"/>
    <p:sldId id="288" r:id="rId14"/>
    <p:sldId id="285" r:id="rId15"/>
    <p:sldId id="286" r:id="rId16"/>
    <p:sldId id="330" r:id="rId17"/>
    <p:sldId id="338" r:id="rId18"/>
    <p:sldId id="335" r:id="rId19"/>
    <p:sldId id="307" r:id="rId20"/>
    <p:sldId id="328" r:id="rId21"/>
    <p:sldId id="331" r:id="rId22"/>
    <p:sldId id="278" r:id="rId23"/>
    <p:sldId id="339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33"/>
    <a:srgbClr val="FF8050"/>
    <a:srgbClr val="00A2FF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50" d="100"/>
          <a:sy n="50" d="100"/>
        </p:scale>
        <p:origin x="4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20.04.14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330132" cy="716626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Gradient Descent </a:t>
            </a:r>
            <a:r>
              <a:rPr lang="ko-KR" altLang="en-US" dirty="0" smtClean="0">
                <a:solidFill>
                  <a:srgbClr val="FF0000"/>
                </a:solidFill>
              </a:rPr>
              <a:t>알고리즘 </a:t>
            </a:r>
            <a:r>
              <a:rPr lang="en-US" altLang="ko-KR" dirty="0" smtClean="0">
                <a:solidFill>
                  <a:srgbClr val="FF0000"/>
                </a:solidFill>
              </a:rPr>
              <a:t>(wireless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3. 2</a:t>
            </a:r>
            <a:r>
              <a:rPr lang="ko-KR" altLang="en-US" dirty="0" smtClean="0">
                <a:solidFill>
                  <a:schemeClr val="tx1"/>
                </a:solidFill>
              </a:rPr>
              <a:t>번에 의해 업데이트된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chargetTimeList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배열에 따라 </a:t>
            </a:r>
            <a:r>
              <a:rPr lang="en-US" altLang="ko-KR" dirty="0">
                <a:solidFill>
                  <a:srgbClr val="0000FF"/>
                </a:solidFill>
              </a:rPr>
              <a:t>HAP</a:t>
            </a:r>
            <a:r>
              <a:rPr lang="ko-KR" altLang="en-US" dirty="0">
                <a:solidFill>
                  <a:srgbClr val="0000FF"/>
                </a:solidFill>
              </a:rPr>
              <a:t>와 각 </a:t>
            </a:r>
            <a:r>
              <a:rPr lang="en-US" altLang="ko-KR" dirty="0">
                <a:solidFill>
                  <a:srgbClr val="0000FF"/>
                </a:solidFill>
              </a:rPr>
              <a:t>wireless </a:t>
            </a:r>
            <a:r>
              <a:rPr lang="en-US" altLang="ko-KR" dirty="0" smtClean="0">
                <a:solidFill>
                  <a:srgbClr val="0000FF"/>
                </a:solidFill>
              </a:rPr>
              <a:t>device</a:t>
            </a:r>
            <a:r>
              <a:rPr lang="ko-KR" altLang="en-US" dirty="0" smtClean="0">
                <a:solidFill>
                  <a:srgbClr val="0000FF"/>
                </a:solidFill>
              </a:rPr>
              <a:t>에 </a:t>
            </a:r>
            <a:r>
              <a:rPr lang="ko-KR" altLang="en-US" dirty="0">
                <a:solidFill>
                  <a:srgbClr val="0000FF"/>
                </a:solidFill>
              </a:rPr>
              <a:t>시간을 할당</a:t>
            </a:r>
            <a:r>
              <a:rPr lang="ko-KR" altLang="en-US" dirty="0">
                <a:solidFill>
                  <a:schemeClr val="tx1"/>
                </a:solidFill>
              </a:rPr>
              <a:t>했을 때의 </a:t>
            </a:r>
            <a:r>
              <a:rPr lang="en-US" altLang="ko-KR" dirty="0">
                <a:solidFill>
                  <a:schemeClr val="tx1"/>
                </a:solidFill>
              </a:rPr>
              <a:t>Throughput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>
                <a:solidFill>
                  <a:srgbClr val="0000FF"/>
                </a:solidFill>
              </a:rPr>
              <a:t>합 또는 </a:t>
            </a:r>
            <a:r>
              <a:rPr lang="ko-KR" altLang="en-US" dirty="0" smtClean="0">
                <a:solidFill>
                  <a:srgbClr val="0000FF"/>
                </a:solidFill>
              </a:rPr>
              <a:t>최솟값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해당 </a:t>
            </a:r>
            <a:r>
              <a:rPr lang="en-US" altLang="ko-KR" b="1" u="sng" dirty="0" smtClean="0">
                <a:solidFill>
                  <a:schemeClr val="tx1"/>
                </a:solidFill>
              </a:rPr>
              <a:t>x, y </a:t>
            </a:r>
            <a:r>
              <a:rPr lang="ko-KR" altLang="en-US" b="1" u="sng" dirty="0" smtClean="0">
                <a:solidFill>
                  <a:schemeClr val="tx1"/>
                </a:solidFill>
              </a:rPr>
              <a:t>좌표에서의 </a:t>
            </a:r>
            <a:r>
              <a:rPr lang="en-US" altLang="ko-KR" b="1" u="sng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으로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0" dirty="0" smtClean="0">
                <a:solidFill>
                  <a:schemeClr val="tx1"/>
                </a:solidFill>
              </a:rPr>
              <a:t>4.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chargeTimeList</a:t>
            </a:r>
            <a:r>
              <a:rPr lang="ko-KR" altLang="en-US" b="0" dirty="0" smtClean="0">
                <a:solidFill>
                  <a:srgbClr val="0000FF"/>
                </a:solidFill>
              </a:rPr>
              <a:t> 배열</a:t>
            </a:r>
            <a:r>
              <a:rPr lang="ko-KR" altLang="en-US" b="0" dirty="0" smtClean="0">
                <a:solidFill>
                  <a:schemeClr val="tx1"/>
                </a:solidFill>
              </a:rPr>
              <a:t>을 이용하여 구한 </a:t>
            </a:r>
            <a:r>
              <a:rPr lang="en-US" altLang="ko-KR" b="0" dirty="0" smtClean="0">
                <a:solidFill>
                  <a:srgbClr val="0000FF"/>
                </a:solidFill>
              </a:rPr>
              <a:t>HAP</a:t>
            </a:r>
            <a:r>
              <a:rPr lang="ko-KR" altLang="en-US" b="0" dirty="0" smtClean="0">
                <a:solidFill>
                  <a:srgbClr val="0000FF"/>
                </a:solidFill>
              </a:rPr>
              <a:t>의 할당 시간의 비율</a:t>
            </a:r>
            <a:r>
              <a:rPr lang="ko-KR" altLang="en-US" b="0" dirty="0" smtClean="0">
                <a:solidFill>
                  <a:schemeClr val="tx1"/>
                </a:solidFill>
              </a:rPr>
              <a:t>을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해당 </a:t>
            </a:r>
            <a:r>
              <a:rPr lang="en-US" altLang="ko-KR" b="1" u="sng" dirty="0" smtClean="0">
                <a:solidFill>
                  <a:schemeClr val="tx1"/>
                </a:solidFill>
              </a:rPr>
              <a:t>x, y </a:t>
            </a:r>
            <a:r>
              <a:rPr lang="ko-KR" altLang="en-US" b="1" u="sng" dirty="0" smtClean="0">
                <a:solidFill>
                  <a:schemeClr val="tx1"/>
                </a:solidFill>
              </a:rPr>
              <a:t>좌표에서의 </a:t>
            </a:r>
            <a:r>
              <a:rPr lang="en-US" altLang="ko-KR" b="1" u="sng" dirty="0" smtClean="0">
                <a:solidFill>
                  <a:schemeClr val="tx1"/>
                </a:solidFill>
              </a:rPr>
              <a:t>HAP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할당 시간의 비율</a:t>
            </a:r>
            <a:r>
              <a:rPr lang="ko-KR" altLang="en-US" b="0" dirty="0" smtClean="0">
                <a:solidFill>
                  <a:schemeClr val="tx1"/>
                </a:solidFill>
              </a:rPr>
              <a:t>로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954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288806"/>
            <a:ext cx="11787332" cy="159140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각 </a:t>
            </a:r>
            <a:r>
              <a:rPr lang="en-US" altLang="ko-KR" dirty="0" smtClean="0">
                <a:solidFill>
                  <a:srgbClr val="FF0000"/>
                </a:solidFill>
              </a:rPr>
              <a:t>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계산 방법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466556"/>
                  </p:ext>
                </p:extLst>
              </p:nvPr>
            </p:nvGraphicFramePr>
            <p:xfrm>
              <a:off x="634086" y="2683119"/>
              <a:ext cx="11907164" cy="62031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3183">
                      <a:extLst>
                        <a:ext uri="{9D8B030D-6E8A-4147-A177-3AD203B41FA5}">
                          <a16:colId xmlns:a16="http://schemas.microsoft.com/office/drawing/2014/main" val="228716553"/>
                        </a:ext>
                      </a:extLst>
                    </a:gridCol>
                    <a:gridCol w="9783981">
                      <a:extLst>
                        <a:ext uri="{9D8B030D-6E8A-4147-A177-3AD203B41FA5}">
                          <a16:colId xmlns:a16="http://schemas.microsoft.com/office/drawing/2014/main" val="851255400"/>
                        </a:ext>
                      </a:extLst>
                    </a:gridCol>
                  </a:tblGrid>
                  <a:tr h="41654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𝜻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p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81652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smtClean="0">
                              <a:solidFill>
                                <a:schemeClr val="tx1"/>
                              </a:solidFill>
                            </a:rPr>
                            <a:t>사용자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0" lang="ko-KR" altLang="en-US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에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게 </a:t>
                          </a:r>
                          <a:r>
                            <a:rPr lang="ko-KR" altLang="en-US" sz="2400" smtClean="0">
                              <a:solidFill>
                                <a:schemeClr val="tx1"/>
                              </a:solidFill>
                            </a:rPr>
                            <a:t>할당된 블록에 대한 </a:t>
                          </a:r>
                          <a:r>
                            <a:rPr lang="en-US" altLang="ko-KR" sz="2400" b="1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4163695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할당된 블록에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91069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Energy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harvesting efficiency 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l-GR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=…=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444125"/>
                      </a:ext>
                    </a:extLst>
                  </a:tr>
                  <a:tr h="460109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Channel power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gain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a complex random variable</a:t>
                          </a:r>
                        </a:p>
                        <a:p>
                          <a:pPr latinLnBrk="1"/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모델링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𝒘𝒉𝒆𝒓𝒆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ko-KR" sz="24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9591143"/>
                      </a:ext>
                    </a:extLst>
                  </a:tr>
                  <a:tr h="45438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Channel power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gain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400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a complex random variable</a:t>
                          </a:r>
                        </a:p>
                        <a:p>
                          <a:pPr latinLnBrk="1"/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모델링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𝒘𝒉𝒆𝒓𝒆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ko-KR" sz="24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379433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ko-KR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는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단위 평균을 갖는 지수 분포의 </a:t>
                          </a:r>
                          <a:r>
                            <a:rPr lang="ko-KR" altLang="en-US" sz="2400" b="1" smtClean="0">
                              <a:solidFill>
                                <a:srgbClr val="0000FF"/>
                              </a:solidFill>
                            </a:rPr>
                            <a:t>랜덤 변수</a:t>
                          </a:r>
                          <a:r>
                            <a:rPr lang="ko-KR" altLang="en-US" sz="2400" b="0" smtClean="0">
                              <a:solidFill>
                                <a:schemeClr val="tx1"/>
                              </a:solidFill>
                            </a:rPr>
                            <a:t>임</a:t>
                          </a:r>
                          <a:r>
                            <a:rPr lang="en-US" altLang="ko-KR" sz="2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9154398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142332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𝜞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Signal-to-noise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(SNR) ratio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oMath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384440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Slot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 동안 수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신된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noise z(A, </a:t>
                          </a:r>
                          <a:r>
                            <a:rPr lang="en-US" altLang="ko-KR" sz="2400" b="1" dirty="0" err="1" smtClean="0">
                              <a:solidFill>
                                <a:srgbClr val="0000FF"/>
                              </a:solidFill>
                            </a:rPr>
                            <a:t>i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)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의 표준편차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</m:oMath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7603617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24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Wireless device </a:t>
                          </a:r>
                          <a:r>
                            <a:rPr lang="en-US" altLang="ko-KR" sz="240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 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간의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거리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7300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466556"/>
                  </p:ext>
                </p:extLst>
              </p:nvPr>
            </p:nvGraphicFramePr>
            <p:xfrm>
              <a:off x="634086" y="2683119"/>
              <a:ext cx="11907164" cy="6196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3183">
                      <a:extLst>
                        <a:ext uri="{9D8B030D-6E8A-4147-A177-3AD203B41FA5}">
                          <a16:colId xmlns:a16="http://schemas.microsoft.com/office/drawing/2014/main" val="228716553"/>
                        </a:ext>
                      </a:extLst>
                    </a:gridCol>
                    <a:gridCol w="9783981">
                      <a:extLst>
                        <a:ext uri="{9D8B030D-6E8A-4147-A177-3AD203B41FA5}">
                          <a16:colId xmlns:a16="http://schemas.microsoft.com/office/drawing/2014/main" val="851255400"/>
                        </a:ext>
                      </a:extLst>
                    </a:gridCol>
                  </a:tblGrid>
                  <a:tr h="7861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775" r="-462069" b="-7062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775" r="-125" b="-7062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165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73333" r="-462069" b="-11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73333" r="-125" b="-11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41636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273333" r="-462069" b="-10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할당된 블록에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91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373333" r="-462069" b="-9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373333" r="-125" b="-9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444125"/>
                      </a:ext>
                    </a:extLst>
                  </a:tr>
                  <a:tr h="86842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248252" r="-462069" b="-3797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248252" r="-125" b="-3797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591143"/>
                      </a:ext>
                    </a:extLst>
                  </a:tr>
                  <a:tr h="8576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355714" r="-462069" b="-28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355714" r="-125" b="-28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5379433"/>
                      </a:ext>
                    </a:extLst>
                  </a:tr>
                  <a:tr h="48361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797500" r="-462069" b="-4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797500" r="-125" b="-40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91543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957333" r="-46206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957333" r="-125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14233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057333" r="-462069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057333" r="-125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8444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157333" r="-46206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157333" r="-125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6036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257333" r="-46206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Wireless device </a:t>
                          </a:r>
                          <a:r>
                            <a:rPr lang="en-US" altLang="ko-KR" sz="240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 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간의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거리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7300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01227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각 </a:t>
            </a:r>
            <a:r>
              <a:rPr lang="en-US" altLang="ko-KR" dirty="0" smtClean="0">
                <a:solidFill>
                  <a:srgbClr val="FF0000"/>
                </a:solidFill>
              </a:rPr>
              <a:t>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계산 방법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8307" y="3186638"/>
                <a:ext cx="2834750" cy="829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𝒊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7" y="3186638"/>
                <a:ext cx="2834750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3550" y="4219808"/>
                <a:ext cx="3958841" cy="829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4219808"/>
                <a:ext cx="3958841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8137496" y="4230668"/>
                <a:ext cx="2118657" cy="793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496" y="4230668"/>
                <a:ext cx="2118657" cy="79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0157" y="5216824"/>
                <a:ext cx="6308585" cy="9545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𝟎</m:t>
                                          </m:r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.</m:t>
                                          </m:r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𝟎𝟎𝟏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  <m:sSup>
                                            <m:s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7" y="5216824"/>
                <a:ext cx="6308585" cy="954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3550" y="6334959"/>
                <a:ext cx="5924186" cy="9545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𝟎𝟎𝟎𝟎𝟎𝟏</m:t>
                                  </m:r>
                                  <m:sSubSup>
                                    <m:sSub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6334959"/>
                <a:ext cx="5924186" cy="954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6985251" y="5216824"/>
                <a:ext cx="5145832" cy="48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sup>
                      </m:sSup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51" y="5216824"/>
                <a:ext cx="5145832" cy="4883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6978037" y="5644108"/>
                <a:ext cx="5160259" cy="48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</m:sup>
                      </m:sSup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37" y="5644108"/>
                <a:ext cx="5160259" cy="4883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7318" y="7472090"/>
                <a:ext cx="12314333" cy="968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𝟎𝟎𝟎𝟎𝟎𝟏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𝟎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𝟒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−</m:t>
                                      </m:r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𝟖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𝟎𝟎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𝟏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𝟏𝟎𝟎</m:t>
                                  </m:r>
                                </m:num>
                                <m:den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𝟒𝟗</m:t>
                                  </m:r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18" y="7472090"/>
                <a:ext cx="12314333" cy="968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1755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55404"/>
              </p:ext>
            </p:extLst>
          </p:nvPr>
        </p:nvGraphicFramePr>
        <p:xfrm>
          <a:off x="6684485" y="2199605"/>
          <a:ext cx="4810607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6165">
                  <a:extLst>
                    <a:ext uri="{9D8B030D-6E8A-4147-A177-3AD203B41FA5}">
                      <a16:colId xmlns:a16="http://schemas.microsoft.com/office/drawing/2014/main" val="1564948142"/>
                    </a:ext>
                  </a:extLst>
                </a:gridCol>
                <a:gridCol w="2254442">
                  <a:extLst>
                    <a:ext uri="{9D8B030D-6E8A-4147-A177-3AD203B41FA5}">
                      <a16:colId xmlns:a16="http://schemas.microsoft.com/office/drawing/2014/main" val="1583267027"/>
                    </a:ext>
                  </a:extLst>
                </a:gridCol>
              </a:tblGrid>
              <a:tr h="393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Map size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12x12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571301"/>
                  </a:ext>
                </a:extLst>
              </a:tr>
              <a:tr h="54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#</a:t>
                      </a:r>
                      <a:r>
                        <a:rPr lang="en-US" altLang="ko-KR" sz="2500" baseline="0" dirty="0" smtClean="0"/>
                        <a:t> of wireless devices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8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760939"/>
                  </a:ext>
                </a:extLst>
              </a:tr>
              <a:tr h="393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Training</a:t>
                      </a:r>
                      <a:r>
                        <a:rPr lang="en-US" altLang="ko-KR" sz="2500" baseline="0" dirty="0" smtClean="0"/>
                        <a:t>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900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655579"/>
                  </a:ext>
                </a:extLst>
              </a:tr>
              <a:tr h="393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Test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201337"/>
                  </a:ext>
                </a:extLst>
              </a:tr>
            </a:tbl>
          </a:graphicData>
        </a:graphic>
      </p:graphicFrame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36448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Configuration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Metric: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7683" y="5466428"/>
                <a:ext cx="12125371" cy="14662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21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ko-KR" sz="21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각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입력받아서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나온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출력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에서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값이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가장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크게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나온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altLang="ko-KR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ko-KR" altLang="en-US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d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좌표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를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그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에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서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의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𝑯𝑨𝑷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의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좌표로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때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그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에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서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할당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시간을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최적화하여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산출된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각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𝑯𝑨𝑷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배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치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및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할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당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시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간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따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른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실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제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댓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1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3" y="5466428"/>
                <a:ext cx="12125371" cy="1466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78728" y="7439058"/>
                <a:ext cx="9047349" cy="110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즉</m:t>
                      </m:r>
                      <m:r>
                        <a:rPr lang="en-US" altLang="ko-KR" sz="2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kumimoji="0" lang="en-US" altLang="ko-KR" sz="21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ko-KR" sz="21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최대화하도록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학습한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모델에</m:t>
                                      </m:r>
                                    </m:e>
                                    <m:e>
                                      <m:r>
                                        <a:rPr lang="en-US" altLang="ko-KR" sz="21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입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력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했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때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의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출력값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이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용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한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이론상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대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1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8" y="7439058"/>
                <a:ext cx="9047349" cy="11013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838" y="2874676"/>
            <a:ext cx="3647289" cy="159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846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오른쪽 화살표 32"/>
          <p:cNvSpPr/>
          <p:nvPr/>
        </p:nvSpPr>
        <p:spPr>
          <a:xfrm>
            <a:off x="1547515" y="4061479"/>
            <a:ext cx="9735701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12x12, </a:t>
            </a:r>
            <a:r>
              <a:rPr lang="ko-KR" altLang="en-US" dirty="0" smtClean="0">
                <a:solidFill>
                  <a:schemeClr val="tx1"/>
                </a:solidFill>
              </a:rPr>
              <a:t>출력값 </a:t>
            </a:r>
            <a:r>
              <a:rPr lang="en-US" altLang="ko-KR" dirty="0" smtClean="0">
                <a:solidFill>
                  <a:schemeClr val="tx1"/>
                </a:solidFill>
              </a:rPr>
              <a:t>12x12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2468" y="3266428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9575" y="5509132"/>
            <a:ext cx="150041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12x12 CNN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36264" y="3446428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5008" y="5509132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20060" y="3806428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66838" y="5509132"/>
            <a:ext cx="126156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Max Pool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03856" y="3896428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52504" y="5509132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7652" y="3266428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62546" y="5509132"/>
            <a:ext cx="9393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Flatten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10339" y="3626428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283216" y="3271545"/>
            <a:ext cx="88303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38610" y="5509132"/>
            <a:ext cx="13304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Dense(40)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12754" y="5519367"/>
            <a:ext cx="17665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Dense(12x12)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150" y="4061479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85256" y="4085515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74687" y="5108998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75955" y="5121977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6" name="곱셈 기호 15"/>
          <p:cNvSpPr/>
          <p:nvPr/>
        </p:nvSpPr>
        <p:spPr>
          <a:xfrm>
            <a:off x="5829300" y="4080398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곱셈 기호 39"/>
          <p:cNvSpPr/>
          <p:nvPr/>
        </p:nvSpPr>
        <p:spPr>
          <a:xfrm>
            <a:off x="8788817" y="4085682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58" y="6095145"/>
            <a:ext cx="11757403" cy="26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714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12x12, </a:t>
            </a:r>
            <a:r>
              <a:rPr lang="ko-KR" altLang="en-US" dirty="0" smtClean="0">
                <a:solidFill>
                  <a:schemeClr val="tx1"/>
                </a:solidFill>
              </a:rPr>
              <a:t>출력값 </a:t>
            </a:r>
            <a:r>
              <a:rPr lang="en-US" altLang="ko-KR" dirty="0" smtClean="0">
                <a:solidFill>
                  <a:schemeClr val="tx1"/>
                </a:solidFill>
              </a:rPr>
              <a:t>12x12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391653" y="5450849"/>
            <a:ext cx="4433352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96605" y="4640849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63209" y="4820849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29813" y="5180849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07978" y="5270849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74582" y="4640849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83818" y="5000849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20346" y="4640849"/>
            <a:ext cx="85066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6287" y="5484887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9306" y="5484887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52" name="곱셈 기호 51"/>
          <p:cNvSpPr/>
          <p:nvPr/>
        </p:nvSpPr>
        <p:spPr>
          <a:xfrm>
            <a:off x="3396417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" name="곱셈 기호 52"/>
          <p:cNvSpPr/>
          <p:nvPr/>
        </p:nvSpPr>
        <p:spPr>
          <a:xfrm>
            <a:off x="4855385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615" y="3475298"/>
            <a:ext cx="5338116" cy="4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407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52389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Experiment 1</a:t>
            </a:r>
          </a:p>
          <a:p>
            <a:pPr lvl="1"/>
            <a:r>
              <a:rPr lang="en-US" altLang="ko-KR" dirty="0" smtClean="0"/>
              <a:t>deepLearning_WPCN_REAL_GPU_200409.py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신경망의 </a:t>
            </a:r>
            <a:r>
              <a:rPr lang="ko-KR" altLang="en-US" dirty="0" smtClean="0"/>
              <a:t>출력값 범위를 </a:t>
            </a:r>
            <a:r>
              <a:rPr lang="en-US" altLang="ko-KR" dirty="0" smtClean="0">
                <a:solidFill>
                  <a:srgbClr val="0000FF"/>
                </a:solidFill>
              </a:rPr>
              <a:t>uniform [-</a:t>
            </a:r>
            <a:r>
              <a:rPr lang="en-US" altLang="ko-KR" dirty="0" smtClean="0">
                <a:solidFill>
                  <a:srgbClr val="0000FF"/>
                </a:solidFill>
              </a:rPr>
              <a:t>1.5, 1.5] </a:t>
            </a:r>
            <a:r>
              <a:rPr lang="ko-KR" altLang="en-US" dirty="0" smtClean="0"/>
              <a:t>로 설정</a:t>
            </a:r>
            <a:endParaRPr lang="en-US" altLang="ko-KR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23438" y="6902696"/>
            <a:ext cx="7538400" cy="457200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0814" y="7359896"/>
            <a:ext cx="66524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-1.5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2374" y="7359896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92532" y="7359896"/>
            <a:ext cx="5386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1.5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3595" y="6902696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56851" y="6887972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72" y="3019083"/>
            <a:ext cx="11699223" cy="22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97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52389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Experiment </a:t>
            </a:r>
            <a:r>
              <a:rPr lang="en-US" altLang="ko-KR" dirty="0" smtClean="0"/>
              <a:t>2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deepLearning_WPCN_REAL_GPU_200412.py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신경망의 </a:t>
            </a:r>
            <a:r>
              <a:rPr lang="ko-KR" altLang="en-US" dirty="0" smtClean="0"/>
              <a:t>출력값 범위를 </a:t>
            </a:r>
            <a:r>
              <a:rPr lang="en-US" altLang="ko-KR" dirty="0" err="1" smtClean="0">
                <a:solidFill>
                  <a:srgbClr val="0000FF"/>
                </a:solidFill>
              </a:rPr>
              <a:t>tanh</a:t>
            </a:r>
            <a:r>
              <a:rPr lang="en-US" altLang="ko-KR" dirty="0" smtClean="0">
                <a:solidFill>
                  <a:srgbClr val="0000FF"/>
                </a:solidFill>
              </a:rPr>
              <a:t> [-</a:t>
            </a:r>
            <a:r>
              <a:rPr lang="en-US" altLang="ko-KR" dirty="0" smtClean="0">
                <a:solidFill>
                  <a:srgbClr val="0000FF"/>
                </a:solidFill>
              </a:rPr>
              <a:t>0.75</a:t>
            </a:r>
            <a:r>
              <a:rPr lang="en-US" altLang="ko-KR" dirty="0" smtClean="0">
                <a:solidFill>
                  <a:srgbClr val="0000FF"/>
                </a:solidFill>
              </a:rPr>
              <a:t>, 0.75] </a:t>
            </a:r>
            <a:r>
              <a:rPr lang="ko-KR" altLang="en-US" dirty="0" smtClean="0"/>
              <a:t>로 설정</a:t>
            </a:r>
            <a:endParaRPr lang="en-US" altLang="ko-KR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23438" y="6902696"/>
            <a:ext cx="7538400" cy="457200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0814" y="7359896"/>
            <a:ext cx="66524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-1.5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2374" y="7359896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92532" y="7359896"/>
            <a:ext cx="5386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1.5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3595" y="6902696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56851" y="6887972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3" y="3016742"/>
            <a:ext cx="12079287" cy="221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442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787332" cy="86970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Comparing Experiment 1 and Experiment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634514"/>
              </p:ext>
            </p:extLst>
          </p:nvPr>
        </p:nvGraphicFramePr>
        <p:xfrm>
          <a:off x="1099596" y="2508002"/>
          <a:ext cx="10711404" cy="6022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02">
                  <a:extLst>
                    <a:ext uri="{9D8B030D-6E8A-4147-A177-3AD203B41FA5}">
                      <a16:colId xmlns:a16="http://schemas.microsoft.com/office/drawing/2014/main" val="354246384"/>
                    </a:ext>
                  </a:extLst>
                </a:gridCol>
                <a:gridCol w="5355702">
                  <a:extLst>
                    <a:ext uri="{9D8B030D-6E8A-4147-A177-3AD203B41FA5}">
                      <a16:colId xmlns:a16="http://schemas.microsoft.com/office/drawing/2014/main" val="523043427"/>
                    </a:ext>
                  </a:extLst>
                </a:gridCol>
              </a:tblGrid>
              <a:tr h="1095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/>
                        <a:t>Sigmoid</a:t>
                      </a:r>
                    </a:p>
                    <a:p>
                      <a:pPr latinLnBrk="1"/>
                      <a:r>
                        <a:rPr lang="en-US" altLang="ko-KR" sz="2800" dirty="0" smtClean="0"/>
                        <a:t>X</a:t>
                      </a:r>
                      <a:r>
                        <a:rPr lang="en-US" altLang="ko-KR" sz="2800" baseline="0" dirty="0" smtClean="0"/>
                        <a:t> = </a:t>
                      </a:r>
                      <a:r>
                        <a:rPr lang="en-US" altLang="ko-KR" sz="2800" b="1" dirty="0" smtClean="0"/>
                        <a:t>[-</a:t>
                      </a:r>
                      <a:r>
                        <a:rPr lang="en-US" altLang="ko-KR" sz="2800" b="1" dirty="0" smtClean="0"/>
                        <a:t>1.5,</a:t>
                      </a:r>
                      <a:r>
                        <a:rPr lang="en-US" altLang="ko-KR" sz="2800" b="1" baseline="0" dirty="0" smtClean="0"/>
                        <a:t> 1.5]</a:t>
                      </a:r>
                      <a:endParaRPr lang="ko-KR" altLang="en-US" sz="28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 smtClean="0"/>
                        <a:t>Tanh</a:t>
                      </a:r>
                      <a:endParaRPr lang="en-US" altLang="ko-KR" sz="2800" b="1" dirty="0" smtClean="0"/>
                    </a:p>
                    <a:p>
                      <a:pPr latinLnBrk="1"/>
                      <a:r>
                        <a:rPr lang="en-US" altLang="ko-KR" sz="2800" dirty="0" smtClean="0"/>
                        <a:t>X</a:t>
                      </a:r>
                      <a:r>
                        <a:rPr lang="en-US" altLang="ko-KR" sz="2800" baseline="0" dirty="0" smtClean="0"/>
                        <a:t> = </a:t>
                      </a:r>
                      <a:r>
                        <a:rPr lang="en-US" altLang="ko-KR" sz="2800" b="1" dirty="0" smtClean="0"/>
                        <a:t>[-0.75, 0.75]</a:t>
                      </a:r>
                      <a:endParaRPr lang="ko-KR" altLang="en-US" sz="28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42649"/>
                  </a:ext>
                </a:extLst>
              </a:tr>
              <a:tr h="4927316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066717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320685" y="4280308"/>
            <a:ext cx="2654288" cy="445156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93998" y="4313740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11914" y="4282578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88061" y="3781616"/>
            <a:ext cx="66524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-</a:t>
            </a:r>
            <a:r>
              <a:rPr lang="en-US" altLang="ko-KR" dirty="0" smtClean="0"/>
              <a:t>1.5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1144" y="3774532"/>
            <a:ext cx="5386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1.5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3005518" y="4830700"/>
            <a:ext cx="1284622" cy="2410893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15752" y="5363763"/>
            <a:ext cx="127438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649664" y="5835687"/>
                <a:ext cx="2140521" cy="7000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𝒇</m:t>
                      </m:r>
                      <m:d>
                        <m:d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𝒙</m:t>
                          </m:r>
                        </m:e>
                      </m:d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−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664" y="5835687"/>
                <a:ext cx="2140521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2336205" y="7376997"/>
            <a:ext cx="2654288" cy="445156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09518" y="7410429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27434" y="7379267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46841" y="6878305"/>
            <a:ext cx="8944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0.182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98730" y="6871221"/>
            <a:ext cx="8944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0.818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896263" y="4246456"/>
            <a:ext cx="2654288" cy="445156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69576" y="4279888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787492" y="4248726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74672" y="3747764"/>
            <a:ext cx="84318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-0.75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147755" y="3740680"/>
            <a:ext cx="7165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0.75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Down Arrow 62"/>
          <p:cNvSpPr/>
          <p:nvPr/>
        </p:nvSpPr>
        <p:spPr>
          <a:xfrm>
            <a:off x="8581096" y="4796848"/>
            <a:ext cx="1284622" cy="2410893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847011" y="5329911"/>
            <a:ext cx="76303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/>
              <a:t>tanh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8239669" y="5765384"/>
                <a:ext cx="2111668" cy="772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𝒇</m:t>
                      </m:r>
                      <m:d>
                        <m:d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𝒙</m:t>
                          </m:r>
                        </m:e>
                      </m:d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𝒙</m:t>
                              </m:r>
                            </m:sup>
                          </m:s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−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𝒙</m:t>
                              </m:r>
                            </m:sup>
                          </m:s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669" y="5765384"/>
                <a:ext cx="2111668" cy="772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7911783" y="7343145"/>
            <a:ext cx="2654288" cy="445156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885096" y="7376577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803012" y="7345415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70624" y="6831918"/>
            <a:ext cx="10211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-</a:t>
            </a:r>
            <a:r>
              <a:rPr lang="en-US" altLang="ko-KR" dirty="0" smtClean="0"/>
              <a:t>0.635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074308" y="6837369"/>
            <a:ext cx="8944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0.635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5503" y="7916951"/>
            <a:ext cx="1115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0.635)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687321" y="7872363"/>
            <a:ext cx="1115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1.270)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7699324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1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1586558" cy="4007427"/>
          </a:xfrm>
        </p:spPr>
        <p:txBody>
          <a:bodyPr>
            <a:normAutofit/>
          </a:bodyPr>
          <a:lstStyle/>
          <a:p>
            <a:r>
              <a:rPr lang="en-US" altLang="ko-KR" dirty="0"/>
              <a:t>[Training data </a:t>
            </a:r>
            <a:r>
              <a:rPr lang="en-US" altLang="ko-KR" dirty="0" smtClean="0">
                <a:solidFill>
                  <a:srgbClr val="FF0000"/>
                </a:solidFill>
              </a:rPr>
              <a:t>900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Common</a:t>
            </a:r>
            <a:r>
              <a:rPr lang="en-US" altLang="ko-KR" dirty="0" smtClean="0"/>
              <a:t> Throughput Maximization </a:t>
            </a:r>
            <a:r>
              <a:rPr lang="en-US" altLang="ko-KR" sz="2000" dirty="0" smtClean="0"/>
              <a:t>at report/200318_testResult.xlsx/REAL base </a:t>
            </a:r>
            <a:r>
              <a:rPr lang="en-US" altLang="ko-KR" sz="2000" dirty="0">
                <a:solidFill>
                  <a:schemeClr val="tx1"/>
                </a:solidFill>
              </a:rPr>
              <a:t>9</a:t>
            </a:r>
            <a:r>
              <a:rPr lang="en-US" altLang="ko-KR" sz="2000" dirty="0" smtClean="0">
                <a:solidFill>
                  <a:schemeClr val="tx1"/>
                </a:solidFill>
              </a:rPr>
              <a:t>00-100</a:t>
            </a:r>
            <a:r>
              <a:rPr lang="en-US" altLang="ko-KR" sz="2000" dirty="0" smtClean="0"/>
              <a:t> (</a:t>
            </a:r>
            <a:r>
              <a:rPr lang="en-US" altLang="ko-KR" sz="2000" dirty="0" smtClean="0">
                <a:solidFill>
                  <a:srgbClr val="FF0000"/>
                </a:solidFill>
              </a:rPr>
              <a:t>200409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45967" y="7966687"/>
            <a:ext cx="867705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ko-KR" altLang="en-US" sz="3600" dirty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77.54% </a:t>
            </a:r>
            <a:r>
              <a:rPr lang="en-US" altLang="ko-KR" sz="3600" dirty="0">
                <a:solidFill>
                  <a:schemeClr val="tx1"/>
                </a:solidFill>
              </a:rPr>
              <a:t>(1000 Epoch </a:t>
            </a:r>
            <a:r>
              <a:rPr lang="ko-KR" altLang="en-US" sz="3600" dirty="0">
                <a:solidFill>
                  <a:schemeClr val="tx1"/>
                </a:solidFill>
              </a:rPr>
              <a:t>이상 </a:t>
            </a:r>
            <a:r>
              <a:rPr lang="en-US" altLang="ko-KR" sz="3600" dirty="0" smtClean="0">
                <a:solidFill>
                  <a:srgbClr val="FF0000"/>
                </a:solidFill>
              </a:rPr>
              <a:t>87.77%</a:t>
            </a:r>
            <a:r>
              <a:rPr lang="en-US" altLang="ko-KR" sz="3600" dirty="0" smtClean="0">
                <a:solidFill>
                  <a:schemeClr val="tx1"/>
                </a:solidFill>
              </a:rPr>
              <a:t>)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285534"/>
            <a:ext cx="12005785" cy="367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912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WPCN:</a:t>
            </a:r>
            <a:r>
              <a:rPr lang="en-US" altLang="ko-KR" dirty="0"/>
              <a:t> </a:t>
            </a:r>
            <a:r>
              <a:rPr lang="en-US" altLang="ko-KR" dirty="0" smtClean="0"/>
              <a:t>Simulation</a:t>
            </a:r>
            <a:br>
              <a:rPr lang="en-US" altLang="ko-KR" dirty="0" smtClean="0"/>
            </a:br>
            <a:r>
              <a:rPr lang="en-US" altLang="ko-KR" dirty="0" smtClean="0"/>
              <a:t>(using Vanilla Deep Neural Network, Updated)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실험 및 그 결과</a:t>
            </a:r>
            <a:endParaRPr lang="en-US" altLang="ko-KR" dirty="0" smtClean="0"/>
          </a:p>
          <a:p>
            <a:r>
              <a:rPr lang="en-US" altLang="ko-KR" dirty="0" smtClean="0"/>
              <a:t>(1~15 </a:t>
            </a:r>
            <a:r>
              <a:rPr lang="ko-KR" altLang="en-US" dirty="0" smtClean="0"/>
              <a:t>슬라이드는 지난주와 동일</a:t>
            </a:r>
            <a:r>
              <a:rPr lang="en-US" altLang="ko-KR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2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1586558" cy="4007427"/>
          </a:xfrm>
        </p:spPr>
        <p:txBody>
          <a:bodyPr>
            <a:normAutofit/>
          </a:bodyPr>
          <a:lstStyle/>
          <a:p>
            <a:r>
              <a:rPr lang="en-US" altLang="ko-KR" dirty="0"/>
              <a:t>[Training data </a:t>
            </a:r>
            <a:r>
              <a:rPr lang="en-US" altLang="ko-KR" dirty="0" smtClean="0">
                <a:solidFill>
                  <a:srgbClr val="FF0000"/>
                </a:solidFill>
              </a:rPr>
              <a:t>900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Common</a:t>
            </a:r>
            <a:r>
              <a:rPr lang="en-US" altLang="ko-KR" dirty="0" smtClean="0"/>
              <a:t> Throughput Maximization </a:t>
            </a:r>
            <a:r>
              <a:rPr lang="en-US" altLang="ko-KR" sz="2000" dirty="0" smtClean="0"/>
              <a:t>at report/200318_testResult.xlsx/REAL base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9</a:t>
            </a:r>
            <a:r>
              <a:rPr lang="en-US" altLang="ko-KR" sz="2000" dirty="0" smtClean="0">
                <a:solidFill>
                  <a:schemeClr val="tx1"/>
                </a:solidFill>
              </a:rPr>
              <a:t>00-100 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200412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45972" y="7966687"/>
            <a:ext cx="867705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ko-KR" altLang="en-US" sz="3600" dirty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76.70% </a:t>
            </a:r>
            <a:r>
              <a:rPr lang="en-US" altLang="ko-KR" sz="3600" dirty="0">
                <a:solidFill>
                  <a:schemeClr val="tx1"/>
                </a:solidFill>
              </a:rPr>
              <a:t>(1000 Epoch </a:t>
            </a:r>
            <a:r>
              <a:rPr lang="ko-KR" altLang="en-US" sz="3600" dirty="0">
                <a:solidFill>
                  <a:schemeClr val="tx1"/>
                </a:solidFill>
              </a:rPr>
              <a:t>이상 </a:t>
            </a:r>
            <a:r>
              <a:rPr lang="en-US" altLang="ko-KR" sz="3600" dirty="0" smtClean="0">
                <a:solidFill>
                  <a:srgbClr val="FF0000"/>
                </a:solidFill>
              </a:rPr>
              <a:t>87.02%</a:t>
            </a:r>
            <a:r>
              <a:rPr lang="en-US" altLang="ko-KR" sz="3600" dirty="0" smtClean="0">
                <a:solidFill>
                  <a:schemeClr val="tx1"/>
                </a:solidFill>
              </a:rPr>
              <a:t>)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7" y="3289582"/>
            <a:ext cx="11934823" cy="36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132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832213" y="1485900"/>
            <a:ext cx="11586558" cy="40074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정리</a:t>
            </a:r>
            <a:endParaRPr lang="en-US" altLang="ko-KR" sz="20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61108"/>
              </p:ext>
            </p:extLst>
          </p:nvPr>
        </p:nvGraphicFramePr>
        <p:xfrm>
          <a:off x="463550" y="2327217"/>
          <a:ext cx="11819069" cy="643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1550">
                  <a:extLst>
                    <a:ext uri="{9D8B030D-6E8A-4147-A177-3AD203B41FA5}">
                      <a16:colId xmlns:a16="http://schemas.microsoft.com/office/drawing/2014/main" val="400550479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33865904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84807588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1296001343"/>
                    </a:ext>
                  </a:extLst>
                </a:gridCol>
                <a:gridCol w="3214819">
                  <a:extLst>
                    <a:ext uri="{9D8B030D-6E8A-4147-A177-3AD203B41FA5}">
                      <a16:colId xmlns:a16="http://schemas.microsoft.com/office/drawing/2014/main" val="1989787371"/>
                    </a:ext>
                  </a:extLst>
                </a:gridCol>
              </a:tblGrid>
              <a:tr h="688651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Activation Function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X range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Throughput</a:t>
                      </a:r>
                    </a:p>
                    <a:p>
                      <a:pPr latinLnBrk="1"/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Maximization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Common Throughput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Maximization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382819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Experiment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200324_WPCN.pptx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[0, 1]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90.06%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(92.28%)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76.30%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(85.72%)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252841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Experiment 2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200324_WPCN.pptx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86.15%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(86.23%)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75.11%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(82.43%)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657347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Experiment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in 200331_WPCN.pptx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[-1, 1]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solidFill>
                            <a:srgbClr val="0000FF"/>
                          </a:solidFill>
                        </a:rPr>
                        <a:t>77.11%</a:t>
                      </a:r>
                      <a:r>
                        <a:rPr lang="en-US" altLang="ko-KR" sz="24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(87.20%)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049396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Experiment 2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200331_WPCN.pptx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[-1,</a:t>
                      </a:r>
                      <a:r>
                        <a:rPr lang="en-US" altLang="ko-KR" sz="2400" b="1" baseline="0" dirty="0" smtClean="0">
                          <a:solidFill>
                            <a:schemeClr val="tx1"/>
                          </a:solidFill>
                        </a:rPr>
                        <a:t> 1]</a:t>
                      </a:r>
                      <a:r>
                        <a:rPr lang="en-US" altLang="ko-KR" sz="2400" b="1" baseline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75.47%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(85.41%)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348326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Experiment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200407_WPCN.pptx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[-2, 2]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77.59%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(87.90%)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503411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Experiment 2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200407_WPCN.pptx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chemeClr val="tx1"/>
                          </a:solidFill>
                        </a:rPr>
                        <a:t>Tanh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[-1, 1]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77.59%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(87.45%)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5097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Experiment 1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(This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File)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[-1.5, 1.5]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solidFill>
                            <a:srgbClr val="0000FF"/>
                          </a:solidFill>
                        </a:rPr>
                        <a:t>77.54% (87.77%)</a:t>
                      </a:r>
                      <a:endParaRPr lang="ko-KR" altLang="en-US" sz="24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711483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Experiment 2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(This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File)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chemeClr val="tx1"/>
                          </a:solidFill>
                        </a:rPr>
                        <a:t>Tanh</a:t>
                      </a:r>
                      <a:endParaRPr lang="ko-KR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[-0.75,</a:t>
                      </a:r>
                      <a:r>
                        <a:rPr lang="en-US" altLang="ko-KR" sz="2400" b="1" baseline="0" dirty="0" smtClean="0">
                          <a:solidFill>
                            <a:schemeClr val="tx1"/>
                          </a:solidFill>
                        </a:rPr>
                        <a:t> 0.75]</a:t>
                      </a:r>
                      <a:endParaRPr lang="ko-KR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76.70% (87.02%)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379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9207700" y="1579674"/>
                <a:ext cx="3211071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𝒖𝒔𝒊𝒏𝒈</m:t>
                      </m:r>
                      <m:r>
                        <a:rPr lang="en-US" altLang="ko-K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ko-K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700" y="1579674"/>
                <a:ext cx="3211071" cy="653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3279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to do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Placement Optimization of Energy and Information Access Points in Wireless Powered Communication Networks </a:t>
            </a:r>
            <a:r>
              <a:rPr lang="ko-KR" altLang="en-US" dirty="0" smtClean="0"/>
              <a:t>논문 읽고 기존 실험 결과와 비교하기</a:t>
            </a:r>
            <a:endParaRPr lang="en-US" altLang="ko-KR" dirty="0" smtClean="0"/>
          </a:p>
          <a:p>
            <a:r>
              <a:rPr lang="en-US" altLang="ko-KR" dirty="0" smtClean="0"/>
              <a:t>Sum Throughput Maximization</a:t>
            </a:r>
            <a:r>
              <a:rPr lang="ko-KR" altLang="en-US" dirty="0" smtClean="0"/>
              <a:t>에 대해서도 실험 진행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Vanilla Deep Neural Network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WPCN</a:t>
            </a:r>
            <a:r>
              <a:rPr lang="ko-KR" altLang="en-US" dirty="0" smtClean="0"/>
              <a:t> 시뮬레이션 구현 및 실험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52237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 HAP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Wireless Device</a:t>
            </a:r>
            <a:r>
              <a:rPr lang="ko-KR" altLang="en-US" dirty="0" smtClean="0"/>
              <a:t>들이 있는 상황</a:t>
            </a:r>
            <a:r>
              <a:rPr lang="en-US" altLang="ko-KR" dirty="0" smtClean="0"/>
              <a:t>(board)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Sum of throughput </a:t>
            </a:r>
            <a:r>
              <a:rPr lang="ko-KR" altLang="en-US" dirty="0" smtClean="0">
                <a:solidFill>
                  <a:srgbClr val="0000FF"/>
                </a:solidFill>
              </a:rPr>
              <a:t>또는 </a:t>
            </a:r>
            <a:r>
              <a:rPr lang="en-US" altLang="ko-KR" dirty="0" smtClean="0">
                <a:solidFill>
                  <a:srgbClr val="0000FF"/>
                </a:solidFill>
              </a:rPr>
              <a:t>common throughput</a:t>
            </a:r>
            <a:r>
              <a:rPr lang="ko-KR" altLang="en-US" dirty="0" smtClean="0">
                <a:solidFill>
                  <a:srgbClr val="0000FF"/>
                </a:solidFill>
              </a:rPr>
              <a:t>의 값이 최대</a:t>
            </a:r>
            <a:r>
              <a:rPr lang="ko-KR" altLang="en-US" dirty="0" smtClean="0"/>
              <a:t>가 되는 </a:t>
            </a:r>
            <a:r>
              <a:rPr lang="en-US" altLang="ko-KR" dirty="0" smtClean="0"/>
              <a:t>HAP</a:t>
            </a:r>
            <a:r>
              <a:rPr lang="ko-KR" altLang="en-US" dirty="0" smtClean="0"/>
              <a:t>의 위치와 충전 시간을 찾음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Deep Q-learning </a:t>
            </a:r>
            <a:r>
              <a:rPr lang="ko-KR" altLang="en-US" dirty="0" err="1" smtClean="0">
                <a:solidFill>
                  <a:schemeClr val="tx1"/>
                </a:solidFill>
              </a:rPr>
              <a:t>강화학습이</a:t>
            </a:r>
            <a:r>
              <a:rPr lang="ko-KR" altLang="en-US" dirty="0" smtClean="0">
                <a:solidFill>
                  <a:schemeClr val="tx1"/>
                </a:solidFill>
              </a:rPr>
              <a:t> 아닌 </a:t>
            </a:r>
            <a:r>
              <a:rPr lang="en-US" altLang="ko-KR" dirty="0" smtClean="0">
                <a:solidFill>
                  <a:srgbClr val="0000FF"/>
                </a:solidFill>
              </a:rPr>
              <a:t>Vanilla Deep Neural Network</a:t>
            </a:r>
            <a:r>
              <a:rPr lang="ko-KR" altLang="en-US" dirty="0" smtClean="0"/>
              <a:t>를 이용함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94796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2414250" cy="51088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맵 구성 </a:t>
            </a:r>
            <a:r>
              <a:rPr lang="en-US" altLang="ko-KR" dirty="0" smtClean="0">
                <a:solidFill>
                  <a:srgbClr val="0000FF"/>
                </a:solidFill>
              </a:rPr>
              <a:t>(map.txt </a:t>
            </a:r>
            <a:r>
              <a:rPr lang="ko-KR" altLang="en-US" dirty="0" smtClean="0">
                <a:solidFill>
                  <a:srgbClr val="0000FF"/>
                </a:solidFill>
              </a:rPr>
              <a:t>파일에서 </a:t>
            </a:r>
            <a:r>
              <a:rPr lang="en-US" altLang="ko-KR" dirty="0" smtClean="0">
                <a:solidFill>
                  <a:srgbClr val="0000FF"/>
                </a:solidFill>
              </a:rPr>
              <a:t>configuration)</a:t>
            </a:r>
          </a:p>
          <a:p>
            <a:pPr marL="444500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map.</a:t>
            </a:r>
            <a:r>
              <a:rPr lang="en-US" altLang="ko-KR" dirty="0" smtClean="0">
                <a:solidFill>
                  <a:schemeClr val="tx1"/>
                </a:solidFill>
              </a:rPr>
              <a:t>txt </a:t>
            </a:r>
            <a:r>
              <a:rPr lang="ko-KR" altLang="en-US" dirty="0" smtClean="0">
                <a:solidFill>
                  <a:schemeClr val="tx1"/>
                </a:solidFill>
              </a:rPr>
              <a:t>파일의 구성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세로길이</a:t>
            </a:r>
            <a:r>
              <a:rPr lang="en-US" altLang="ko-KR" dirty="0" smtClean="0">
                <a:solidFill>
                  <a:srgbClr val="0000FF"/>
                </a:solidFill>
              </a:rPr>
              <a:t>) 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가로길이</a:t>
            </a:r>
            <a:r>
              <a:rPr lang="en-US" altLang="ko-KR" dirty="0" smtClean="0">
                <a:solidFill>
                  <a:srgbClr val="0000FF"/>
                </a:solidFill>
              </a:rPr>
              <a:t>) (wireless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 (train map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 (test map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예를 들어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en-US" altLang="ko-KR" dirty="0" smtClean="0">
                <a:solidFill>
                  <a:srgbClr val="0000FF"/>
                </a:solidFill>
              </a:rPr>
              <a:t>15 15 10 2000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의 경우 </a:t>
            </a:r>
            <a:r>
              <a:rPr lang="en-US" altLang="ko-KR" dirty="0" smtClean="0">
                <a:solidFill>
                  <a:srgbClr val="0000FF"/>
                </a:solidFill>
              </a:rPr>
              <a:t>15x15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크기의 </a:t>
            </a:r>
            <a:r>
              <a:rPr lang="en-US" altLang="ko-KR" dirty="0" smtClean="0">
                <a:solidFill>
                  <a:schemeClr val="tx1"/>
                </a:solidFill>
              </a:rPr>
              <a:t>map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rgbClr val="0000FF"/>
                </a:solidFill>
              </a:rPr>
              <a:t>10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가 있고</a:t>
            </a:r>
            <a:r>
              <a:rPr lang="en-US" altLang="ko-KR" dirty="0" smtClean="0">
                <a:solidFill>
                  <a:schemeClr val="tx1"/>
                </a:solidFill>
              </a:rPr>
              <a:t>, train map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2000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, test map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라는 의미임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1295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0976841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입력값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텍스트 파일 형태의 </a:t>
            </a:r>
            <a:r>
              <a:rPr lang="en-US" altLang="ko-KR" dirty="0" smtClean="0">
                <a:solidFill>
                  <a:schemeClr val="tx1"/>
                </a:solidFill>
              </a:rPr>
              <a:t>map </a:t>
            </a:r>
            <a:r>
              <a:rPr lang="en-US" altLang="ko-KR" dirty="0" smtClean="0">
                <a:solidFill>
                  <a:srgbClr val="0000FF"/>
                </a:solidFill>
              </a:rPr>
              <a:t>(‘W’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device, ‘.’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</a:rPr>
              <a:t> 공간</a:t>
            </a:r>
            <a:r>
              <a:rPr lang="en-US" altLang="ko-KR" dirty="0" smtClean="0">
                <a:solidFill>
                  <a:srgbClr val="0000FF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‘W’</a:t>
            </a:r>
            <a:r>
              <a:rPr lang="ko-KR" altLang="en-US" dirty="0" smtClean="0">
                <a:solidFill>
                  <a:srgbClr val="0000FF"/>
                </a:solidFill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-1</a:t>
            </a:r>
            <a:r>
              <a:rPr lang="ko-KR" altLang="en-US" dirty="0" smtClean="0">
                <a:solidFill>
                  <a:srgbClr val="0000FF"/>
                </a:solidFill>
              </a:rPr>
              <a:t>로</a:t>
            </a:r>
            <a:r>
              <a:rPr lang="en-US" altLang="ko-KR" dirty="0" smtClean="0">
                <a:solidFill>
                  <a:srgbClr val="0000FF"/>
                </a:solidFill>
              </a:rPr>
              <a:t>, ‘.’</a:t>
            </a:r>
            <a:r>
              <a:rPr lang="ko-KR" altLang="en-US" dirty="0" smtClean="0">
                <a:solidFill>
                  <a:srgbClr val="0000FF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r>
              <a:rPr lang="ko-KR" altLang="en-US" dirty="0" smtClean="0">
                <a:solidFill>
                  <a:srgbClr val="0000FF"/>
                </a:solidFill>
              </a:rPr>
              <a:t>으로 치환한 </a:t>
            </a:r>
            <a:r>
              <a:rPr lang="en-US" altLang="ko-KR" dirty="0" smtClean="0">
                <a:solidFill>
                  <a:srgbClr val="0000FF"/>
                </a:solidFill>
              </a:rPr>
              <a:t>Size * Size </a:t>
            </a:r>
            <a:r>
              <a:rPr lang="ko-KR" altLang="en-US" dirty="0" smtClean="0">
                <a:solidFill>
                  <a:srgbClr val="0000FF"/>
                </a:solidFill>
              </a:rPr>
              <a:t>행렬</a:t>
            </a:r>
            <a:r>
              <a:rPr lang="ko-KR" altLang="en-US" dirty="0" smtClean="0">
                <a:solidFill>
                  <a:schemeClr val="tx1"/>
                </a:solidFill>
              </a:rPr>
              <a:t>을 생성함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그 행렬을 </a:t>
            </a:r>
            <a:r>
              <a:rPr lang="en-US" altLang="ko-KR" dirty="0" smtClean="0">
                <a:solidFill>
                  <a:schemeClr val="tx1"/>
                </a:solidFill>
              </a:rPr>
              <a:t>Neural Network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03" y="4518747"/>
            <a:ext cx="1695450" cy="3629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6317" y="8323120"/>
            <a:ext cx="35346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텍스트 파일 형태의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map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094018" y="5902037"/>
            <a:ext cx="1870364" cy="883228"/>
          </a:xfrm>
          <a:prstGeom prst="rightArrow">
            <a:avLst>
              <a:gd name="adj1" fmla="val 2541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62614"/>
              </p:ext>
            </p:extLst>
          </p:nvPr>
        </p:nvGraphicFramePr>
        <p:xfrm>
          <a:off x="6502400" y="4518747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10573" y="8333073"/>
            <a:ext cx="23435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 * Size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170589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1"/>
            <a:ext cx="12077700" cy="302863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HAP</a:t>
            </a:r>
            <a:r>
              <a:rPr lang="ko-KR" altLang="en-US" dirty="0" smtClean="0">
                <a:solidFill>
                  <a:srgbClr val="FF0000"/>
                </a:solidFill>
              </a:rPr>
              <a:t>를 각 </a:t>
            </a:r>
            <a:r>
              <a:rPr lang="en-US" altLang="ko-KR" dirty="0" smtClean="0">
                <a:solidFill>
                  <a:srgbClr val="FF0000"/>
                </a:solidFill>
              </a:rPr>
              <a:t>(x, y) </a:t>
            </a:r>
            <a:r>
              <a:rPr lang="ko-KR" altLang="en-US" dirty="0" smtClean="0">
                <a:solidFill>
                  <a:srgbClr val="FF0000"/>
                </a:solidFill>
              </a:rPr>
              <a:t>좌표에 배치</a:t>
            </a:r>
            <a:r>
              <a:rPr lang="ko-KR" altLang="en-US" dirty="0" smtClean="0">
                <a:solidFill>
                  <a:schemeClr val="tx1"/>
                </a:solidFill>
              </a:rPr>
              <a:t>할 때</a:t>
            </a:r>
            <a:r>
              <a:rPr lang="en-US" altLang="ko-KR" dirty="0" smtClean="0">
                <a:solidFill>
                  <a:schemeClr val="tx1"/>
                </a:solidFill>
              </a:rPr>
              <a:t>, Gradient Descent </a:t>
            </a:r>
            <a:r>
              <a:rPr lang="ko-KR" altLang="en-US" dirty="0" smtClean="0">
                <a:solidFill>
                  <a:schemeClr val="tx1"/>
                </a:solidFill>
              </a:rPr>
              <a:t>알고리즘으로 </a:t>
            </a:r>
            <a:r>
              <a:rPr lang="en-US" altLang="ko-KR" dirty="0" smtClean="0">
                <a:solidFill>
                  <a:schemeClr val="tx1"/>
                </a:solidFill>
              </a:rPr>
              <a:t>HAP time</a:t>
            </a:r>
            <a:r>
              <a:rPr lang="ko-KR" altLang="en-US" dirty="0" smtClean="0">
                <a:solidFill>
                  <a:schemeClr val="tx1"/>
                </a:solidFill>
              </a:rPr>
              <a:t>과 각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에 대한 할당 시간을 최적화했을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(x, y) </a:t>
            </a:r>
            <a:r>
              <a:rPr lang="ko-KR" altLang="en-US" dirty="0" smtClean="0">
                <a:solidFill>
                  <a:srgbClr val="0000FF"/>
                </a:solidFill>
              </a:rPr>
              <a:t>좌표에 대한 </a:t>
            </a:r>
            <a:r>
              <a:rPr lang="en-US" altLang="ko-KR" dirty="0" smtClean="0">
                <a:solidFill>
                  <a:srgbClr val="0000FF"/>
                </a:solidFill>
              </a:rPr>
              <a:t>Sum- </a:t>
            </a:r>
            <a:r>
              <a:rPr lang="ko-KR" altLang="en-US" dirty="0" smtClean="0">
                <a:solidFill>
                  <a:srgbClr val="0000FF"/>
                </a:solidFill>
              </a:rPr>
              <a:t>또는 </a:t>
            </a:r>
            <a:r>
              <a:rPr lang="en-US" altLang="ko-KR" dirty="0" smtClean="0">
                <a:solidFill>
                  <a:srgbClr val="0000FF"/>
                </a:solidFill>
              </a:rPr>
              <a:t>Common- throughput</a:t>
            </a:r>
            <a:r>
              <a:rPr lang="ko-KR" altLang="en-US" dirty="0" smtClean="0">
                <a:solidFill>
                  <a:srgbClr val="0000FF"/>
                </a:solidFill>
              </a:rPr>
              <a:t>의 값</a:t>
            </a:r>
            <a:r>
              <a:rPr lang="ko-KR" altLang="en-US" dirty="0" smtClean="0">
                <a:solidFill>
                  <a:schemeClr val="tx1"/>
                </a:solidFill>
              </a:rPr>
              <a:t>을 저장한 배열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107"/>
              </p:ext>
            </p:extLst>
          </p:nvPr>
        </p:nvGraphicFramePr>
        <p:xfrm>
          <a:off x="463550" y="4417265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34069" y="8228608"/>
            <a:ext cx="23435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 * Size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899977" y="5804451"/>
            <a:ext cx="604995" cy="883228"/>
          </a:xfrm>
          <a:prstGeom prst="rightArrow">
            <a:avLst>
              <a:gd name="adj1" fmla="val 2541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21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97606"/>
              </p:ext>
            </p:extLst>
          </p:nvPr>
        </p:nvGraphicFramePr>
        <p:xfrm>
          <a:off x="6614379" y="4417265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468459" y="8228608"/>
            <a:ext cx="537647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출력값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빨간색에 가까울수록 값이 큼</a:t>
            </a:r>
            <a:r>
              <a:rPr lang="en-US" altLang="ko-KR" dirty="0" smtClean="0"/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40506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787332" cy="152400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측정 기준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01403"/>
              </p:ext>
            </p:extLst>
          </p:nvPr>
        </p:nvGraphicFramePr>
        <p:xfrm>
          <a:off x="980849" y="3109862"/>
          <a:ext cx="10696070" cy="3665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8035">
                  <a:extLst>
                    <a:ext uri="{9D8B030D-6E8A-4147-A177-3AD203B41FA5}">
                      <a16:colId xmlns:a16="http://schemas.microsoft.com/office/drawing/2014/main" val="363269370"/>
                    </a:ext>
                  </a:extLst>
                </a:gridCol>
                <a:gridCol w="5348035">
                  <a:extLst>
                    <a:ext uri="{9D8B030D-6E8A-4147-A177-3AD203B41FA5}">
                      <a16:colId xmlns:a16="http://schemas.microsoft.com/office/drawing/2014/main" val="3299570622"/>
                    </a:ext>
                  </a:extLst>
                </a:gridCol>
              </a:tblGrid>
              <a:tr h="118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-Throughput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chemeClr val="tx1"/>
                          </a:solidFill>
                        </a:rPr>
                        <a:t>Common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 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58524"/>
                  </a:ext>
                </a:extLst>
              </a:tr>
              <a:tr h="24807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device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000" b="1" baseline="0" dirty="0" smtClean="0">
                          <a:solidFill>
                            <a:srgbClr val="0000FF"/>
                          </a:solidFill>
                        </a:rPr>
                        <a:t>합</a:t>
                      </a:r>
                      <a:endParaRPr lang="en-US" altLang="ko-KR" sz="30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(throughput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이 </a:t>
                      </a:r>
                      <a:r>
                        <a:rPr lang="ko-KR" altLang="en-US" sz="3000" b="1" baseline="0" dirty="0" smtClean="0">
                          <a:solidFill>
                            <a:srgbClr val="FF0000"/>
                          </a:solidFill>
                        </a:rPr>
                        <a:t>큰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wireless device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일수록 많은 시간 할당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30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device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000" b="1" baseline="0" dirty="0" smtClean="0">
                          <a:solidFill>
                            <a:srgbClr val="0000FF"/>
                          </a:solidFill>
                        </a:rPr>
                        <a:t>최솟값</a:t>
                      </a:r>
                      <a:endParaRPr lang="en-US" altLang="ko-KR" sz="30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(throughput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이 </a:t>
                      </a:r>
                      <a:r>
                        <a:rPr lang="ko-KR" altLang="en-US" sz="3000" b="1" baseline="0" dirty="0" smtClean="0">
                          <a:solidFill>
                            <a:srgbClr val="FF0000"/>
                          </a:solidFill>
                        </a:rPr>
                        <a:t>작은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wireless device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일수록 많은 시간 할당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3000" b="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476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0110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388809"/>
            <a:ext cx="12077700" cy="761307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Gradient Descent </a:t>
            </a:r>
            <a:r>
              <a:rPr lang="ko-KR" altLang="en-US" dirty="0" smtClean="0">
                <a:solidFill>
                  <a:srgbClr val="FF0000"/>
                </a:solidFill>
              </a:rPr>
              <a:t>알고리즘 </a:t>
            </a:r>
            <a:r>
              <a:rPr lang="en-US" altLang="ko-KR" dirty="0" smtClean="0">
                <a:solidFill>
                  <a:srgbClr val="FF0000"/>
                </a:solidFill>
              </a:rPr>
              <a:t>(wireless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1. HAP</a:t>
            </a:r>
            <a:r>
              <a:rPr lang="ko-KR" altLang="en-US" b="1" dirty="0">
                <a:solidFill>
                  <a:schemeClr val="tx1"/>
                </a:solidFill>
              </a:rPr>
              <a:t>와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b="1" dirty="0" smtClean="0">
                <a:solidFill>
                  <a:schemeClr val="tx1"/>
                </a:solidFill>
              </a:rPr>
              <a:t>에 대한 할당 시간을 저장한 배열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b="1" dirty="0" smtClean="0">
                <a:solidFill>
                  <a:schemeClr val="tx1"/>
                </a:solidFill>
              </a:rPr>
              <a:t>를 </a:t>
            </a:r>
            <a:r>
              <a:rPr lang="en-US" altLang="ko-KR" b="1" dirty="0" smtClean="0">
                <a:solidFill>
                  <a:srgbClr val="0000FF"/>
                </a:solidFill>
              </a:rPr>
              <a:t>[1.0, 1.0, 1.0, …, 1.0] (</a:t>
            </a:r>
            <a:r>
              <a:rPr lang="ko-KR" altLang="en-US" b="1" dirty="0" smtClean="0">
                <a:solidFill>
                  <a:srgbClr val="0000FF"/>
                </a:solidFill>
              </a:rPr>
              <a:t>원소 </a:t>
            </a:r>
            <a:r>
              <a:rPr lang="en-US" altLang="ko-KR" b="1" dirty="0" smtClean="0">
                <a:solidFill>
                  <a:srgbClr val="0000FF"/>
                </a:solidFill>
              </a:rPr>
              <a:t>n+1</a:t>
            </a:r>
            <a:r>
              <a:rPr lang="ko-KR" altLang="en-US" b="1" dirty="0" smtClean="0">
                <a:solidFill>
                  <a:srgbClr val="0000FF"/>
                </a:solidFill>
              </a:rPr>
              <a:t>개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으로 초기화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3"/>
            <a:r>
              <a:rPr lang="en-US" altLang="ko-KR" b="0" dirty="0" smtClean="0">
                <a:solidFill>
                  <a:srgbClr val="0000FF"/>
                </a:solidFill>
              </a:rPr>
              <a:t>Index 0</a:t>
            </a:r>
            <a:r>
              <a:rPr lang="ko-KR" altLang="en-US" b="0" dirty="0" smtClean="0">
                <a:solidFill>
                  <a:srgbClr val="0000FF"/>
                </a:solidFill>
              </a:rPr>
              <a:t>은 </a:t>
            </a:r>
            <a:r>
              <a:rPr lang="en-US" altLang="ko-KR" b="0" dirty="0" smtClean="0">
                <a:solidFill>
                  <a:srgbClr val="0000FF"/>
                </a:solidFill>
              </a:rPr>
              <a:t>HAP</a:t>
            </a:r>
            <a:r>
              <a:rPr lang="ko-KR" altLang="en-US" b="0" dirty="0" smtClean="0">
                <a:solidFill>
                  <a:schemeClr val="tx1"/>
                </a:solidFill>
              </a:rPr>
              <a:t>에 할당된 시간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rgbClr val="0000FF"/>
                </a:solidFill>
              </a:rPr>
              <a:t>나머지는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할당</a:t>
            </a:r>
            <a:r>
              <a:rPr lang="ko-KR" altLang="en-US" dirty="0" smtClean="0">
                <a:solidFill>
                  <a:schemeClr val="tx1"/>
                </a:solidFill>
              </a:rPr>
              <a:t>된 시간을 나타냄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endParaRPr lang="en-US" altLang="ko-KR" b="0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다음을 </a:t>
            </a:r>
            <a:r>
              <a:rPr lang="en-US" altLang="ko-KR" b="1" dirty="0" smtClean="0">
                <a:solidFill>
                  <a:schemeClr val="tx1"/>
                </a:solidFill>
              </a:rPr>
              <a:t>1000</a:t>
            </a:r>
            <a:r>
              <a:rPr lang="ko-KR" altLang="en-US" b="1" dirty="0" smtClean="0">
                <a:solidFill>
                  <a:schemeClr val="tx1"/>
                </a:solidFill>
              </a:rPr>
              <a:t>회 반복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3"/>
            <a:r>
              <a:rPr lang="en-US" altLang="ko-KR" dirty="0" smtClean="0">
                <a:solidFill>
                  <a:schemeClr val="tx1"/>
                </a:solidFill>
              </a:rPr>
              <a:t>2-1.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chargeTimeList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배열에 따라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와 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시간을 할당</a:t>
            </a:r>
            <a:r>
              <a:rPr lang="ko-KR" altLang="en-US" dirty="0" smtClean="0">
                <a:solidFill>
                  <a:schemeClr val="tx1"/>
                </a:solidFill>
              </a:rPr>
              <a:t>했을 때의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의 합 또는 최솟값을 </a:t>
            </a:r>
            <a:r>
              <a:rPr lang="en-US" altLang="ko-KR" b="1" u="sng" dirty="0" smtClean="0">
                <a:solidFill>
                  <a:schemeClr val="tx1"/>
                </a:solidFill>
              </a:rPr>
              <a:t>original</a:t>
            </a:r>
            <a:r>
              <a:rPr lang="ko-KR" altLang="en-US" dirty="0" smtClean="0">
                <a:solidFill>
                  <a:schemeClr val="tx1"/>
                </a:solidFill>
              </a:rPr>
              <a:t>이라 하자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3"/>
            <a:r>
              <a:rPr lang="en-US" altLang="ko-KR" dirty="0" smtClean="0">
                <a:solidFill>
                  <a:schemeClr val="tx1"/>
                </a:solidFill>
              </a:rPr>
              <a:t>2-2.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chargeTimeList</a:t>
            </a:r>
            <a:r>
              <a:rPr lang="en-US" altLang="ko-KR" b="1" u="sng" dirty="0" smtClean="0">
                <a:solidFill>
                  <a:schemeClr val="tx1"/>
                </a:solidFill>
              </a:rPr>
              <a:t>(k)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k(0, …, n)</a:t>
            </a:r>
            <a:r>
              <a:rPr lang="ko-KR" altLang="en-US" dirty="0" smtClean="0">
                <a:solidFill>
                  <a:srgbClr val="0000FF"/>
                </a:solidFill>
              </a:rPr>
              <a:t>번째 원소의 값을 </a:t>
            </a:r>
            <a:r>
              <a:rPr lang="en-US" altLang="ko-KR" dirty="0" smtClean="0">
                <a:solidFill>
                  <a:srgbClr val="0000FF"/>
                </a:solidFill>
              </a:rPr>
              <a:t>1.0</a:t>
            </a:r>
            <a:r>
              <a:rPr lang="ko-KR" altLang="en-US" dirty="0" smtClean="0">
                <a:solidFill>
                  <a:srgbClr val="0000FF"/>
                </a:solidFill>
              </a:rPr>
              <a:t>만큼 증가시킨 배열</a:t>
            </a:r>
            <a:r>
              <a:rPr lang="ko-KR" altLang="en-US" dirty="0" smtClean="0">
                <a:solidFill>
                  <a:schemeClr val="tx1"/>
                </a:solidFill>
              </a:rPr>
              <a:t>이라고 할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의 값에 대해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chargetTimeList</a:t>
            </a:r>
            <a:r>
              <a:rPr lang="en-US" altLang="ko-KR" dirty="0" smtClean="0">
                <a:solidFill>
                  <a:srgbClr val="0000FF"/>
                </a:solidFill>
              </a:rPr>
              <a:t>(k) </a:t>
            </a:r>
            <a:r>
              <a:rPr lang="ko-KR" altLang="en-US" dirty="0" smtClean="0">
                <a:solidFill>
                  <a:srgbClr val="0000FF"/>
                </a:solidFill>
              </a:rPr>
              <a:t>배열에 따라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>
                <a:solidFill>
                  <a:srgbClr val="0000FF"/>
                </a:solidFill>
              </a:rPr>
              <a:t>와</a:t>
            </a:r>
            <a:r>
              <a:rPr lang="ko-KR" altLang="en-US" dirty="0" smtClean="0">
                <a:solidFill>
                  <a:srgbClr val="0000FF"/>
                </a:solidFill>
              </a:rPr>
              <a:t> 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시간을 할당</a:t>
            </a:r>
            <a:r>
              <a:rPr lang="ko-KR" altLang="en-US" dirty="0" smtClean="0">
                <a:solidFill>
                  <a:schemeClr val="tx1"/>
                </a:solidFill>
              </a:rPr>
              <a:t>했을 때의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의 합 또는 최솟값을 구하고 그것을 </a:t>
            </a:r>
            <a:r>
              <a:rPr lang="en-US" altLang="ko-KR" b="1" u="sng" dirty="0" smtClean="0">
                <a:solidFill>
                  <a:schemeClr val="tx1"/>
                </a:solidFill>
              </a:rPr>
              <a:t>result(k)</a:t>
            </a:r>
            <a:r>
              <a:rPr lang="ko-KR" altLang="en-US" dirty="0" smtClean="0">
                <a:solidFill>
                  <a:schemeClr val="tx1"/>
                </a:solidFill>
              </a:rPr>
              <a:t>라 하자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3"/>
            <a:r>
              <a:rPr lang="en-US" altLang="ko-KR" b="0" dirty="0" smtClean="0">
                <a:solidFill>
                  <a:schemeClr val="tx1"/>
                </a:solidFill>
              </a:rPr>
              <a:t>2-3. </a:t>
            </a:r>
            <a:r>
              <a:rPr lang="en-US" altLang="ko-KR" b="0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번째 원소에 대해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throughputChange</a:t>
            </a:r>
            <a:r>
              <a:rPr lang="en-US" altLang="ko-KR" b="1" u="sng" dirty="0" smtClean="0">
                <a:solidFill>
                  <a:schemeClr val="tx1"/>
                </a:solidFill>
              </a:rPr>
              <a:t>(k)</a:t>
            </a:r>
            <a:r>
              <a:rPr lang="ko-KR" altLang="en-US" dirty="0" smtClean="0">
                <a:solidFill>
                  <a:schemeClr val="tx1"/>
                </a:solidFill>
              </a:rPr>
              <a:t>를 다음과 같이 정의함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3"/>
            <a:endParaRPr lang="en-US" altLang="ko-KR" b="0" dirty="0">
              <a:solidFill>
                <a:schemeClr val="tx1"/>
              </a:solidFill>
            </a:endParaRPr>
          </a:p>
          <a:p>
            <a:pPr lvl="3"/>
            <a:endParaRPr lang="en-US" altLang="ko-KR" dirty="0" smtClean="0">
              <a:solidFill>
                <a:schemeClr val="tx1"/>
              </a:solidFill>
            </a:endParaRPr>
          </a:p>
          <a:p>
            <a:pPr lvl="3"/>
            <a:r>
              <a:rPr lang="en-US" altLang="ko-KR" dirty="0">
                <a:solidFill>
                  <a:schemeClr val="tx1"/>
                </a:solidFill>
              </a:rPr>
              <a:t>2-4. </a:t>
            </a:r>
            <a:r>
              <a:rPr lang="ko-KR" altLang="en-US" dirty="0">
                <a:solidFill>
                  <a:schemeClr val="tx1"/>
                </a:solidFill>
              </a:rPr>
              <a:t>각 </a:t>
            </a:r>
            <a:r>
              <a:rPr lang="en-US" altLang="ko-KR" dirty="0">
                <a:solidFill>
                  <a:schemeClr val="tx1"/>
                </a:solidFill>
              </a:rPr>
              <a:t>k</a:t>
            </a:r>
            <a:r>
              <a:rPr lang="ko-KR" altLang="en-US" dirty="0">
                <a:solidFill>
                  <a:schemeClr val="tx1"/>
                </a:solidFill>
              </a:rPr>
              <a:t>의 값에 대해 </a:t>
            </a:r>
            <a:r>
              <a:rPr lang="en-US" altLang="ko-KR" dirty="0" err="1">
                <a:solidFill>
                  <a:schemeClr val="tx1"/>
                </a:solidFill>
              </a:rPr>
              <a:t>chargeTimeList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k</a:t>
            </a:r>
            <a:r>
              <a:rPr lang="ko-KR" altLang="en-US" dirty="0">
                <a:solidFill>
                  <a:schemeClr val="tx1"/>
                </a:solidFill>
              </a:rPr>
              <a:t>번째 원소에 다음의 값을 곱하여 </a:t>
            </a:r>
            <a:r>
              <a:rPr lang="ko-KR" altLang="en-US" dirty="0" smtClean="0">
                <a:solidFill>
                  <a:schemeClr val="tx1"/>
                </a:solidFill>
              </a:rPr>
              <a:t>업데이트함</a:t>
            </a:r>
            <a:endParaRPr lang="en-US" altLang="ko-KR" dirty="0">
              <a:solidFill>
                <a:schemeClr val="tx1"/>
              </a:solidFill>
            </a:endParaRPr>
          </a:p>
          <a:p>
            <a:pPr lvl="3"/>
            <a:endParaRPr lang="en-US" altLang="ko-KR" b="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9916" y="7358548"/>
                <a:ext cx="6740883" cy="5532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𝑻𝒉𝒓𝒐𝒖𝒈𝒉𝒑𝒖𝒕𝑪𝒉𝒂𝒏𝒈𝒆</m:t>
                      </m:r>
                      <m:d>
                        <m:d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𝟎𝟏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𝒓𝒆𝒔𝒖𝒍𝒕</m:t>
                                  </m:r>
                                  <m:d>
                                    <m:dPr>
                                      <m:ctrlP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𝒐𝒓𝒊𝒈𝒊𝒏𝒂𝒍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𝒓𝒆𝒔𝒖𝒍𝒕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𝒐𝒓𝒊𝒈𝒊𝒏𝒂𝒍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916" y="7358548"/>
                <a:ext cx="6740883" cy="553228"/>
              </a:xfrm>
              <a:prstGeom prst="rect">
                <a:avLst/>
              </a:prstGeom>
              <a:blipFill>
                <a:blip r:embed="rId2"/>
                <a:stretch>
                  <a:fillRect b="-109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3429" y="8703839"/>
                <a:ext cx="2953244" cy="2564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𝒍𝒆𝒂𝒓𝒏𝒊𝒏𝒈𝑹𝒂𝒕𝒆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𝑻𝒉𝒓𝒐𝒖𝒈𝒉𝒑𝒖𝒕𝑪𝒉𝒂𝒏𝒈𝒆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429" y="8703839"/>
                <a:ext cx="2953244" cy="256480"/>
              </a:xfrm>
              <a:prstGeom prst="rect">
                <a:avLst/>
              </a:prstGeom>
              <a:blipFill>
                <a:blip r:embed="rId3"/>
                <a:stretch>
                  <a:fillRect l="-2066" t="-4762" b="-71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069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1412</Words>
  <Application>Microsoft Office PowerPoint</Application>
  <PresentationFormat>Custom</PresentationFormat>
  <Paragraphs>577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Simulation (using Vanilla Deep Neural Network, Updated)</vt:lpstr>
      <vt:lpstr>Current Status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 1</vt:lpstr>
      <vt:lpstr>WPCN Simulation Experiment 2</vt:lpstr>
      <vt:lpstr>WPCN Simulation Experiment</vt:lpstr>
      <vt:lpstr>What to do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870</cp:revision>
  <dcterms:modified xsi:type="dcterms:W3CDTF">2020-04-13T06:52:06Z</dcterms:modified>
</cp:coreProperties>
</file>