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344" r:id="rId5"/>
    <p:sldId id="282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39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00A2FF"/>
    <a:srgbClr val="D2B7FF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times.kr/news/articleView.html?idxno=14859" TargetMode="External"/><Relationship Id="rId2" Type="http://schemas.openxmlformats.org/officeDocument/2006/relationships/hyperlink" Target="https://www.samsungsds.com/global/ko/support/insights/ai_automl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lideshare.net/jino/2019-report-vol10" TargetMode="External"/><Relationship Id="rId4" Type="http://schemas.openxmlformats.org/officeDocument/2006/relationships/hyperlink" Target="http://www.ndsl.kr/ndsl/search/detail/report/reportSearchResultDetail.do?cn=KOSEN00000000000107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20.04.24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AutoML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868150" cy="278561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머신러닝 알고리즘 자동 설계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메타러닝</a:t>
            </a:r>
            <a:r>
              <a:rPr lang="en-US" altLang="ko-KR" dirty="0" smtClean="0">
                <a:solidFill>
                  <a:schemeClr val="tx1"/>
                </a:solidFill>
              </a:rPr>
              <a:t>(Meta Learning): </a:t>
            </a:r>
            <a:r>
              <a:rPr lang="ko-KR" altLang="en-US" dirty="0" smtClean="0">
                <a:solidFill>
                  <a:srgbClr val="0000FF"/>
                </a:solidFill>
              </a:rPr>
              <a:t>기계가 스스로 문제에 적합한 알고리즘을 선택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해당 데이터 분포에 맞게 수정</a:t>
            </a:r>
            <a:r>
              <a:rPr lang="ko-KR" altLang="en-US" dirty="0" smtClean="0">
                <a:solidFill>
                  <a:schemeClr val="tx1"/>
                </a:solidFill>
              </a:rPr>
              <a:t>하는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신경망의 </a:t>
            </a:r>
            <a:r>
              <a:rPr lang="en-US" altLang="ko-KR" dirty="0" smtClean="0">
                <a:solidFill>
                  <a:schemeClr val="tx1"/>
                </a:solidFill>
              </a:rPr>
              <a:t>topology</a:t>
            </a:r>
            <a:r>
              <a:rPr lang="ko-KR" altLang="en-US" dirty="0" smtClean="0">
                <a:solidFill>
                  <a:schemeClr val="tx1"/>
                </a:solidFill>
              </a:rPr>
              <a:t>를 스스로 탐색하여 최적 구조 설계 자동화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85" y="4572001"/>
            <a:ext cx="4920441" cy="3983526"/>
          </a:xfrm>
          <a:prstGeom prst="rect">
            <a:avLst/>
          </a:prstGeom>
        </p:spPr>
      </p:pic>
      <p:sp>
        <p:nvSpPr>
          <p:cNvPr id="14" name="직사각형 14"/>
          <p:cNvSpPr/>
          <p:nvPr/>
        </p:nvSpPr>
        <p:spPr>
          <a:xfrm>
            <a:off x="2107593" y="5523333"/>
            <a:ext cx="792839" cy="1746307"/>
          </a:xfrm>
          <a:prstGeom prst="rect">
            <a:avLst/>
          </a:prstGeom>
          <a:noFill/>
          <a:ln w="57150">
            <a:solidFill>
              <a:srgbClr val="D2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6"/>
          <p:cNvSpPr/>
          <p:nvPr/>
        </p:nvSpPr>
        <p:spPr>
          <a:xfrm>
            <a:off x="3422098" y="5523333"/>
            <a:ext cx="792839" cy="1746307"/>
          </a:xfrm>
          <a:prstGeom prst="rect">
            <a:avLst/>
          </a:prstGeom>
          <a:noFill/>
          <a:ln w="57150">
            <a:solidFill>
              <a:srgbClr val="D2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7"/>
          <p:cNvSpPr/>
          <p:nvPr/>
        </p:nvSpPr>
        <p:spPr>
          <a:xfrm>
            <a:off x="4736602" y="5523333"/>
            <a:ext cx="792839" cy="1746307"/>
          </a:xfrm>
          <a:prstGeom prst="rect">
            <a:avLst/>
          </a:prstGeom>
          <a:noFill/>
          <a:ln w="57150">
            <a:solidFill>
              <a:srgbClr val="D2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18"/>
          <p:cNvSpPr/>
          <p:nvPr/>
        </p:nvSpPr>
        <p:spPr>
          <a:xfrm>
            <a:off x="6051106" y="5523333"/>
            <a:ext cx="792839" cy="1746307"/>
          </a:xfrm>
          <a:prstGeom prst="rect">
            <a:avLst/>
          </a:prstGeom>
          <a:noFill/>
          <a:ln w="57150">
            <a:solidFill>
              <a:srgbClr val="D2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9"/>
          <p:cNvSpPr/>
          <p:nvPr/>
        </p:nvSpPr>
        <p:spPr>
          <a:xfrm>
            <a:off x="7365610" y="5523333"/>
            <a:ext cx="792839" cy="1746307"/>
          </a:xfrm>
          <a:prstGeom prst="rect">
            <a:avLst/>
          </a:prstGeom>
          <a:noFill/>
          <a:ln w="57150">
            <a:solidFill>
              <a:srgbClr val="D2B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2"/>
          <p:cNvSpPr/>
          <p:nvPr/>
        </p:nvSpPr>
        <p:spPr>
          <a:xfrm>
            <a:off x="2276502" y="5907085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3"/>
          <p:cNvSpPr/>
          <p:nvPr/>
        </p:nvSpPr>
        <p:spPr>
          <a:xfrm>
            <a:off x="2276502" y="6503398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4"/>
          <p:cNvSpPr/>
          <p:nvPr/>
        </p:nvSpPr>
        <p:spPr>
          <a:xfrm>
            <a:off x="3591006" y="5641958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5"/>
          <p:cNvSpPr/>
          <p:nvPr/>
        </p:nvSpPr>
        <p:spPr>
          <a:xfrm>
            <a:off x="3597902" y="6218071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6"/>
          <p:cNvSpPr/>
          <p:nvPr/>
        </p:nvSpPr>
        <p:spPr>
          <a:xfrm>
            <a:off x="3591006" y="6791322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7"/>
          <p:cNvSpPr/>
          <p:nvPr/>
        </p:nvSpPr>
        <p:spPr>
          <a:xfrm>
            <a:off x="4887701" y="5641958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28"/>
          <p:cNvSpPr/>
          <p:nvPr/>
        </p:nvSpPr>
        <p:spPr>
          <a:xfrm>
            <a:off x="4894597" y="6218071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29"/>
          <p:cNvSpPr/>
          <p:nvPr/>
        </p:nvSpPr>
        <p:spPr>
          <a:xfrm>
            <a:off x="4887701" y="6791322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0"/>
          <p:cNvSpPr/>
          <p:nvPr/>
        </p:nvSpPr>
        <p:spPr>
          <a:xfrm>
            <a:off x="6192434" y="5641958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1"/>
          <p:cNvSpPr/>
          <p:nvPr/>
        </p:nvSpPr>
        <p:spPr>
          <a:xfrm>
            <a:off x="6199330" y="6218071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2"/>
          <p:cNvSpPr/>
          <p:nvPr/>
        </p:nvSpPr>
        <p:spPr>
          <a:xfrm>
            <a:off x="6192434" y="6791322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3"/>
          <p:cNvSpPr/>
          <p:nvPr/>
        </p:nvSpPr>
        <p:spPr>
          <a:xfrm>
            <a:off x="7516136" y="5907085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4"/>
          <p:cNvSpPr/>
          <p:nvPr/>
        </p:nvSpPr>
        <p:spPr>
          <a:xfrm>
            <a:off x="7516136" y="6503398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5"/>
          <p:cNvCxnSpPr>
            <a:stCxn id="25" idx="6"/>
            <a:endCxn id="27" idx="2"/>
          </p:cNvCxnSpPr>
          <p:nvPr/>
        </p:nvCxnSpPr>
        <p:spPr>
          <a:xfrm flipV="1">
            <a:off x="2731523" y="5820374"/>
            <a:ext cx="859483" cy="26512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6"/>
          <p:cNvCxnSpPr>
            <a:stCxn id="25" idx="6"/>
            <a:endCxn id="28" idx="2"/>
          </p:cNvCxnSpPr>
          <p:nvPr/>
        </p:nvCxnSpPr>
        <p:spPr>
          <a:xfrm>
            <a:off x="2731523" y="6085501"/>
            <a:ext cx="866379" cy="310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7"/>
          <p:cNvCxnSpPr>
            <a:stCxn id="25" idx="6"/>
            <a:endCxn id="29" idx="2"/>
          </p:cNvCxnSpPr>
          <p:nvPr/>
        </p:nvCxnSpPr>
        <p:spPr>
          <a:xfrm>
            <a:off x="2731523" y="6085501"/>
            <a:ext cx="859483" cy="88423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38"/>
          <p:cNvCxnSpPr>
            <a:stCxn id="26" idx="6"/>
            <a:endCxn id="27" idx="2"/>
          </p:cNvCxnSpPr>
          <p:nvPr/>
        </p:nvCxnSpPr>
        <p:spPr>
          <a:xfrm flipV="1">
            <a:off x="2731523" y="5820374"/>
            <a:ext cx="859483" cy="8614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39"/>
          <p:cNvCxnSpPr>
            <a:stCxn id="26" idx="6"/>
            <a:endCxn id="28" idx="2"/>
          </p:cNvCxnSpPr>
          <p:nvPr/>
        </p:nvCxnSpPr>
        <p:spPr>
          <a:xfrm flipV="1">
            <a:off x="2731523" y="6396487"/>
            <a:ext cx="866379" cy="2853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0"/>
          <p:cNvCxnSpPr/>
          <p:nvPr/>
        </p:nvCxnSpPr>
        <p:spPr>
          <a:xfrm>
            <a:off x="2731523" y="6661613"/>
            <a:ext cx="859483" cy="3172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1"/>
          <p:cNvCxnSpPr>
            <a:stCxn id="27" idx="6"/>
            <a:endCxn id="30" idx="2"/>
          </p:cNvCxnSpPr>
          <p:nvPr/>
        </p:nvCxnSpPr>
        <p:spPr>
          <a:xfrm>
            <a:off x="4046027" y="5820374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2"/>
          <p:cNvCxnSpPr>
            <a:stCxn id="27" idx="6"/>
            <a:endCxn id="32" idx="2"/>
          </p:cNvCxnSpPr>
          <p:nvPr/>
        </p:nvCxnSpPr>
        <p:spPr>
          <a:xfrm>
            <a:off x="4046027" y="5820374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3"/>
          <p:cNvCxnSpPr>
            <a:stCxn id="27" idx="6"/>
          </p:cNvCxnSpPr>
          <p:nvPr/>
        </p:nvCxnSpPr>
        <p:spPr>
          <a:xfrm>
            <a:off x="4046027" y="5820374"/>
            <a:ext cx="841673" cy="57468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4"/>
          <p:cNvCxnSpPr>
            <a:stCxn id="28" idx="6"/>
            <a:endCxn id="30" idx="2"/>
          </p:cNvCxnSpPr>
          <p:nvPr/>
        </p:nvCxnSpPr>
        <p:spPr>
          <a:xfrm flipV="1">
            <a:off x="4052923" y="5820374"/>
            <a:ext cx="834778" cy="57611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5"/>
          <p:cNvCxnSpPr>
            <a:endCxn id="31" idx="2"/>
          </p:cNvCxnSpPr>
          <p:nvPr/>
        </p:nvCxnSpPr>
        <p:spPr>
          <a:xfrm>
            <a:off x="4058380" y="6393624"/>
            <a:ext cx="836216" cy="286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6"/>
          <p:cNvCxnSpPr>
            <a:stCxn id="28" idx="6"/>
            <a:endCxn id="32" idx="2"/>
          </p:cNvCxnSpPr>
          <p:nvPr/>
        </p:nvCxnSpPr>
        <p:spPr>
          <a:xfrm>
            <a:off x="4052923" y="6396487"/>
            <a:ext cx="834778" cy="5732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7"/>
          <p:cNvCxnSpPr>
            <a:stCxn id="29" idx="6"/>
            <a:endCxn id="30" idx="2"/>
          </p:cNvCxnSpPr>
          <p:nvPr/>
        </p:nvCxnSpPr>
        <p:spPr>
          <a:xfrm flipV="1">
            <a:off x="4046027" y="5820374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48"/>
          <p:cNvCxnSpPr>
            <a:endCxn id="31" idx="2"/>
          </p:cNvCxnSpPr>
          <p:nvPr/>
        </p:nvCxnSpPr>
        <p:spPr>
          <a:xfrm flipV="1">
            <a:off x="4051485" y="6396487"/>
            <a:ext cx="843112" cy="5823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49"/>
          <p:cNvCxnSpPr>
            <a:stCxn id="29" idx="6"/>
            <a:endCxn id="32" idx="2"/>
          </p:cNvCxnSpPr>
          <p:nvPr/>
        </p:nvCxnSpPr>
        <p:spPr>
          <a:xfrm>
            <a:off x="4046027" y="6969737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0"/>
          <p:cNvCxnSpPr/>
          <p:nvPr/>
        </p:nvCxnSpPr>
        <p:spPr>
          <a:xfrm>
            <a:off x="5352768" y="5825221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1"/>
          <p:cNvCxnSpPr/>
          <p:nvPr/>
        </p:nvCxnSpPr>
        <p:spPr>
          <a:xfrm>
            <a:off x="5352768" y="5825221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2"/>
          <p:cNvCxnSpPr/>
          <p:nvPr/>
        </p:nvCxnSpPr>
        <p:spPr>
          <a:xfrm>
            <a:off x="5352768" y="5825221"/>
            <a:ext cx="841673" cy="57468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3"/>
          <p:cNvCxnSpPr/>
          <p:nvPr/>
        </p:nvCxnSpPr>
        <p:spPr>
          <a:xfrm flipV="1">
            <a:off x="5359664" y="5825221"/>
            <a:ext cx="834778" cy="57611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4"/>
          <p:cNvCxnSpPr/>
          <p:nvPr/>
        </p:nvCxnSpPr>
        <p:spPr>
          <a:xfrm>
            <a:off x="5365121" y="6398472"/>
            <a:ext cx="836216" cy="286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5"/>
          <p:cNvCxnSpPr/>
          <p:nvPr/>
        </p:nvCxnSpPr>
        <p:spPr>
          <a:xfrm>
            <a:off x="5359664" y="6401334"/>
            <a:ext cx="834778" cy="5732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6"/>
          <p:cNvCxnSpPr/>
          <p:nvPr/>
        </p:nvCxnSpPr>
        <p:spPr>
          <a:xfrm flipV="1">
            <a:off x="5352768" y="5825221"/>
            <a:ext cx="841673" cy="114936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7"/>
          <p:cNvCxnSpPr/>
          <p:nvPr/>
        </p:nvCxnSpPr>
        <p:spPr>
          <a:xfrm flipV="1">
            <a:off x="5358225" y="6401334"/>
            <a:ext cx="843112" cy="5823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58"/>
          <p:cNvCxnSpPr/>
          <p:nvPr/>
        </p:nvCxnSpPr>
        <p:spPr>
          <a:xfrm>
            <a:off x="5352768" y="6974585"/>
            <a:ext cx="84167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59"/>
          <p:cNvCxnSpPr>
            <a:stCxn id="33" idx="6"/>
            <a:endCxn id="36" idx="2"/>
          </p:cNvCxnSpPr>
          <p:nvPr/>
        </p:nvCxnSpPr>
        <p:spPr>
          <a:xfrm>
            <a:off x="6647455" y="5820374"/>
            <a:ext cx="868680" cy="26512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0"/>
          <p:cNvCxnSpPr>
            <a:stCxn id="33" idx="6"/>
            <a:endCxn id="37" idx="2"/>
          </p:cNvCxnSpPr>
          <p:nvPr/>
        </p:nvCxnSpPr>
        <p:spPr>
          <a:xfrm>
            <a:off x="6647455" y="5820374"/>
            <a:ext cx="868680" cy="8614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1"/>
          <p:cNvCxnSpPr>
            <a:stCxn id="34" idx="6"/>
            <a:endCxn id="36" idx="2"/>
          </p:cNvCxnSpPr>
          <p:nvPr/>
        </p:nvCxnSpPr>
        <p:spPr>
          <a:xfrm flipV="1">
            <a:off x="6654351" y="6085501"/>
            <a:ext cx="861784" cy="310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2"/>
          <p:cNvCxnSpPr>
            <a:stCxn id="34" idx="6"/>
            <a:endCxn id="37" idx="2"/>
          </p:cNvCxnSpPr>
          <p:nvPr/>
        </p:nvCxnSpPr>
        <p:spPr>
          <a:xfrm>
            <a:off x="6654351" y="6396487"/>
            <a:ext cx="861784" cy="2853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3"/>
          <p:cNvCxnSpPr>
            <a:stCxn id="35" idx="6"/>
            <a:endCxn id="36" idx="2"/>
          </p:cNvCxnSpPr>
          <p:nvPr/>
        </p:nvCxnSpPr>
        <p:spPr>
          <a:xfrm flipV="1">
            <a:off x="6647455" y="6085501"/>
            <a:ext cx="868680" cy="88423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4"/>
          <p:cNvCxnSpPr>
            <a:stCxn id="35" idx="6"/>
            <a:endCxn id="37" idx="2"/>
          </p:cNvCxnSpPr>
          <p:nvPr/>
        </p:nvCxnSpPr>
        <p:spPr>
          <a:xfrm flipV="1">
            <a:off x="6647455" y="6681813"/>
            <a:ext cx="868680" cy="2879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2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AutoML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868150" cy="336492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머신러닝 자동화 방법론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격자 탐색법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각 매개변수별 구간을 임의의 격자로 나누어서 </a:t>
            </a:r>
            <a:r>
              <a:rPr lang="ko-KR" altLang="en-US" dirty="0" smtClean="0">
                <a:solidFill>
                  <a:schemeClr val="tx1"/>
                </a:solidFill>
              </a:rPr>
              <a:t>각 구간별로 학습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성능이 가장 높은 조합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랜덤 탐색법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매개변수 확률분포를 사전에 알 경우 </a:t>
            </a:r>
            <a:r>
              <a:rPr lang="ko-KR" altLang="en-US" dirty="0" smtClean="0">
                <a:solidFill>
                  <a:schemeClr val="tx1"/>
                </a:solidFill>
              </a:rPr>
              <a:t>그것을 이용하여 </a:t>
            </a:r>
            <a:r>
              <a:rPr lang="ko-KR" altLang="en-US" dirty="0" smtClean="0">
                <a:solidFill>
                  <a:srgbClr val="0000FF"/>
                </a:solidFill>
              </a:rPr>
              <a:t>샘플링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성능이 좋은 모델 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2316" y="5934973"/>
            <a:ext cx="638355" cy="2829465"/>
          </a:xfrm>
          <a:prstGeom prst="rect">
            <a:avLst/>
          </a:prstGeom>
          <a:solidFill>
            <a:srgbClr val="D2B7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ight Triangle 4"/>
          <p:cNvSpPr/>
          <p:nvPr/>
        </p:nvSpPr>
        <p:spPr>
          <a:xfrm>
            <a:off x="2570671" y="5168561"/>
            <a:ext cx="3036498" cy="766412"/>
          </a:xfrm>
          <a:prstGeom prst="rtTriangle">
            <a:avLst/>
          </a:prstGeom>
          <a:solidFill>
            <a:srgbClr val="D2B7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2700" y="7001600"/>
            <a:ext cx="12118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param0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82985" y="5221509"/>
            <a:ext cx="12118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param1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0196" y="5934973"/>
            <a:ext cx="638355" cy="2829465"/>
          </a:xfrm>
          <a:prstGeom prst="rect">
            <a:avLst/>
          </a:prstGeom>
          <a:solidFill>
            <a:srgbClr val="D2B7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Right Triangle 70"/>
          <p:cNvSpPr/>
          <p:nvPr/>
        </p:nvSpPr>
        <p:spPr>
          <a:xfrm>
            <a:off x="8188551" y="5168561"/>
            <a:ext cx="3036498" cy="766412"/>
          </a:xfrm>
          <a:prstGeom prst="rtTriangle">
            <a:avLst/>
          </a:prstGeom>
          <a:solidFill>
            <a:srgbClr val="D2B7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90580" y="7001600"/>
            <a:ext cx="12118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param0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00865" y="5221509"/>
            <a:ext cx="12118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param1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70671" y="5934973"/>
            <a:ext cx="3036498" cy="2829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88551" y="5934973"/>
            <a:ext cx="3036498" cy="2829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2878702" y="5971454"/>
            <a:ext cx="495469" cy="74747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3858437" y="5968018"/>
            <a:ext cx="495469" cy="74747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4838172" y="5968017"/>
            <a:ext cx="495469" cy="74747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2878702" y="6934906"/>
            <a:ext cx="495469" cy="74747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3858437" y="6931470"/>
            <a:ext cx="495469" cy="74747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4838172" y="6931469"/>
            <a:ext cx="495469" cy="74747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2878702" y="7923917"/>
            <a:ext cx="495469" cy="74747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3858437" y="7920481"/>
            <a:ext cx="495469" cy="74747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4838172" y="7920480"/>
            <a:ext cx="495469" cy="747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9999" y="6775601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97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62555" y="5801245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96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60272" y="6775601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96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98949" y="7747125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96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8612340" y="5899433"/>
            <a:ext cx="495469" cy="74747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9041570" y="6669756"/>
            <a:ext cx="495469" cy="74747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8288364" y="7099788"/>
            <a:ext cx="495469" cy="74747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8769758" y="7764982"/>
            <a:ext cx="495469" cy="74747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9903582" y="7424035"/>
            <a:ext cx="495469" cy="74747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2" l="47137" r="100000">
                        <a14:foregroundMark x1="52197" y1="95395" x2="92144" y2="94243"/>
                      </a14:backgroundRemoval>
                    </a14:imgEffect>
                  </a14:imgLayer>
                </a14:imgProps>
              </a:ext>
            </a:extLst>
          </a:blip>
          <a:srcRect l="46899" t="1049"/>
          <a:stretch/>
        </p:blipFill>
        <p:spPr>
          <a:xfrm>
            <a:off x="10590820" y="6327649"/>
            <a:ext cx="495469" cy="74747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8948004" y="6459845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97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23832" y="6846118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95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536097" y="5690516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96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12868" y="7569316"/>
            <a:ext cx="7277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/>
                </a:solidFill>
              </a:rPr>
              <a:t>95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5017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XAI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868150" cy="38800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XAI(</a:t>
            </a:r>
            <a:r>
              <a:rPr lang="en-US" altLang="ko-KR" dirty="0" err="1" smtClean="0"/>
              <a:t>eXplainable</a:t>
            </a:r>
            <a:r>
              <a:rPr lang="en-US" altLang="ko-KR" dirty="0" smtClean="0"/>
              <a:t> Artificial Intelligence): AI</a:t>
            </a:r>
            <a:r>
              <a:rPr lang="ko-KR" altLang="en-US" dirty="0" smtClean="0"/>
              <a:t>의 판단에 대해 </a:t>
            </a:r>
            <a:r>
              <a:rPr lang="en-US" altLang="ko-KR" dirty="0" smtClean="0">
                <a:solidFill>
                  <a:srgbClr val="0000FF"/>
                </a:solidFill>
              </a:rPr>
              <a:t>AI </a:t>
            </a:r>
            <a:r>
              <a:rPr lang="ko-KR" altLang="en-US" dirty="0" smtClean="0">
                <a:solidFill>
                  <a:srgbClr val="0000FF"/>
                </a:solidFill>
              </a:rPr>
              <a:t>스스로 사람이 이해할 수 있는 형태로 근거를 제시</a:t>
            </a:r>
            <a:r>
              <a:rPr lang="ko-KR" altLang="en-US" dirty="0" smtClean="0"/>
              <a:t>할 수 있게 하는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인공지능 계산의 결과값이 아니라 인간이 이해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해석할 수 있는 </a:t>
            </a:r>
            <a:r>
              <a:rPr lang="ko-KR" altLang="en-US" dirty="0" smtClean="0">
                <a:solidFill>
                  <a:srgbClr val="0000FF"/>
                </a:solidFill>
              </a:rPr>
              <a:t>설명 인터페이스</a:t>
            </a:r>
            <a:r>
              <a:rPr lang="en-US" altLang="ko-KR" dirty="0" smtClean="0">
                <a:solidFill>
                  <a:srgbClr val="0000FF"/>
                </a:solidFill>
              </a:rPr>
              <a:t>(explanation interface)</a:t>
            </a:r>
            <a:r>
              <a:rPr lang="ko-KR" altLang="en-US" dirty="0" smtClean="0">
                <a:solidFill>
                  <a:srgbClr val="0000FF"/>
                </a:solidFill>
              </a:rPr>
              <a:t>를 추가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13" y="5131833"/>
            <a:ext cx="4814740" cy="38979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89971" y="4766930"/>
            <a:ext cx="2623956" cy="1350510"/>
            <a:chOff x="6684485" y="4589253"/>
            <a:chExt cx="3433814" cy="1767332"/>
          </a:xfrm>
        </p:grpSpPr>
        <p:sp>
          <p:nvSpPr>
            <p:cNvPr id="10" name="직사각형 14"/>
            <p:cNvSpPr/>
            <p:nvPr/>
          </p:nvSpPr>
          <p:spPr>
            <a:xfrm>
              <a:off x="6684485" y="4610278"/>
              <a:ext cx="792839" cy="17463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8"/>
            <p:cNvSpPr/>
            <p:nvPr/>
          </p:nvSpPr>
          <p:spPr>
            <a:xfrm>
              <a:off x="8010956" y="4589253"/>
              <a:ext cx="792839" cy="17463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9"/>
            <p:cNvSpPr/>
            <p:nvPr/>
          </p:nvSpPr>
          <p:spPr>
            <a:xfrm>
              <a:off x="9325460" y="4589253"/>
              <a:ext cx="792839" cy="17463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22"/>
            <p:cNvSpPr/>
            <p:nvPr/>
          </p:nvSpPr>
          <p:spPr>
            <a:xfrm>
              <a:off x="6853394" y="4994030"/>
              <a:ext cx="455021" cy="356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23"/>
            <p:cNvSpPr/>
            <p:nvPr/>
          </p:nvSpPr>
          <p:spPr>
            <a:xfrm>
              <a:off x="6853394" y="5590343"/>
              <a:ext cx="455021" cy="356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30"/>
            <p:cNvSpPr/>
            <p:nvPr/>
          </p:nvSpPr>
          <p:spPr>
            <a:xfrm>
              <a:off x="8152284" y="4707878"/>
              <a:ext cx="455021" cy="356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31"/>
            <p:cNvSpPr/>
            <p:nvPr/>
          </p:nvSpPr>
          <p:spPr>
            <a:xfrm>
              <a:off x="8159180" y="5283991"/>
              <a:ext cx="455021" cy="356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32"/>
            <p:cNvSpPr/>
            <p:nvPr/>
          </p:nvSpPr>
          <p:spPr>
            <a:xfrm>
              <a:off x="8152284" y="5857242"/>
              <a:ext cx="455021" cy="356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33"/>
            <p:cNvSpPr/>
            <p:nvPr/>
          </p:nvSpPr>
          <p:spPr>
            <a:xfrm>
              <a:off x="9475986" y="4973005"/>
              <a:ext cx="455021" cy="356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34"/>
            <p:cNvSpPr/>
            <p:nvPr/>
          </p:nvSpPr>
          <p:spPr>
            <a:xfrm>
              <a:off x="9475986" y="5569318"/>
              <a:ext cx="455021" cy="3568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35"/>
            <p:cNvCxnSpPr>
              <a:stCxn id="13" idx="6"/>
            </p:cNvCxnSpPr>
            <p:nvPr/>
          </p:nvCxnSpPr>
          <p:spPr>
            <a:xfrm flipV="1">
              <a:off x="7308415" y="4907319"/>
              <a:ext cx="859483" cy="265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36"/>
            <p:cNvCxnSpPr>
              <a:stCxn id="13" idx="6"/>
            </p:cNvCxnSpPr>
            <p:nvPr/>
          </p:nvCxnSpPr>
          <p:spPr>
            <a:xfrm>
              <a:off x="7308415" y="5172446"/>
              <a:ext cx="866379" cy="310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37"/>
            <p:cNvCxnSpPr>
              <a:stCxn id="13" idx="6"/>
            </p:cNvCxnSpPr>
            <p:nvPr/>
          </p:nvCxnSpPr>
          <p:spPr>
            <a:xfrm>
              <a:off x="7308415" y="5172446"/>
              <a:ext cx="859483" cy="884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38"/>
            <p:cNvCxnSpPr>
              <a:stCxn id="14" idx="6"/>
            </p:cNvCxnSpPr>
            <p:nvPr/>
          </p:nvCxnSpPr>
          <p:spPr>
            <a:xfrm flipV="1">
              <a:off x="7308415" y="4907319"/>
              <a:ext cx="859483" cy="861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39"/>
            <p:cNvCxnSpPr>
              <a:stCxn id="14" idx="6"/>
            </p:cNvCxnSpPr>
            <p:nvPr/>
          </p:nvCxnSpPr>
          <p:spPr>
            <a:xfrm flipV="1">
              <a:off x="7308415" y="5483432"/>
              <a:ext cx="866379" cy="285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40"/>
            <p:cNvCxnSpPr/>
            <p:nvPr/>
          </p:nvCxnSpPr>
          <p:spPr>
            <a:xfrm>
              <a:off x="7308415" y="5748558"/>
              <a:ext cx="859483" cy="317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59"/>
            <p:cNvCxnSpPr>
              <a:stCxn id="15" idx="6"/>
              <a:endCxn id="18" idx="2"/>
            </p:cNvCxnSpPr>
            <p:nvPr/>
          </p:nvCxnSpPr>
          <p:spPr>
            <a:xfrm>
              <a:off x="8607305" y="4886294"/>
              <a:ext cx="868680" cy="265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60"/>
            <p:cNvCxnSpPr>
              <a:stCxn id="15" idx="6"/>
              <a:endCxn id="19" idx="2"/>
            </p:cNvCxnSpPr>
            <p:nvPr/>
          </p:nvCxnSpPr>
          <p:spPr>
            <a:xfrm>
              <a:off x="8607305" y="4886294"/>
              <a:ext cx="868680" cy="861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61"/>
            <p:cNvCxnSpPr>
              <a:stCxn id="16" idx="6"/>
              <a:endCxn id="18" idx="2"/>
            </p:cNvCxnSpPr>
            <p:nvPr/>
          </p:nvCxnSpPr>
          <p:spPr>
            <a:xfrm flipV="1">
              <a:off x="8614201" y="5151421"/>
              <a:ext cx="861784" cy="310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62"/>
            <p:cNvCxnSpPr>
              <a:stCxn id="16" idx="6"/>
              <a:endCxn id="19" idx="2"/>
            </p:cNvCxnSpPr>
            <p:nvPr/>
          </p:nvCxnSpPr>
          <p:spPr>
            <a:xfrm>
              <a:off x="8614201" y="5462407"/>
              <a:ext cx="861784" cy="285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63"/>
            <p:cNvCxnSpPr>
              <a:stCxn id="17" idx="6"/>
              <a:endCxn id="18" idx="2"/>
            </p:cNvCxnSpPr>
            <p:nvPr/>
          </p:nvCxnSpPr>
          <p:spPr>
            <a:xfrm flipV="1">
              <a:off x="8607305" y="5151421"/>
              <a:ext cx="868680" cy="884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64"/>
            <p:cNvCxnSpPr>
              <a:stCxn id="17" idx="6"/>
              <a:endCxn id="19" idx="2"/>
            </p:cNvCxnSpPr>
            <p:nvPr/>
          </p:nvCxnSpPr>
          <p:spPr>
            <a:xfrm flipV="1">
              <a:off x="8607305" y="5747733"/>
              <a:ext cx="868680" cy="287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51956" y="6352014"/>
            <a:ext cx="408445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“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이것은 귀가 있고</a:t>
            </a:r>
            <a:endParaRPr kumimoji="0" lang="en-US" altLang="ko-KR" sz="28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>
                <a:solidFill>
                  <a:srgbClr val="FF0000"/>
                </a:solidFill>
              </a:rPr>
              <a:t>다음 사진과 같은 부분이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있으므로 고양이입니다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.”</a:t>
            </a:r>
          </a:p>
        </p:txBody>
      </p:sp>
      <p:pic>
        <p:nvPicPr>
          <p:cNvPr id="34" name="Picture 33"/>
          <p:cNvPicPr/>
          <p:nvPr/>
        </p:nvPicPr>
        <p:blipFill rotWithShape="1">
          <a:blip r:embed="rId3"/>
          <a:srcRect l="33970" t="3331" r="56521" b="73993"/>
          <a:stretch/>
        </p:blipFill>
        <p:spPr>
          <a:xfrm>
            <a:off x="5155148" y="5009981"/>
            <a:ext cx="1568553" cy="9771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848977" y="5097650"/>
            <a:ext cx="793630" cy="83972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10412119" y="5025411"/>
            <a:ext cx="793630" cy="83972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92406" y="5085327"/>
            <a:ext cx="126982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“</a:t>
            </a:r>
            <a:r>
              <a:rPr lang="en-US" altLang="ko-KR" sz="3200" dirty="0" smtClean="0">
                <a:solidFill>
                  <a:srgbClr val="0000FF"/>
                </a:solidFill>
              </a:rPr>
              <a:t>CAT”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pic>
        <p:nvPicPr>
          <p:cNvPr id="38" name="Picture 37"/>
          <p:cNvPicPr/>
          <p:nvPr/>
        </p:nvPicPr>
        <p:blipFill rotWithShape="1">
          <a:blip r:embed="rId3"/>
          <a:srcRect l="47532" t="65987" r="38594" b="22078"/>
          <a:stretch/>
        </p:blipFill>
        <p:spPr>
          <a:xfrm>
            <a:off x="2558438" y="7747268"/>
            <a:ext cx="2271487" cy="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1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XAI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868150" cy="38552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현재 인공지능의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현재의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 알고리즘에 </a:t>
            </a:r>
            <a:r>
              <a:rPr lang="ko-KR" altLang="en-US" dirty="0" smtClean="0">
                <a:solidFill>
                  <a:srgbClr val="0000FF"/>
                </a:solidFill>
              </a:rPr>
              <a:t>인간이 가진 인종차별 등의 편견이 반영되거나 오류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오작동</a:t>
            </a:r>
            <a:r>
              <a:rPr lang="ko-KR" altLang="en-US" dirty="0" smtClean="0"/>
              <a:t>하는 경우가 있음</a:t>
            </a:r>
            <a:endParaRPr lang="en-US" altLang="ko-KR" dirty="0" smtClean="0"/>
          </a:p>
          <a:p>
            <a:r>
              <a:rPr lang="en-US" altLang="ko-KR" dirty="0" smtClean="0"/>
              <a:t>XAI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인공지능의 판단에 대한 이유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판단이 언제 성공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신뢰하는지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판단을 언제 신뢰할 수 있는지</a:t>
            </a:r>
            <a:r>
              <a:rPr lang="ko-KR" altLang="en-US" dirty="0" smtClean="0"/>
              <a:t>를 알려주기 때문에 신뢰도가 높아짐</a:t>
            </a:r>
            <a:endParaRPr lang="en-US" altLang="ko-KR" dirty="0" smtClean="0"/>
          </a:p>
        </p:txBody>
      </p:sp>
      <p:pic>
        <p:nvPicPr>
          <p:cNvPr id="32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795134" y="5631612"/>
            <a:ext cx="11067499" cy="28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XAI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524651" cy="69435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 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심층설명학습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은닉층의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의미 있는 속성을 나타내도록 </a:t>
            </a:r>
            <a:r>
              <a:rPr lang="ko-KR" altLang="en-US" dirty="0" smtClean="0">
                <a:solidFill>
                  <a:srgbClr val="0000FF"/>
                </a:solidFill>
              </a:rPr>
              <a:t>설명 가능한 특징들을 학습하게 하는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해석 가능한 모델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구조화된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해석 가능한 </a:t>
            </a:r>
            <a:r>
              <a:rPr lang="ko-KR" altLang="en-US" dirty="0" smtClean="0"/>
              <a:t>인과관계 모델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BPL(Bayesian Program Learning): </a:t>
            </a:r>
            <a:r>
              <a:rPr lang="ko-KR" altLang="en-US" b="1" dirty="0" smtClean="0">
                <a:solidFill>
                  <a:srgbClr val="0000FF"/>
                </a:solidFill>
              </a:rPr>
              <a:t>작은 조각들의 조합으로 표현</a:t>
            </a:r>
            <a:r>
              <a:rPr lang="ko-KR" altLang="en-US" dirty="0" smtClean="0"/>
              <a:t>하도록 학습시키는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확률적 </a:t>
            </a:r>
            <a:r>
              <a:rPr lang="en-US" altLang="ko-KR" dirty="0" smtClean="0"/>
              <a:t>AND-OR </a:t>
            </a:r>
            <a:r>
              <a:rPr lang="ko-KR" altLang="en-US" dirty="0" smtClean="0"/>
              <a:t>그래프 모델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0000FF"/>
                </a:solidFill>
              </a:rPr>
              <a:t>입력 데이터의 특징을 관계 그래프로 생각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 결과에 연결된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에서 분류 근거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 귀납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임의의 블랙박스 모델을 설명 가능한 모델로 추론</a:t>
            </a:r>
            <a:r>
              <a:rPr lang="ko-KR" altLang="en-US" dirty="0" smtClean="0"/>
              <a:t>하는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LME(local interpretable model-agnostic explanations): </a:t>
            </a:r>
            <a:r>
              <a:rPr lang="ko-KR" altLang="en-US" dirty="0" smtClean="0"/>
              <a:t>예를 들어 개라고 판단했을 때 </a:t>
            </a:r>
            <a:r>
              <a:rPr lang="ko-KR" altLang="en-US" b="1" dirty="0" smtClean="0">
                <a:solidFill>
                  <a:srgbClr val="0000FF"/>
                </a:solidFill>
              </a:rPr>
              <a:t>다른 모델의 개에 대한 설명과 이미지를 대조</a:t>
            </a:r>
            <a:r>
              <a:rPr lang="ko-KR" altLang="en-US" dirty="0" smtClean="0"/>
              <a:t>하여 그 근거를 찾는 것처럼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</a:t>
            </a:r>
            <a:r>
              <a:rPr lang="ko-KR" altLang="en-US" b="1" dirty="0" smtClean="0">
                <a:solidFill>
                  <a:srgbClr val="0000FF"/>
                </a:solidFill>
              </a:rPr>
              <a:t>설명 가능한 데이터의 주변에서 희소 선형 결합으로 국부적으로 설명 가능</a:t>
            </a:r>
            <a:r>
              <a:rPr lang="ko-KR" altLang="en-US" dirty="0" smtClean="0"/>
              <a:t>하게 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807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XAI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524651" cy="254407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개발을 위한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Sensitivity Analysis (SA): </a:t>
            </a:r>
            <a:r>
              <a:rPr lang="ko-KR" altLang="en-US" dirty="0" smtClean="0"/>
              <a:t>딥러닝 모델의 국소적 입력 변화에 대한 </a:t>
            </a:r>
            <a:r>
              <a:rPr lang="ko-KR" altLang="en-US" dirty="0" smtClean="0">
                <a:solidFill>
                  <a:srgbClr val="0000FF"/>
                </a:solidFill>
              </a:rPr>
              <a:t>예측 결과의 변화량</a:t>
            </a:r>
            <a:r>
              <a:rPr lang="ko-KR" altLang="en-US" dirty="0" smtClean="0"/>
              <a:t>을 정량화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입력의 </a:t>
            </a:r>
            <a:r>
              <a:rPr lang="ko-KR" altLang="en-US" dirty="0" smtClean="0">
                <a:solidFill>
                  <a:srgbClr val="0000FF"/>
                </a:solidFill>
              </a:rPr>
              <a:t>어떤 부분이 결과 도출에 큰 영향을 미쳤는지 설명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3970" t="3331" r="56521" b="73993"/>
          <a:stretch/>
        </p:blipFill>
        <p:spPr>
          <a:xfrm>
            <a:off x="1652823" y="4319866"/>
            <a:ext cx="2142800" cy="133485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2"/>
          <a:srcRect l="33970" t="3331" r="56521" b="73993"/>
          <a:stretch/>
        </p:blipFill>
        <p:spPr>
          <a:xfrm>
            <a:off x="1652823" y="5868415"/>
            <a:ext cx="2142800" cy="133485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/>
          <a:srcRect l="33970" t="3331" r="56521" b="73993"/>
          <a:stretch/>
        </p:blipFill>
        <p:spPr>
          <a:xfrm>
            <a:off x="1652823" y="7416964"/>
            <a:ext cx="2142800" cy="133485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02261" y="4567431"/>
            <a:ext cx="793630" cy="83972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02261" y="6115979"/>
            <a:ext cx="793630" cy="83972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02261" y="7664527"/>
            <a:ext cx="793630" cy="83972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33970" t="3331" r="56521" b="73993"/>
          <a:stretch/>
        </p:blipFill>
        <p:spPr>
          <a:xfrm>
            <a:off x="5002529" y="4319866"/>
            <a:ext cx="2142800" cy="133485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2"/>
          <a:srcRect l="33970" t="3331" r="56521" b="73993"/>
          <a:stretch/>
        </p:blipFill>
        <p:spPr>
          <a:xfrm>
            <a:off x="5002529" y="5868415"/>
            <a:ext cx="2142800" cy="133485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2"/>
          <a:srcRect l="33970" t="3331" r="56521" b="73993"/>
          <a:stretch/>
        </p:blipFill>
        <p:spPr>
          <a:xfrm>
            <a:off x="5002529" y="7416964"/>
            <a:ext cx="2142800" cy="133485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72996" y="4951562"/>
            <a:ext cx="93026" cy="8999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60178" y="6352001"/>
            <a:ext cx="93026" cy="89995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61105" y="8123138"/>
            <a:ext cx="93026" cy="89995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2251" y="4468577"/>
            <a:ext cx="1544595" cy="24756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62251" y="4818921"/>
            <a:ext cx="1087396" cy="23499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45559" y="5156694"/>
            <a:ext cx="716692" cy="255566"/>
          </a:xfrm>
          <a:prstGeom prst="rect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162251" y="4341894"/>
            <a:ext cx="0" cy="12036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 30"/>
          <p:cNvSpPr/>
          <p:nvPr/>
        </p:nvSpPr>
        <p:spPr>
          <a:xfrm>
            <a:off x="8162251" y="6075738"/>
            <a:ext cx="308919" cy="23352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62251" y="6426082"/>
            <a:ext cx="135925" cy="23400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53333" y="6763855"/>
            <a:ext cx="308918" cy="245244"/>
          </a:xfrm>
          <a:prstGeom prst="rect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162251" y="5949055"/>
            <a:ext cx="0" cy="12036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/>
          <p:cNvSpPr/>
          <p:nvPr/>
        </p:nvSpPr>
        <p:spPr>
          <a:xfrm>
            <a:off x="8162251" y="7590370"/>
            <a:ext cx="729049" cy="23352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8001614" y="7940714"/>
            <a:ext cx="160637" cy="208249"/>
          </a:xfrm>
          <a:prstGeom prst="rect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62251" y="8278487"/>
            <a:ext cx="308919" cy="225767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8162251" y="7463687"/>
            <a:ext cx="0" cy="12036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9861511" y="4715600"/>
            <a:ext cx="14811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altLang="ko-KR" dirty="0" smtClean="0">
                <a:solidFill>
                  <a:srgbClr val="FF0000"/>
                </a:solidFill>
              </a:rPr>
              <a:t>MAJOR”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26554" y="6314895"/>
            <a:ext cx="14731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altLang="ko-KR" dirty="0" smtClean="0">
                <a:solidFill>
                  <a:srgbClr val="0000FF"/>
                </a:solidFill>
              </a:rPr>
              <a:t>MINOR”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6554" y="7806563"/>
            <a:ext cx="14731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lang="en-US" altLang="ko-KR" dirty="0" smtClean="0">
                <a:solidFill>
                  <a:srgbClr val="0000FF"/>
                </a:solidFill>
              </a:rPr>
              <a:t>MINOR”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5950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XAI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2"/>
            <a:ext cx="11524651" cy="19541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개발을 위한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Layer-wise Relevance Propagation (LRP): </a:t>
            </a:r>
            <a:r>
              <a:rPr lang="ko-KR" altLang="en-US" dirty="0" smtClean="0"/>
              <a:t>딥러닝 모델의 </a:t>
            </a:r>
            <a:r>
              <a:rPr lang="ko-KR" altLang="en-US" dirty="0" smtClean="0">
                <a:solidFill>
                  <a:srgbClr val="0000FF"/>
                </a:solidFill>
              </a:rPr>
              <a:t>예측 결과로부터 역전파 형태</a:t>
            </a:r>
            <a:r>
              <a:rPr lang="ko-KR" altLang="en-US" dirty="0" smtClean="0"/>
              <a:t>로 신경망의 각 계층별 기여도를 측정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53" y="3856724"/>
            <a:ext cx="7972889" cy="41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52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AutoML</a:t>
            </a:r>
            <a:r>
              <a:rPr lang="en-US" altLang="ko-KR" dirty="0" smtClean="0"/>
              <a:t> &amp; XAI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AutoML</a:t>
            </a:r>
            <a:r>
              <a:rPr lang="en-US" altLang="ko-KR" dirty="0" smtClean="0"/>
              <a:t> (Automated Machine Learning)</a:t>
            </a:r>
          </a:p>
          <a:p>
            <a:r>
              <a:rPr lang="en-US" altLang="ko-KR" dirty="0" smtClean="0"/>
              <a:t>XAI (</a:t>
            </a:r>
            <a:r>
              <a:rPr lang="en-US" altLang="ko-KR" dirty="0" err="1" smtClean="0"/>
              <a:t>eXplainable</a:t>
            </a:r>
            <a:r>
              <a:rPr lang="en-US" altLang="ko-KR" dirty="0" smtClean="0"/>
              <a:t> AI)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AutoML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XAI</a:t>
            </a:r>
            <a:r>
              <a:rPr lang="ko-KR" altLang="en-US" dirty="0" smtClean="0"/>
              <a:t>에 대한 기본 개념 및 구현 전략 학습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For </a:t>
            </a:r>
            <a:r>
              <a:rPr lang="en-US" dirty="0" err="1" smtClean="0"/>
              <a:t>AutoML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sym typeface="Helvetica"/>
                <a:hlinkClick r:id="rId2"/>
              </a:rPr>
              <a:t>https://</a:t>
            </a:r>
            <a:r>
              <a:rPr lang="en-US" altLang="ko-KR" u="sng" dirty="0" smtClean="0">
                <a:sym typeface="Helvetica"/>
                <a:hlinkClick r:id="rId2"/>
              </a:rPr>
              <a:t>www.samsungsds.com/global/ko/support/insights/ai_automl.html</a:t>
            </a:r>
            <a:endParaRPr lang="en-US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For XAI</a:t>
            </a:r>
            <a:endParaRPr dirty="0"/>
          </a:p>
          <a:p>
            <a:pPr lvl="1" latinLnBrk="1"/>
            <a:r>
              <a:rPr lang="en-US" altLang="ko-KR" sz="3000" u="sng" dirty="0">
                <a:hlinkClick r:id="rId3"/>
              </a:rPr>
              <a:t>http://www.aitimes.kr/news/articleView.html?idxno=14859</a:t>
            </a:r>
            <a:endParaRPr lang="ko-KR" altLang="ko-KR" sz="3000" dirty="0"/>
          </a:p>
          <a:p>
            <a:pPr lvl="1" latinLnBrk="1"/>
            <a:r>
              <a:rPr lang="en-US" altLang="ko-KR" sz="3000" u="sng" dirty="0">
                <a:hlinkClick r:id="rId4"/>
              </a:rPr>
              <a:t>http://www.ndsl.kr/ndsl/search/detail/report/reportSearchResultDetail.do?cn=KOSEN000000000001071</a:t>
            </a:r>
            <a:endParaRPr lang="ko-KR" altLang="ko-KR" sz="3000" dirty="0"/>
          </a:p>
          <a:p>
            <a:pPr lvl="1" latinLnBrk="1"/>
            <a:r>
              <a:rPr lang="en-US" altLang="ko-KR" sz="3000" u="sng" dirty="0">
                <a:hlinkClick r:id="rId5"/>
              </a:rPr>
              <a:t>https://www.slideshare.net/jino/2019-report-vol10</a:t>
            </a:r>
            <a:endParaRPr lang="ko-KR" altLang="ko-KR" sz="3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377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AutoML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868150" cy="68227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인공지능을 이용하여 </a:t>
            </a:r>
            <a:r>
              <a:rPr lang="ko-KR" altLang="en-US" dirty="0" smtClean="0">
                <a:solidFill>
                  <a:srgbClr val="0000FF"/>
                </a:solidFill>
              </a:rPr>
              <a:t>또 다른 인공지능</a:t>
            </a:r>
            <a:r>
              <a:rPr lang="ko-KR" altLang="en-US" dirty="0" smtClean="0"/>
              <a:t>을 만드는 것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480" y="3968151"/>
            <a:ext cx="4920441" cy="3983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4673" l="0" r="97110">
                        <a14:foregroundMark x1="7900" y1="10654" x2="15414" y2="10654"/>
                        <a14:foregroundMark x1="9634" y1="39467" x2="19075" y2="38015"/>
                        <a14:foregroundMark x1="7900" y1="34867" x2="20231" y2="32688"/>
                        <a14:foregroundMark x1="43738" y1="63680" x2="55299" y2="63680"/>
                        <a14:foregroundMark x1="79383" y1="61501" x2="93449" y2="61501"/>
                        <a14:foregroundMark x1="80539" y1="88136" x2="91715" y2="88136"/>
                        <a14:foregroundMark x1="79383" y1="38015" x2="91715" y2="35593"/>
                        <a14:foregroundMark x1="79961" y1="12833" x2="91137" y2="1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3861" y="4081732"/>
            <a:ext cx="2941490" cy="234072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867785" y="3431919"/>
            <a:ext cx="3667695" cy="3640347"/>
          </a:xfrm>
          <a:prstGeom prst="wedgeEllipseCallout">
            <a:avLst>
              <a:gd name="adj1" fmla="val 62898"/>
              <a:gd name="adj2" fmla="val -2423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26" name="Picture 2" descr="머리, 얼굴, 로봇, 싸이 보 그, 인공, 로봇, 로봇, 로봇, 로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68" y="3795623"/>
            <a:ext cx="2318823" cy="231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AutoML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868150" cy="767032"/>
          </a:xfrm>
        </p:spPr>
        <p:txBody>
          <a:bodyPr>
            <a:normAutofit/>
          </a:bodyPr>
          <a:lstStyle/>
          <a:p>
            <a:r>
              <a:rPr lang="ko-KR" altLang="en-US" smtClean="0"/>
              <a:t>기존의 문제점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93962" y="2501660"/>
            <a:ext cx="5034922" cy="2950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8884" y="2501660"/>
            <a:ext cx="5034922" cy="2950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3962" y="5451894"/>
            <a:ext cx="5034922" cy="29502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28884" y="5451894"/>
            <a:ext cx="5034922" cy="29502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2239" y="2575356"/>
            <a:ext cx="33983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고품질 학습데이터 부재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7233" y="2575356"/>
            <a:ext cx="28982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Robust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한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AI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 부재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49964" y="7820216"/>
            <a:ext cx="41229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소량의 데이터로 학습 불가능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0994" y="7820216"/>
            <a:ext cx="44307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알고리즘이 문제에 최적이 아님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0" name="Picture 2" descr="매트릭스, 통신, 소프트웨어, Pc, 바이러스, 컴퓨터, 코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21" y="3219807"/>
            <a:ext cx="3017004" cy="20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y 7"/>
          <p:cNvSpPr/>
          <p:nvPr/>
        </p:nvSpPr>
        <p:spPr>
          <a:xfrm>
            <a:off x="2915850" y="3304603"/>
            <a:ext cx="1915064" cy="1932317"/>
          </a:xfrm>
          <a:prstGeom prst="mathMultiply">
            <a:avLst>
              <a:gd name="adj1" fmla="val 8205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54" name="Picture 6" descr="드라이브, 도로, 로봇, 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753" y="4135150"/>
            <a:ext cx="1008959" cy="10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드라이브, 도로, 로봇, 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56" y="4135150"/>
            <a:ext cx="1008959" cy="10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드라이브, 도로, 로봇, 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59" y="4135150"/>
            <a:ext cx="1008959" cy="10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나무, 독방, 일몰, 날씨 기분, 분위기, 노란색, 저녁 하늘, 하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48" y="3089578"/>
            <a:ext cx="1382468" cy="9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나무, 독방, 일몰, 날씨 기분, 분위기, 노란색, 저녁 하늘, 하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60" y="3089578"/>
            <a:ext cx="1382468" cy="9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나무, 독방, 일몰, 날씨 기분, 분위기, 노란색, 저녁 하늘, 하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472" y="3091595"/>
            <a:ext cx="1382468" cy="9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8314841" y="3440624"/>
            <a:ext cx="45719" cy="45719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311541" y="3593024"/>
            <a:ext cx="45719" cy="45719"/>
          </a:xfrm>
          <a:prstGeom prst="ellipse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7175" y="4780211"/>
            <a:ext cx="6828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tree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59050" y="4745658"/>
            <a:ext cx="6203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1323" y="4776998"/>
            <a:ext cx="6524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0" name="Picture 12" descr="소셜 미디어, 미디어, 판, 네트워킹, 프레 젠 테이 션, 인터넷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0" t="24106" r="61952" b="50051"/>
          <a:stretch/>
        </p:blipFill>
        <p:spPr bwMode="auto">
          <a:xfrm>
            <a:off x="2900782" y="6340050"/>
            <a:ext cx="884901" cy="6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드라이브, 도로, 로봇, 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79" y="5918206"/>
            <a:ext cx="1371386" cy="14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Multiply 41"/>
          <p:cNvSpPr/>
          <p:nvPr/>
        </p:nvSpPr>
        <p:spPr>
          <a:xfrm>
            <a:off x="2828151" y="5732116"/>
            <a:ext cx="1915064" cy="1932317"/>
          </a:xfrm>
          <a:prstGeom prst="mathMultiply">
            <a:avLst>
              <a:gd name="adj1" fmla="val 8205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673" l="0" r="97110">
                        <a14:foregroundMark x1="7900" y1="10654" x2="15414" y2="10654"/>
                        <a14:foregroundMark x1="9634" y1="39467" x2="19075" y2="38015"/>
                        <a14:foregroundMark x1="7900" y1="34867" x2="20231" y2="32688"/>
                        <a14:foregroundMark x1="43738" y1="63680" x2="55299" y2="63680"/>
                        <a14:foregroundMark x1="79383" y1="61501" x2="93449" y2="61501"/>
                        <a14:foregroundMark x1="80539" y1="88136" x2="91715" y2="88136"/>
                        <a14:foregroundMark x1="79383" y1="38015" x2="91715" y2="35593"/>
                        <a14:foregroundMark x1="79961" y1="12833" x2="91137" y2="1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5535" y="5962195"/>
            <a:ext cx="1981060" cy="1576450"/>
          </a:xfrm>
          <a:prstGeom prst="rect">
            <a:avLst/>
          </a:prstGeom>
        </p:spPr>
      </p:pic>
      <p:pic>
        <p:nvPicPr>
          <p:cNvPr id="2062" name="Picture 14" descr="퍼즐, 공유, 3D, 작업, 솔루션, 문제, 문제 해결 방법, 질문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79" y="6199043"/>
            <a:ext cx="2018265" cy="10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ultiply 44"/>
          <p:cNvSpPr/>
          <p:nvPr/>
        </p:nvSpPr>
        <p:spPr>
          <a:xfrm>
            <a:off x="7919662" y="5777524"/>
            <a:ext cx="1915064" cy="1932317"/>
          </a:xfrm>
          <a:prstGeom prst="mathMultiply">
            <a:avLst>
              <a:gd name="adj1" fmla="val 8205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7321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AutoML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868150" cy="696079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AutoML</a:t>
            </a:r>
            <a:r>
              <a:rPr lang="ko-KR" altLang="en-US" dirty="0" smtClean="0"/>
              <a:t>의 문제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데이터의 자동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피처</a:t>
            </a:r>
            <a:r>
              <a:rPr lang="en-US" altLang="ko-KR" dirty="0"/>
              <a:t> </a:t>
            </a:r>
            <a:r>
              <a:rPr lang="ko-KR" altLang="en-US" dirty="0" smtClean="0"/>
              <a:t>엔지니어링</a:t>
            </a:r>
            <a:r>
              <a:rPr lang="en-US" altLang="ko-KR" dirty="0" smtClean="0"/>
              <a:t>(Feature Engineering) </a:t>
            </a:r>
            <a:r>
              <a:rPr lang="ko-KR" altLang="en-US" dirty="0" smtClean="0"/>
              <a:t>자동화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머신러닝 알고리즘 자동 설계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48" y="4539371"/>
            <a:ext cx="4920441" cy="3983526"/>
          </a:xfrm>
          <a:prstGeom prst="rect">
            <a:avLst/>
          </a:prstGeom>
        </p:spPr>
      </p:pic>
      <p:pic>
        <p:nvPicPr>
          <p:cNvPr id="34" name="Picture 2" descr="매트릭스, 통신, 소프트웨어, Pc, 바이러스, 컴퓨터, 코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07" y="4986068"/>
            <a:ext cx="2346959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4673" l="0" r="97110">
                        <a14:foregroundMark x1="7900" y1="10654" x2="15414" y2="10654"/>
                        <a14:foregroundMark x1="9634" y1="39467" x2="19075" y2="38015"/>
                        <a14:foregroundMark x1="7900" y1="34867" x2="20231" y2="32688"/>
                        <a14:foregroundMark x1="43738" y1="63680" x2="55299" y2="63680"/>
                        <a14:foregroundMark x1="79383" y1="61501" x2="93449" y2="61501"/>
                        <a14:foregroundMark x1="80539" y1="88136" x2="91715" y2="88136"/>
                        <a14:foregroundMark x1="79383" y1="38015" x2="91715" y2="35593"/>
                        <a14:foregroundMark x1="79961" y1="12833" x2="91137" y2="10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5177" y="5020649"/>
            <a:ext cx="1981060" cy="1576450"/>
          </a:xfrm>
          <a:prstGeom prst="rect">
            <a:avLst/>
          </a:prstGeom>
        </p:spPr>
      </p:pic>
      <p:sp>
        <p:nvSpPr>
          <p:cNvPr id="40" name="직사각형 14"/>
          <p:cNvSpPr/>
          <p:nvPr/>
        </p:nvSpPr>
        <p:spPr>
          <a:xfrm>
            <a:off x="847232" y="5007093"/>
            <a:ext cx="792839" cy="1746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18"/>
          <p:cNvSpPr/>
          <p:nvPr/>
        </p:nvSpPr>
        <p:spPr>
          <a:xfrm>
            <a:off x="2173703" y="4986068"/>
            <a:ext cx="792839" cy="1746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19"/>
          <p:cNvSpPr/>
          <p:nvPr/>
        </p:nvSpPr>
        <p:spPr>
          <a:xfrm>
            <a:off x="3488207" y="4986068"/>
            <a:ext cx="792839" cy="1746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22"/>
          <p:cNvSpPr/>
          <p:nvPr/>
        </p:nvSpPr>
        <p:spPr>
          <a:xfrm>
            <a:off x="1016141" y="5390845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23"/>
          <p:cNvSpPr/>
          <p:nvPr/>
        </p:nvSpPr>
        <p:spPr>
          <a:xfrm>
            <a:off x="1016141" y="5987158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30"/>
          <p:cNvSpPr/>
          <p:nvPr/>
        </p:nvSpPr>
        <p:spPr>
          <a:xfrm>
            <a:off x="2315031" y="5104693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31"/>
          <p:cNvSpPr/>
          <p:nvPr/>
        </p:nvSpPr>
        <p:spPr>
          <a:xfrm>
            <a:off x="2321927" y="5680806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32"/>
          <p:cNvSpPr/>
          <p:nvPr/>
        </p:nvSpPr>
        <p:spPr>
          <a:xfrm>
            <a:off x="2315031" y="6254057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33"/>
          <p:cNvSpPr/>
          <p:nvPr/>
        </p:nvSpPr>
        <p:spPr>
          <a:xfrm>
            <a:off x="3638733" y="5369820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34"/>
          <p:cNvSpPr/>
          <p:nvPr/>
        </p:nvSpPr>
        <p:spPr>
          <a:xfrm>
            <a:off x="3638733" y="5966133"/>
            <a:ext cx="455021" cy="3568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35"/>
          <p:cNvCxnSpPr>
            <a:stCxn id="49" idx="6"/>
          </p:cNvCxnSpPr>
          <p:nvPr/>
        </p:nvCxnSpPr>
        <p:spPr>
          <a:xfrm flipV="1">
            <a:off x="1471162" y="5304134"/>
            <a:ext cx="859483" cy="26512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36"/>
          <p:cNvCxnSpPr>
            <a:stCxn id="49" idx="6"/>
          </p:cNvCxnSpPr>
          <p:nvPr/>
        </p:nvCxnSpPr>
        <p:spPr>
          <a:xfrm>
            <a:off x="1471162" y="5569261"/>
            <a:ext cx="866379" cy="310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37"/>
          <p:cNvCxnSpPr>
            <a:stCxn id="49" idx="6"/>
          </p:cNvCxnSpPr>
          <p:nvPr/>
        </p:nvCxnSpPr>
        <p:spPr>
          <a:xfrm>
            <a:off x="1471162" y="5569261"/>
            <a:ext cx="859483" cy="88423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38"/>
          <p:cNvCxnSpPr>
            <a:stCxn id="50" idx="6"/>
          </p:cNvCxnSpPr>
          <p:nvPr/>
        </p:nvCxnSpPr>
        <p:spPr>
          <a:xfrm flipV="1">
            <a:off x="1471162" y="5304134"/>
            <a:ext cx="859483" cy="8614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39"/>
          <p:cNvCxnSpPr>
            <a:stCxn id="50" idx="6"/>
          </p:cNvCxnSpPr>
          <p:nvPr/>
        </p:nvCxnSpPr>
        <p:spPr>
          <a:xfrm flipV="1">
            <a:off x="1471162" y="5880247"/>
            <a:ext cx="866379" cy="2853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40"/>
          <p:cNvCxnSpPr/>
          <p:nvPr/>
        </p:nvCxnSpPr>
        <p:spPr>
          <a:xfrm>
            <a:off x="1471162" y="6145373"/>
            <a:ext cx="859483" cy="3172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59"/>
          <p:cNvCxnSpPr>
            <a:stCxn id="57" idx="6"/>
            <a:endCxn id="60" idx="2"/>
          </p:cNvCxnSpPr>
          <p:nvPr/>
        </p:nvCxnSpPr>
        <p:spPr>
          <a:xfrm>
            <a:off x="2770052" y="5283109"/>
            <a:ext cx="868680" cy="26512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60"/>
          <p:cNvCxnSpPr>
            <a:stCxn id="57" idx="6"/>
            <a:endCxn id="61" idx="2"/>
          </p:cNvCxnSpPr>
          <p:nvPr/>
        </p:nvCxnSpPr>
        <p:spPr>
          <a:xfrm>
            <a:off x="2770052" y="5283109"/>
            <a:ext cx="868680" cy="8614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61"/>
          <p:cNvCxnSpPr>
            <a:stCxn id="58" idx="6"/>
            <a:endCxn id="60" idx="2"/>
          </p:cNvCxnSpPr>
          <p:nvPr/>
        </p:nvCxnSpPr>
        <p:spPr>
          <a:xfrm flipV="1">
            <a:off x="2776948" y="5548236"/>
            <a:ext cx="861784" cy="31098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62"/>
          <p:cNvCxnSpPr>
            <a:stCxn id="58" idx="6"/>
            <a:endCxn id="61" idx="2"/>
          </p:cNvCxnSpPr>
          <p:nvPr/>
        </p:nvCxnSpPr>
        <p:spPr>
          <a:xfrm>
            <a:off x="2776948" y="5859222"/>
            <a:ext cx="861784" cy="2853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63"/>
          <p:cNvCxnSpPr>
            <a:stCxn id="59" idx="6"/>
            <a:endCxn id="60" idx="2"/>
          </p:cNvCxnSpPr>
          <p:nvPr/>
        </p:nvCxnSpPr>
        <p:spPr>
          <a:xfrm flipV="1">
            <a:off x="2770052" y="5548236"/>
            <a:ext cx="868680" cy="88423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64"/>
          <p:cNvCxnSpPr>
            <a:stCxn id="59" idx="6"/>
            <a:endCxn id="61" idx="2"/>
          </p:cNvCxnSpPr>
          <p:nvPr/>
        </p:nvCxnSpPr>
        <p:spPr>
          <a:xfrm flipV="1">
            <a:off x="2770052" y="6144548"/>
            <a:ext cx="868680" cy="2879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38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AutoML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868150" cy="29408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데이터의 자동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통계적 학습 이론은 데이터가 </a:t>
            </a:r>
            <a:r>
              <a:rPr lang="ko-KR" altLang="en-US" dirty="0" smtClean="0">
                <a:solidFill>
                  <a:srgbClr val="0000FF"/>
                </a:solidFill>
              </a:rPr>
              <a:t>무작위로 충분히 수집</a:t>
            </a:r>
            <a:r>
              <a:rPr lang="ko-KR" altLang="en-US" dirty="0" smtClean="0"/>
              <a:t>되었고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독립적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확률분포가 동일</a:t>
            </a:r>
            <a:r>
              <a:rPr lang="ko-KR" altLang="en-US" dirty="0" smtClean="0"/>
              <a:t>하다는 전제 하에 수립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최적의 소량 데이터를 인공지능으로 수집</a:t>
            </a:r>
            <a:r>
              <a:rPr lang="ko-KR" altLang="en-US" dirty="0" smtClean="0"/>
              <a:t>하는 방법에 대한 연구</a:t>
            </a:r>
            <a:endParaRPr lang="en-US" altLang="ko-KR" dirty="0" smtClean="0"/>
          </a:p>
        </p:txBody>
      </p:sp>
      <p:pic>
        <p:nvPicPr>
          <p:cNvPr id="31" name="Picture 2" descr="매트릭스, 통신, 소프트웨어, Pc, 바이러스, 컴퓨터, 코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4903856"/>
            <a:ext cx="5229884" cy="348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836" l="0" r="100000">
                        <a14:foregroundMark x1="22903" y1="62993" x2="14115" y2="95066"/>
                        <a14:foregroundMark x1="8788" y1="97204" x2="22104" y2="99013"/>
                        <a14:foregroundMark x1="69108" y1="16776" x2="77230" y2="92105"/>
                        <a14:foregroundMark x1="84154" y1="14967" x2="66977" y2="96875"/>
                        <a14:foregroundMark x1="55393" y1="95066" x2="89880" y2="94243"/>
                        <a14:foregroundMark x1="91611" y1="50493" x2="88815" y2="8882"/>
                        <a14:foregroundMark x1="70173" y1="3289" x2="58322" y2="7237"/>
                        <a14:foregroundMark x1="86019" y1="34868" x2="81758" y2="82895"/>
                        <a14:foregroundMark x1="93609" y1="53454" x2="84953" y2="58224"/>
                        <a14:foregroundMark x1="87350" y1="92928" x2="97204" y2="99013"/>
                        <a14:foregroundMark x1="65912" y1="89474" x2="47004" y2="99836"/>
                        <a14:foregroundMark x1="62450" y1="87336" x2="54461" y2="92105"/>
                        <a14:foregroundMark x1="67776" y1="97697" x2="44874" y2="97204"/>
                        <a14:foregroundMark x1="13715" y1="60855" x2="10253" y2="88980"/>
                        <a14:foregroundMark x1="19041" y1="61349" x2="29161" y2="66118"/>
                        <a14:foregroundMark x1="28762" y1="73520" x2="28495" y2="81743"/>
                        <a14:foregroundMark x1="25300" y1="61678" x2="21039" y2="58717"/>
                        <a14:backgroundMark x1="38615" y1="18914" x2="10919" y2="29276"/>
                        <a14:backgroundMark x1="2530" y1="79934" x2="2130" y2="942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437" y="4579189"/>
            <a:ext cx="4920441" cy="398352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96286" y="6578390"/>
            <a:ext cx="448574" cy="43369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09863" y="7086380"/>
            <a:ext cx="448574" cy="43369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999751" y="5772290"/>
            <a:ext cx="448574" cy="43369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920800" y="6190283"/>
            <a:ext cx="448574" cy="43369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71006" y="5301246"/>
            <a:ext cx="448574" cy="43369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8895891" y="6096499"/>
            <a:ext cx="1379522" cy="948906"/>
          </a:xfrm>
          <a:prstGeom prst="rightArrow">
            <a:avLst>
              <a:gd name="adj1" fmla="val 28182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1" name="Picture 2" descr="매트릭스, 통신, 소프트웨어, Pc, 바이러스, 컴퓨터, 코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7" t="5992" r="32711" b="57885"/>
          <a:stretch/>
        </p:blipFill>
        <p:spPr bwMode="auto">
          <a:xfrm>
            <a:off x="10731560" y="6002827"/>
            <a:ext cx="1242205" cy="125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91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AutoML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1"/>
            <a:ext cx="11868150" cy="15951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피처 엔지니어링</a:t>
            </a:r>
            <a:r>
              <a:rPr lang="en-US" altLang="ko-KR" dirty="0" smtClean="0"/>
              <a:t>(Feature Engineering) </a:t>
            </a:r>
            <a:r>
              <a:rPr lang="ko-KR" altLang="en-US" dirty="0" smtClean="0"/>
              <a:t>자동화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 smtClean="0">
                <a:solidFill>
                  <a:srgbClr val="0000FF"/>
                </a:solidFill>
              </a:rPr>
              <a:t>원시 데이터를 모델에 적합하게 변형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55" y="3314660"/>
            <a:ext cx="9770260" cy="3275024"/>
          </a:xfrm>
          <a:prstGeom prst="rect">
            <a:avLst/>
          </a:prstGeom>
        </p:spPr>
      </p:pic>
      <p:pic>
        <p:nvPicPr>
          <p:cNvPr id="15" name="Picture 2" descr="매트릭스, 통신, 소프트웨어, Pc, 바이러스, 컴퓨터, 코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7" t="5992" r="32711" b="57885"/>
          <a:stretch/>
        </p:blipFill>
        <p:spPr bwMode="auto">
          <a:xfrm>
            <a:off x="1449537" y="7337844"/>
            <a:ext cx="1242205" cy="125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3047181" y="7556515"/>
            <a:ext cx="3836697" cy="948906"/>
          </a:xfrm>
          <a:prstGeom prst="rightArrow">
            <a:avLst>
              <a:gd name="adj1" fmla="val 28182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36" l="0" r="100000">
                        <a14:foregroundMark x1="22903" y1="62993" x2="14115" y2="95066"/>
                        <a14:foregroundMark x1="8788" y1="97204" x2="22104" y2="99013"/>
                        <a14:foregroundMark x1="69108" y1="16776" x2="77230" y2="92105"/>
                        <a14:foregroundMark x1="84154" y1="14967" x2="66977" y2="96875"/>
                        <a14:foregroundMark x1="55393" y1="95066" x2="89880" y2="94243"/>
                        <a14:foregroundMark x1="91611" y1="50493" x2="88815" y2="8882"/>
                        <a14:foregroundMark x1="70173" y1="3289" x2="58322" y2="7237"/>
                        <a14:foregroundMark x1="86019" y1="34868" x2="81758" y2="82895"/>
                        <a14:foregroundMark x1="93609" y1="53454" x2="84953" y2="58224"/>
                        <a14:foregroundMark x1="87350" y1="92928" x2="97204" y2="99013"/>
                        <a14:foregroundMark x1="65912" y1="89474" x2="47004" y2="99836"/>
                        <a14:foregroundMark x1="62450" y1="87336" x2="54461" y2="92105"/>
                        <a14:foregroundMark x1="67776" y1="97697" x2="44874" y2="97204"/>
                        <a14:foregroundMark x1="13715" y1="60855" x2="10253" y2="88980"/>
                        <a14:foregroundMark x1="19041" y1="61349" x2="29161" y2="66118"/>
                        <a14:foregroundMark x1="28762" y1="73520" x2="28495" y2="81743"/>
                        <a14:foregroundMark x1="25300" y1="61678" x2="21039" y2="58717"/>
                        <a14:backgroundMark x1="38615" y1="18914" x2="10919" y2="29276"/>
                        <a14:backgroundMark x1="2530" y1="79934" x2="2130" y2="942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4634" y="7220016"/>
            <a:ext cx="1846757" cy="1495111"/>
          </a:xfrm>
          <a:prstGeom prst="rect">
            <a:avLst/>
          </a:prstGeom>
        </p:spPr>
      </p:pic>
      <p:pic>
        <p:nvPicPr>
          <p:cNvPr id="20" name="Picture 2" descr="매트릭스, 통신, 소프트웨어, Pc, 바이러스, 컴퓨터, 코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7" t="5992" r="32711" b="57885"/>
          <a:stretch/>
        </p:blipFill>
        <p:spPr bwMode="auto">
          <a:xfrm>
            <a:off x="7239317" y="6982637"/>
            <a:ext cx="1076547" cy="186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매트릭스, 통신, 소프트웨어, Pc, 바이러스, 컴퓨터, 코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7" t="5992" r="32711" b="57885"/>
          <a:stretch/>
        </p:blipFill>
        <p:spPr bwMode="auto">
          <a:xfrm>
            <a:off x="8533280" y="7392391"/>
            <a:ext cx="2241971" cy="10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매트릭스, 통신, 소프트웨어, Pc, 바이러스, 컴퓨터, 코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7" t="5992" r="32711" b="57885"/>
          <a:stretch/>
        </p:blipFill>
        <p:spPr bwMode="auto">
          <a:xfrm rot="1219998">
            <a:off x="11126780" y="7447771"/>
            <a:ext cx="924949" cy="93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80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516</Words>
  <Application>Microsoft Office PowerPoint</Application>
  <PresentationFormat>Custom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AutoML &amp; XAI</vt:lpstr>
      <vt:lpstr>Current Status</vt:lpstr>
      <vt:lpstr>Reference</vt:lpstr>
      <vt:lpstr>AutoML</vt:lpstr>
      <vt:lpstr>AutoML</vt:lpstr>
      <vt:lpstr>AutoML</vt:lpstr>
      <vt:lpstr>AutoML</vt:lpstr>
      <vt:lpstr>AutoML</vt:lpstr>
      <vt:lpstr>AutoML</vt:lpstr>
      <vt:lpstr>AutoML</vt:lpstr>
      <vt:lpstr>XAI</vt:lpstr>
      <vt:lpstr>XAI</vt:lpstr>
      <vt:lpstr>XAI</vt:lpstr>
      <vt:lpstr>XAI</vt:lpstr>
      <vt:lpstr>XAI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963</cp:revision>
  <dcterms:modified xsi:type="dcterms:W3CDTF">2020-04-22T08:07:52Z</dcterms:modified>
</cp:coreProperties>
</file>