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57" r:id="rId4"/>
    <p:sldId id="344" r:id="rId5"/>
    <p:sldId id="351" r:id="rId6"/>
    <p:sldId id="345" r:id="rId7"/>
    <p:sldId id="346" r:id="rId8"/>
    <p:sldId id="348" r:id="rId9"/>
    <p:sldId id="347" r:id="rId10"/>
    <p:sldId id="349" r:id="rId11"/>
    <p:sldId id="350" r:id="rId12"/>
    <p:sldId id="330" r:id="rId13"/>
    <p:sldId id="342" r:id="rId14"/>
    <p:sldId id="343" r:id="rId15"/>
    <p:sldId id="331" r:id="rId16"/>
    <p:sldId id="339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CCFF33"/>
    <a:srgbClr val="FF8050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250" autoAdjust="0"/>
    <p:restoredTop sz="94660"/>
  </p:normalViewPr>
  <p:slideViewPr>
    <p:cSldViewPr snapToGrid="0">
      <p:cViewPr varScale="1">
        <p:scale>
          <a:sx n="58" d="100"/>
          <a:sy n="58" d="100"/>
        </p:scale>
        <p:origin x="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20.04.29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28737" y="4885367"/>
            <a:ext cx="10893425" cy="39939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/>
              <a:t>Placement Optimization of Energy and Information Access Points </a:t>
            </a:r>
            <a:r>
              <a:rPr lang="en-US" altLang="ko-KR" dirty="0" smtClean="0"/>
              <a:t>in WPCN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069024"/>
            <a:ext cx="12204700" cy="423017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Convert (25) into a convex problem using procedures in Section V.B</a:t>
            </a:r>
          </a:p>
          <a:p>
            <a:pPr marL="0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/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Procedures in Section V.B</a:t>
            </a:r>
            <a:endParaRPr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411355"/>
            <a:ext cx="12799823" cy="3563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431924" y="5037776"/>
                <a:ext cx="10687050" cy="3764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Problem </a:t>
                </a:r>
                <a:r>
                  <a:rPr lang="en-US" altLang="ko-KR" sz="2100" kern="100" dirty="0">
                    <a:solidFill>
                      <a:srgbClr val="00A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(25)</a:t>
                </a:r>
                <a:r>
                  <a:rPr lang="ko-KR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해결하는 </a:t>
                </a:r>
                <a:r>
                  <a:rPr lang="en-US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feasible solution</a:t>
                </a:r>
                <a:r>
                  <a:rPr lang="ko-KR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 구하는 아이디어는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100" i="1" u="sng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100" i="1" u="sng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2100" i="1" u="sng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대한 </a:t>
                </a:r>
                <a:r>
                  <a:rPr lang="en-US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convex problem</a:t>
                </a:r>
                <a:r>
                  <a:rPr lang="ko-KR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으로 변환하고</a:t>
                </a:r>
                <a:r>
                  <a:rPr lang="en-US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이것에 대해 </a:t>
                </a:r>
                <a:r>
                  <a:rPr lang="en-US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simple bisection</a:t>
                </a:r>
                <a:r>
                  <a:rPr lang="ko-KR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 이용하여 해를 찾는 것</a:t>
                </a:r>
                <a:r>
                  <a:rPr lang="ko-KR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이다</a:t>
                </a:r>
                <a:r>
                  <a:rPr lang="en-US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21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"/>
                </a:pPr>
                <a:r>
                  <a:rPr lang="en-US" altLang="ko-KR" sz="2100" kern="100" dirty="0">
                    <a:solidFill>
                      <a:srgbClr val="00A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(25)</a:t>
                </a:r>
                <a:r>
                  <a:rPr lang="ko-KR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21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convexification</a:t>
                </a:r>
                <a:r>
                  <a:rPr lang="ko-KR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은</a:t>
                </a:r>
                <a:r>
                  <a:rPr lang="en-US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feasible</a:t>
                </a:r>
                <a:r>
                  <a:rPr lang="ko-KR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한 </a:t>
                </a:r>
                <a:r>
                  <a:rPr lang="en-US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WD-AP association</a:t>
                </a:r>
                <a:r>
                  <a:rPr lang="ko-KR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 찾는 </a:t>
                </a:r>
                <a:r>
                  <a:rPr lang="en-US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trial-and-error method</a:t>
                </a:r>
                <a:r>
                  <a:rPr lang="ko-KR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인 </a:t>
                </a:r>
                <a:r>
                  <a:rPr lang="en-US" altLang="ko-KR" sz="2100" kern="100" dirty="0">
                    <a:solidFill>
                      <a:srgbClr val="00A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Algorithm 3</a:t>
                </a:r>
                <a:r>
                  <a:rPr lang="ko-KR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 이용하여 달성된다</a:t>
                </a:r>
                <a:r>
                  <a:rPr lang="en-US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즉</a:t>
                </a:r>
                <a:r>
                  <a:rPr lang="en-US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WD-AP association</a:t>
                </a:r>
                <a:r>
                  <a:rPr lang="ko-KR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대해 반복적으로 가정하고</a:t>
                </a:r>
                <a:r>
                  <a:rPr lang="en-US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2100" u="sng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</a:t>
                </a:r>
                <a:r>
                  <a:rPr lang="ko-KR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번째 </a:t>
                </a:r>
                <a:r>
                  <a:rPr lang="en-US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HAP</a:t>
                </a:r>
                <a:r>
                  <a:rPr lang="ko-KR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</a:t>
                </a:r>
                <a:r>
                  <a:rPr lang="en-US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optimal placement</a:t>
                </a:r>
                <a:r>
                  <a:rPr lang="ko-KR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</a:t>
                </a:r>
                <a:r>
                  <a:rPr lang="en-US" altLang="ko-KR" sz="2100" u="sng" kern="100" dirty="0">
                    <a:solidFill>
                      <a:srgbClr val="00A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(25)</a:t>
                </a:r>
                <a:r>
                  <a:rPr lang="ko-KR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이용하여</a:t>
                </a:r>
                <a:r>
                  <a:rPr lang="en-US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현재 </a:t>
                </a:r>
                <a:r>
                  <a:rPr lang="en-US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iteration</a:t>
                </a:r>
                <a:r>
                  <a:rPr lang="ko-KR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가정에 따라 업데이트</a:t>
                </a:r>
                <a:r>
                  <a:rPr lang="ko-KR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한다</a:t>
                </a:r>
                <a:r>
                  <a:rPr lang="en-US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21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"/>
                </a:pPr>
                <a:r>
                  <a:rPr lang="en-US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WD</a:t>
                </a:r>
                <a:r>
                  <a:rPr lang="ko-KR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</a:t>
                </a:r>
                <a:r>
                  <a:rPr lang="en-US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100" u="sng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</a:t>
                </a:r>
                <a:r>
                  <a:rPr lang="ko-KR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번째 </a:t>
                </a:r>
                <a:r>
                  <a:rPr lang="en-US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HAP</a:t>
                </a:r>
                <a:r>
                  <a:rPr lang="ko-KR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추가된 후 </a:t>
                </a:r>
                <a:r>
                  <a:rPr lang="en-US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association</a:t>
                </a:r>
                <a:r>
                  <a:rPr lang="ko-KR" altLang="ko-KR" sz="2100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 변경할 것인지에 대한 가정</a:t>
                </a:r>
                <a:r>
                  <a:rPr lang="ko-KR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100" kern="10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ko-KR" sz="2100" kern="10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즉</a:t>
                </a:r>
                <a:r>
                  <a:rPr lang="en-US" altLang="ko-KR" sz="2100" kern="10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100" kern="10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각각의 </a:t>
                </a:r>
                <a:r>
                  <a:rPr lang="en-US" altLang="ko-KR" sz="2100" kern="10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k</a:t>
                </a:r>
                <a:r>
                  <a:rPr lang="ko-KR" altLang="ko-KR" sz="2100" kern="10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대하여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2100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2100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sSup>
                      <m:sSupPr>
                        <m:ctrlPr>
                          <a:rPr lang="ko-KR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sz="2100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2100" i="1" kern="1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100" i="1" kern="1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𝐮</m:t>
                                </m:r>
                              </m:e>
                              <m:sub>
                                <m:r>
                                  <a:rPr lang="en-US" altLang="ko-KR" sz="2100" i="1" kern="1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ko-KR" sz="2100" i="1" kern="1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ko-KR" sz="2100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2100" i="1" kern="1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100" i="1" kern="1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altLang="ko-KR" sz="2100" i="1" kern="1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ko-KR" altLang="ko-KR" sz="2100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100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sz="2100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𝑼</m:t>
                            </m:r>
                          </m:sub>
                        </m:sSub>
                      </m:sup>
                    </m:sSup>
                    <m:r>
                      <a:rPr lang="en-US" altLang="ko-KR" sz="2100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2100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altLang="ko-KR" sz="2100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2100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ko-KR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2100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sSup>
                      <m:sSupPr>
                        <m:ctrlPr>
                          <a:rPr lang="ko-KR" altLang="ko-KR" sz="21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sz="2100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2100" i="1" kern="1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100" i="1" kern="1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𝐮</m:t>
                                </m:r>
                              </m:e>
                              <m:sub>
                                <m:r>
                                  <a:rPr lang="en-US" altLang="ko-KR" sz="2100" i="1" kern="1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ko-KR" sz="2100" i="1" kern="1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ko-KR" sz="2100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2100" i="1" kern="1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100" i="1" kern="1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altLang="ko-KR" sz="2100" i="1" kern="1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ko-KR" altLang="ko-KR" sz="2100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100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sz="2100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𝑼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sz="2100" kern="10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r>
                  <a:rPr lang="ko-KR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 추가하면 정해진 </a:t>
                </a:r>
                <a:r>
                  <a:rPr lang="en-US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</a:t>
                </a:r>
                <a:r>
                  <a:rPr lang="ko-KR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대하여 </a:t>
                </a:r>
                <a:r>
                  <a:rPr lang="en-US" altLang="ko-KR" sz="2100" kern="100" dirty="0">
                    <a:solidFill>
                      <a:srgbClr val="00A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(25b)</a:t>
                </a:r>
                <a:r>
                  <a:rPr lang="ko-KR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</a:t>
                </a:r>
                <a:r>
                  <a:rPr lang="en-US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k</a:t>
                </a:r>
                <a:r>
                  <a:rPr lang="ko-KR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대한 각 제약 조건은 다음</a:t>
                </a:r>
                <a:r>
                  <a:rPr lang="en-US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4</a:t>
                </a:r>
                <a:r>
                  <a:rPr lang="ko-KR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가지 경우 중 하나가 된다</a:t>
                </a:r>
                <a:r>
                  <a:rPr lang="en-US" altLang="ko-KR" sz="21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21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24" y="5037776"/>
                <a:ext cx="10687050" cy="3764044"/>
              </a:xfrm>
              <a:prstGeom prst="rect">
                <a:avLst/>
              </a:prstGeom>
              <a:blipFill>
                <a:blip r:embed="rId3"/>
                <a:stretch>
                  <a:fillRect l="-685" t="-1133" r="-685" b="-22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338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/>
              <a:t>Placement Optimization of Energy and Information Access Points </a:t>
            </a:r>
            <a:r>
              <a:rPr lang="en-US" altLang="ko-KR" dirty="0" smtClean="0"/>
              <a:t>in WPCN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069024"/>
            <a:ext cx="12204700" cy="80752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Procedures in Section V.B</a:t>
            </a:r>
            <a:endParaRPr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2876550"/>
            <a:ext cx="7607300" cy="575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61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641604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Experiment 1 (</a:t>
            </a:r>
            <a:r>
              <a:rPr lang="en-US" altLang="ko-KR" dirty="0" smtClean="0">
                <a:solidFill>
                  <a:srgbClr val="FF0000"/>
                </a:solidFill>
              </a:rPr>
              <a:t>Sum</a:t>
            </a:r>
            <a:r>
              <a:rPr lang="en-US" altLang="ko-KR" dirty="0" smtClean="0"/>
              <a:t> Throughput Maximization)</a:t>
            </a:r>
          </a:p>
          <a:p>
            <a:pPr lvl="1"/>
            <a:r>
              <a:rPr lang="en-US" altLang="ko-KR" dirty="0" smtClean="0"/>
              <a:t>deepLearning_WPCN_REAL_GPU_</a:t>
            </a:r>
            <a:r>
              <a:rPr lang="en-US" altLang="ko-KR" dirty="0" smtClean="0">
                <a:solidFill>
                  <a:srgbClr val="FF0000"/>
                </a:solidFill>
              </a:rPr>
              <a:t>200409</a:t>
            </a:r>
            <a:r>
              <a:rPr lang="en-US" altLang="ko-KR" dirty="0" smtClean="0"/>
              <a:t>.py</a:t>
            </a:r>
            <a:endParaRPr lang="en-US" altLang="ko-KR" dirty="0" smtClean="0"/>
          </a:p>
          <a:p>
            <a:r>
              <a:rPr lang="en-US" altLang="ko-KR" dirty="0" smtClean="0"/>
              <a:t>Experiment 2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Sum</a:t>
            </a:r>
            <a:r>
              <a:rPr lang="en-US" altLang="ko-KR" dirty="0"/>
              <a:t> Throughput Maximization)</a:t>
            </a:r>
          </a:p>
          <a:p>
            <a:pPr lvl="1"/>
            <a:r>
              <a:rPr lang="en-US" altLang="ko-KR" dirty="0" smtClean="0"/>
              <a:t>deepLearning_WPCN_REAL_GPU_</a:t>
            </a:r>
            <a:r>
              <a:rPr lang="en-US" altLang="ko-KR" dirty="0" smtClean="0">
                <a:solidFill>
                  <a:srgbClr val="FF0000"/>
                </a:solidFill>
              </a:rPr>
              <a:t>200412</a:t>
            </a:r>
            <a:r>
              <a:rPr lang="en-US" altLang="ko-KR" dirty="0" smtClean="0"/>
              <a:t>.py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412997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4955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Experiment 1 (</a:t>
            </a:r>
            <a:r>
              <a:rPr lang="en-US" altLang="ko-KR" dirty="0" smtClean="0">
                <a:solidFill>
                  <a:srgbClr val="FF0000"/>
                </a:solidFill>
              </a:rPr>
              <a:t>Sum</a:t>
            </a:r>
            <a:r>
              <a:rPr lang="en-US" altLang="ko-KR" dirty="0" smtClean="0"/>
              <a:t> Throughput Maximization)</a:t>
            </a:r>
          </a:p>
          <a:p>
            <a:pPr lvl="1"/>
            <a:r>
              <a:rPr lang="en-US" altLang="ko-KR" dirty="0" smtClean="0"/>
              <a:t>deepLearning_WPCN_REAL_GPU_</a:t>
            </a:r>
            <a:r>
              <a:rPr lang="en-US" altLang="ko-KR" dirty="0" smtClean="0">
                <a:solidFill>
                  <a:srgbClr val="FF0000"/>
                </a:solidFill>
              </a:rPr>
              <a:t>200409</a:t>
            </a:r>
            <a:r>
              <a:rPr lang="en-US" altLang="ko-KR" dirty="0" smtClean="0"/>
              <a:t>.py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88.82% </a:t>
            </a:r>
            <a:r>
              <a:rPr lang="en-US" altLang="ko-KR" dirty="0" smtClean="0"/>
              <a:t>(over 1000 epochs: </a:t>
            </a:r>
            <a:r>
              <a:rPr lang="en-US" altLang="ko-KR" dirty="0" smtClean="0">
                <a:solidFill>
                  <a:srgbClr val="FF0000"/>
                </a:solidFill>
              </a:rPr>
              <a:t>92.05%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5" y="4133850"/>
            <a:ext cx="12409350" cy="37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8063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641604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Experiment </a:t>
            </a:r>
            <a:r>
              <a:rPr lang="en-US" altLang="ko-KR" dirty="0" smtClean="0"/>
              <a:t>2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Sum</a:t>
            </a:r>
            <a:r>
              <a:rPr lang="en-US" altLang="ko-KR" dirty="0" smtClean="0"/>
              <a:t> Throughput Maximization)</a:t>
            </a:r>
          </a:p>
          <a:p>
            <a:pPr lvl="1"/>
            <a:r>
              <a:rPr lang="en-US" altLang="ko-KR" dirty="0" smtClean="0"/>
              <a:t>deepLearning_WPCN_REAL_GPU_</a:t>
            </a:r>
            <a:r>
              <a:rPr lang="en-US" altLang="ko-KR" dirty="0" smtClean="0">
                <a:solidFill>
                  <a:srgbClr val="FF0000"/>
                </a:solidFill>
              </a:rPr>
              <a:t>200412</a:t>
            </a:r>
            <a:r>
              <a:rPr lang="en-US" altLang="ko-KR" dirty="0" smtClean="0"/>
              <a:t>.py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89.63% </a:t>
            </a:r>
            <a:r>
              <a:rPr lang="en-US" altLang="ko-KR" dirty="0" smtClean="0"/>
              <a:t>(over 1000 epochs: </a:t>
            </a:r>
            <a:r>
              <a:rPr lang="en-US" altLang="ko-KR" dirty="0" smtClean="0">
                <a:solidFill>
                  <a:srgbClr val="FF0000"/>
                </a:solidFill>
              </a:rPr>
              <a:t>92.41%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28" y="4193048"/>
            <a:ext cx="12446143" cy="378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221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832213" y="1485900"/>
            <a:ext cx="11586558" cy="40074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정리</a:t>
            </a:r>
            <a:endParaRPr lang="en-US" altLang="ko-KR" sz="20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684251"/>
              </p:ext>
            </p:extLst>
          </p:nvPr>
        </p:nvGraphicFramePr>
        <p:xfrm>
          <a:off x="311688" y="2327217"/>
          <a:ext cx="12229562" cy="643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372">
                  <a:extLst>
                    <a:ext uri="{9D8B030D-6E8A-4147-A177-3AD203B41FA5}">
                      <a16:colId xmlns:a16="http://schemas.microsoft.com/office/drawing/2014/main" val="4005504790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338659041"/>
                    </a:ext>
                  </a:extLst>
                </a:gridCol>
                <a:gridCol w="2068830">
                  <a:extLst>
                    <a:ext uri="{9D8B030D-6E8A-4147-A177-3AD203B41FA5}">
                      <a16:colId xmlns:a16="http://schemas.microsoft.com/office/drawing/2014/main" val="3848075880"/>
                    </a:ext>
                  </a:extLst>
                </a:gridCol>
                <a:gridCol w="2756826">
                  <a:extLst>
                    <a:ext uri="{9D8B030D-6E8A-4147-A177-3AD203B41FA5}">
                      <a16:colId xmlns:a16="http://schemas.microsoft.com/office/drawing/2014/main" val="1296001343"/>
                    </a:ext>
                  </a:extLst>
                </a:gridCol>
                <a:gridCol w="3326474">
                  <a:extLst>
                    <a:ext uri="{9D8B030D-6E8A-4147-A177-3AD203B41FA5}">
                      <a16:colId xmlns:a16="http://schemas.microsoft.com/office/drawing/2014/main" val="1989787371"/>
                    </a:ext>
                  </a:extLst>
                </a:gridCol>
              </a:tblGrid>
              <a:tr h="688651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Activation Function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X range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Throughput</a:t>
                      </a:r>
                    </a:p>
                    <a:p>
                      <a:pPr latinLnBrk="1"/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Maximization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Common Throughput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Maximization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382819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Experiment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200324_WPCN.pptx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[0, 1]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90.06%</a:t>
                      </a:r>
                      <a:r>
                        <a:rPr lang="en-US" altLang="ko-KR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(92.28%)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76.30%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(85.72%)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252841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Experiment 2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200324_WPCN.pptx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86.15%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(86.23%)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75.11%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(82.43%)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657347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Exp1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 in 200331</a:t>
                      </a:r>
                    </a:p>
                    <a:p>
                      <a:pPr latinLnBrk="1"/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Exp1 in 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200421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[-1, 1]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89.36% (92.32%)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solidFill>
                            <a:srgbClr val="0000FF"/>
                          </a:solidFill>
                        </a:rPr>
                        <a:t>77.11%</a:t>
                      </a:r>
                      <a:r>
                        <a:rPr lang="en-US" altLang="ko-KR" sz="24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(87.20%)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049396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Exp2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 in 200331</a:t>
                      </a:r>
                    </a:p>
                    <a:p>
                      <a:pPr latinLnBrk="1"/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Exp2 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in 200421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[-1,</a:t>
                      </a:r>
                      <a:r>
                        <a:rPr lang="en-US" altLang="ko-KR" sz="2200" b="1" baseline="0" dirty="0" smtClean="0">
                          <a:solidFill>
                            <a:schemeClr val="tx1"/>
                          </a:solidFill>
                        </a:rPr>
                        <a:t> 1]</a:t>
                      </a:r>
                      <a:r>
                        <a:rPr lang="en-US" altLang="ko-KR" sz="2200" b="1" baseline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86.91%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(92.83%)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75.47%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(85.41%)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348326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Exp1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 in 200407</a:t>
                      </a:r>
                    </a:p>
                    <a:p>
                      <a:pPr latinLnBrk="1"/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Exp3 in 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200421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[-2, 2]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88.08% (90.65%)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77.59%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(87.90%)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503411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Exp2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 in 200407</a:t>
                      </a:r>
                    </a:p>
                    <a:p>
                      <a:pPr latinLnBrk="1"/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Exp4 in 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200421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err="1" smtClean="0">
                          <a:solidFill>
                            <a:schemeClr val="tx1"/>
                          </a:solidFill>
                        </a:rPr>
                        <a:t>Tanh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[-1, 1]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88.85%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(90.58%)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77.59%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(87.45%)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5097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Exp1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 in 200414</a:t>
                      </a:r>
                    </a:p>
                    <a:p>
                      <a:pPr latinLnBrk="1"/>
                      <a:r>
                        <a:rPr lang="en-US" altLang="ko-KR" sz="2000" b="1" baseline="0" dirty="0" smtClean="0">
                          <a:solidFill>
                            <a:srgbClr val="FF0000"/>
                          </a:solidFill>
                        </a:rPr>
                        <a:t>Exp1 in This File</a:t>
                      </a:r>
                      <a:endParaRPr lang="en-US" altLang="ko-KR" sz="20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[-1.5, 1.5]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88.82%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(92.05%)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solidFill>
                            <a:srgbClr val="0000FF"/>
                          </a:solidFill>
                        </a:rPr>
                        <a:t>77.54% (87.77%)</a:t>
                      </a:r>
                      <a:endParaRPr lang="ko-KR" altLang="en-US" sz="24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711483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Exp2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 in 200414</a:t>
                      </a:r>
                    </a:p>
                    <a:p>
                      <a:pPr latinLnBrk="1"/>
                      <a:r>
                        <a:rPr lang="en-US" altLang="ko-KR" sz="2000" b="1" baseline="0" dirty="0" smtClean="0">
                          <a:solidFill>
                            <a:srgbClr val="FF0000"/>
                          </a:solidFill>
                        </a:rPr>
                        <a:t>Exp2 in This File</a:t>
                      </a:r>
                      <a:endParaRPr lang="en-US" altLang="ko-KR" sz="20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err="1" smtClean="0">
                          <a:solidFill>
                            <a:schemeClr val="tx1"/>
                          </a:solidFill>
                        </a:rPr>
                        <a:t>Tanh</a:t>
                      </a:r>
                      <a:endParaRPr lang="ko-KR" altLang="en-US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[-0.75,</a:t>
                      </a:r>
                      <a:r>
                        <a:rPr lang="en-US" altLang="ko-KR" sz="2200" b="1" baseline="0" dirty="0" smtClean="0">
                          <a:solidFill>
                            <a:schemeClr val="tx1"/>
                          </a:solidFill>
                        </a:rPr>
                        <a:t> 0.75]</a:t>
                      </a:r>
                      <a:endParaRPr lang="ko-KR" altLang="en-US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89.63%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 (92.41%)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76.70% (87.02%)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37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207700" y="1579674"/>
                <a:ext cx="3211071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𝒖𝒔𝒊𝒏𝒈</m:t>
                      </m:r>
                      <m:r>
                        <a:rPr lang="en-US" altLang="ko-K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ko-K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700" y="1579674"/>
                <a:ext cx="3211071" cy="653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3279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/>
              <a:t>Placement Optimization of Energy and Information Access Points in Wireless Powered Communication Networks </a:t>
            </a:r>
            <a:r>
              <a:rPr lang="en-US" altLang="ko-KR" dirty="0" err="1"/>
              <a:t>Suzhi</a:t>
            </a:r>
            <a:r>
              <a:rPr lang="en-US" altLang="ko-KR" dirty="0"/>
              <a:t> Bi, Member, IEEE and </a:t>
            </a:r>
            <a:r>
              <a:rPr lang="en-US" altLang="ko-KR" dirty="0" err="1"/>
              <a:t>Rui</a:t>
            </a:r>
            <a:r>
              <a:rPr lang="en-US" altLang="ko-KR" dirty="0"/>
              <a:t> Zhang, Senior Member, </a:t>
            </a:r>
            <a:r>
              <a:rPr lang="en-US" altLang="ko-KR" dirty="0" smtClean="0"/>
              <a:t>IEEE </a:t>
            </a:r>
            <a:r>
              <a:rPr lang="ko-KR" altLang="en-US" dirty="0" smtClean="0"/>
              <a:t>논문 정리</a:t>
            </a:r>
            <a:endParaRPr lang="ko-KR" altLang="ko-KR" dirty="0"/>
          </a:p>
          <a:p>
            <a:r>
              <a:rPr lang="en-US" altLang="ko-KR" dirty="0" smtClean="0"/>
              <a:t>WPCN </a:t>
            </a:r>
            <a:r>
              <a:rPr lang="en-US" altLang="ko-KR" dirty="0" smtClean="0"/>
              <a:t>Simulation </a:t>
            </a:r>
            <a:r>
              <a:rPr lang="ko-KR" altLang="en-US" dirty="0" smtClean="0"/>
              <a:t>실험 및 그 </a:t>
            </a:r>
            <a:r>
              <a:rPr lang="ko-KR" altLang="en-US" dirty="0" smtClean="0"/>
              <a:t>결과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Deep Neural Network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WPCN</a:t>
            </a:r>
            <a:r>
              <a:rPr lang="ko-KR" altLang="en-US" dirty="0" smtClean="0"/>
              <a:t> 시뮬레이션 구현 및 실험</a:t>
            </a:r>
            <a:endParaRPr lang="en-US" altLang="ko-KR" dirty="0" smtClean="0"/>
          </a:p>
          <a:p>
            <a:pPr marL="841935" lvl="1" indent="-397435"/>
            <a:r>
              <a:rPr lang="en-US" altLang="ko-KR" dirty="0"/>
              <a:t>Placement Optimization of Energy and Information Access Points in Wireless Powered Communication </a:t>
            </a:r>
            <a:r>
              <a:rPr lang="en-US" altLang="ko-KR" dirty="0" smtClean="0"/>
              <a:t>Networks </a:t>
            </a:r>
            <a:r>
              <a:rPr lang="ko-KR" altLang="en-US" dirty="0" smtClean="0"/>
              <a:t>논문 </a:t>
            </a:r>
            <a:r>
              <a:rPr lang="ko-KR" altLang="en-US" dirty="0" smtClean="0"/>
              <a:t>학습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/>
              <a:t>Placement Optimization of Energy and Information Access Points </a:t>
            </a:r>
            <a:r>
              <a:rPr lang="en-US" altLang="ko-KR" dirty="0" smtClean="0"/>
              <a:t>in WPCN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069025"/>
            <a:ext cx="12204700" cy="76716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해결해야 할 문제</a:t>
            </a:r>
            <a:endParaRPr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31049" y="2836191"/>
            <a:ext cx="8721079" cy="605255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04075" y="4045058"/>
            <a:ext cx="4724809" cy="193728"/>
          </a:xfrm>
          <a:prstGeom prst="rect">
            <a:avLst/>
          </a:prstGeom>
          <a:solidFill>
            <a:srgbClr val="00A2FF">
              <a:alpha val="3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1049" y="5862468"/>
            <a:ext cx="7899670" cy="205117"/>
          </a:xfrm>
          <a:prstGeom prst="rect">
            <a:avLst/>
          </a:prstGeom>
          <a:solidFill>
            <a:srgbClr val="00A2FF">
              <a:alpha val="3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36320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/>
              <a:t>Placement Optimization of Energy and Information Access Points </a:t>
            </a:r>
            <a:r>
              <a:rPr lang="en-US" altLang="ko-KR" dirty="0" smtClean="0"/>
              <a:t>in WPCN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069025"/>
            <a:ext cx="12204700" cy="76716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Notation </a:t>
            </a:r>
            <a:r>
              <a:rPr lang="ko-KR" altLang="en-US" dirty="0" smtClean="0"/>
              <a:t>설명</a:t>
            </a:r>
            <a:endParaRPr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709905"/>
                  </p:ext>
                </p:extLst>
              </p:nvPr>
            </p:nvGraphicFramePr>
            <p:xfrm>
              <a:off x="1014940" y="2885916"/>
              <a:ext cx="10996085" cy="56199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85410">
                      <a:extLst>
                        <a:ext uri="{9D8B030D-6E8A-4147-A177-3AD203B41FA5}">
                          <a16:colId xmlns:a16="http://schemas.microsoft.com/office/drawing/2014/main" val="396203149"/>
                        </a:ext>
                      </a:extLst>
                    </a:gridCol>
                    <a:gridCol w="9210675">
                      <a:extLst>
                        <a:ext uri="{9D8B030D-6E8A-4147-A177-3AD203B41FA5}">
                          <a16:colId xmlns:a16="http://schemas.microsoft.com/office/drawing/2014/main" val="2933694647"/>
                        </a:ext>
                      </a:extLst>
                    </a:gridCol>
                  </a:tblGrid>
                  <a:tr h="62443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2000" b="1" i="1" u="none" strike="noStrike" cap="none" spc="0" baseline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𝑡𝑟𝑎𝑛𝑠𝑚𝑖𝑡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𝑝𝑜𝑤𝑒𝑟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1940443"/>
                      </a:ext>
                    </a:extLst>
                  </a:tr>
                  <a:tr h="62443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2000" b="1" i="1" u="none" strike="noStrike" cap="none" spc="0" baseline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ko-KR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𝒕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𝑝𝑠𝑒𝑢𝑑𝑜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−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𝑟𝑎𝑛𝑑𝑜𝑚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𝑒𝑛𝑒𝑟𝑔𝑦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𝑠𝑖𝑔𝑛𝑎𝑙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𝑢𝑠𝑒𝑑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𝑏𝑦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𝑖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−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𝑡h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𝐸𝑁</m:t>
                                </m:r>
                              </m:oMath>
                            </m:oMathPara>
                          </a14:m>
                          <a:endParaRPr lang="ko-KR" altLang="ko-KR" sz="2000" b="0" i="0" u="none" strike="noStrike" cap="none" spc="0" baseline="0" dirty="0">
                            <a:solidFill>
                              <a:schemeClr val="tx1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7945040"/>
                      </a:ext>
                    </a:extLst>
                  </a:tr>
                  <a:tr h="62443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2000" b="1" i="1" u="none" strike="noStrike" cap="none" spc="0" baseline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𝒊</m:t>
                                    </m:r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,</m:t>
                                    </m:r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𝑒𝑞𝑢𝑖𝑣𝑎𝑙𝑒𝑛𝑡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𝑏𝑎𝑠𝑒𝑏𝑎𝑛𝑑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𝑐h𝑎𝑛𝑛𝑒𝑙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𝑐𝑜𝑒𝑓𝑓𝑖𝑐𝑖𝑒𝑛𝑡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𝑓𝑟𝑜𝑚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𝑖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−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𝑡h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𝐸𝑁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𝑡𝑜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𝑘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−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𝑡h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𝑊𝐷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18640597"/>
                      </a:ext>
                    </a:extLst>
                  </a:tr>
                  <a:tr h="62443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2000" b="1" i="1" u="none" strike="noStrike" cap="none" spc="0" baseline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𝑫</m:t>
                                    </m:r>
                                  </m:sub>
                                </m:sSub>
                                <m:r>
                                  <a:rPr lang="en-US" altLang="ko-KR" sz="2000" b="1" i="1" u="none" strike="noStrike" cap="none" spc="0" baseline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≥</m:t>
                                </m:r>
                                <m:r>
                                  <a:rPr lang="en-US" altLang="ko-KR" sz="2000" b="1" i="1" u="none" strike="noStrike" cap="none" spc="0" baseline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𝟐</m:t>
                                </m:r>
                                <m:r>
                                  <a:rPr lang="en-US" altLang="ko-KR" sz="2000" b="0" i="1" u="none" strike="noStrike" cap="none" spc="0" baseline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𝑝𝑎𝑡h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𝑙𝑜𝑠𝑠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𝑒𝑥𝑝𝑜𝑛𝑒𝑛𝑡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𝑖𝑛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𝐷𝐿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5891609"/>
                      </a:ext>
                    </a:extLst>
                  </a:tr>
                  <a:tr h="62443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2000" b="1" i="1" u="none" strike="noStrike" cap="none" spc="0" baseline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𝑑𝑜𝑤𝑛𝑙𝑖𝑛𝑘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𝑎𝑛𝑡𝑒𝑛𝑛𝑎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𝑝𝑜𝑤𝑒𝑟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550916"/>
                      </a:ext>
                    </a:extLst>
                  </a:tr>
                  <a:tr h="62443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ko-KR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𝑐𝑎𝑟𝑟𝑖𝑒𝑟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𝑓𝑟𝑒𝑞𝑢𝑒𝑛𝑐𝑦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9835833"/>
                      </a:ext>
                    </a:extLst>
                  </a:tr>
                  <a:tr h="62443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𝜼</m:t>
                                </m:r>
                                <m:r>
                                  <a:rPr lang="en-US" altLang="ko-KR" sz="2000" b="1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∈</m:t>
                                </m:r>
                                <m:d>
                                  <m:dPr>
                                    <m:endChr m:val="]"/>
                                    <m:ctrlPr>
                                      <a:rPr lang="ko-KR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𝟎</m:t>
                                    </m:r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,</m:t>
                                    </m:r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h𝑎𝑟𝑣𝑒𝑠𝑡𝑖𝑛𝑔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𝑐𝑖𝑟𝑐𝑢𝑖𝑡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𝑒𝑓𝑓𝑖𝑐𝑖𝑒𝑛𝑐𝑦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6647494"/>
                      </a:ext>
                    </a:extLst>
                  </a:tr>
                  <a:tr h="62443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2000" b="1" i="1" u="none" strike="noStrike" cap="none" spc="0" baseline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𝟏</m:t>
                                    </m:r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,</m:t>
                                    </m:r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𝑐𝑜𝑛𝑠𝑡𝑎𝑛𝑡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𝑐𝑖𝑟𝑐𝑢𝑖𝑡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𝑝𝑜𝑤𝑒𝑟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𝑜𝑓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𝑊𝐷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9291093"/>
                      </a:ext>
                    </a:extLst>
                  </a:tr>
                  <a:tr h="62443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2000" b="1" i="1" u="none" strike="noStrike" cap="none" spc="0" baseline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𝟐</m:t>
                                    </m:r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,</m:t>
                                    </m:r>
                                    <m:r>
                                      <a:rPr lang="en-US" altLang="ko-KR" sz="2000" b="1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+mn-lt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𝑝𝑎𝑟𝑎𝑚𝑒𝑡𝑒𝑟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𝑟𝑒𝑙𝑎𝑡𝑒𝑑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𝑡𝑜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𝑡𝑟𝑎𝑛𝑠𝑚𝑖𝑠𝑠𝑖𝑜𝑛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𝑠𝑡𝑟𝑎𝑡𝑒𝑔𝑦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𝑢𝑠𝑒𝑑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𝑖𝑛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𝑡h𝑒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𝑈𝐿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0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𝑐𝑜𝑚𝑚𝑢𝑛𝑖𝑐𝑎𝑡𝑖𝑜𝑛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3072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709905"/>
                  </p:ext>
                </p:extLst>
              </p:nvPr>
            </p:nvGraphicFramePr>
            <p:xfrm>
              <a:off x="1014940" y="2885916"/>
              <a:ext cx="10996085" cy="56199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85410">
                      <a:extLst>
                        <a:ext uri="{9D8B030D-6E8A-4147-A177-3AD203B41FA5}">
                          <a16:colId xmlns:a16="http://schemas.microsoft.com/office/drawing/2014/main" val="396203149"/>
                        </a:ext>
                      </a:extLst>
                    </a:gridCol>
                    <a:gridCol w="9210675">
                      <a:extLst>
                        <a:ext uri="{9D8B030D-6E8A-4147-A177-3AD203B41FA5}">
                          <a16:colId xmlns:a16="http://schemas.microsoft.com/office/drawing/2014/main" val="2933694647"/>
                        </a:ext>
                      </a:extLst>
                    </a:gridCol>
                  </a:tblGrid>
                  <a:tr h="6244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1" t="-971" r="-516724" b="-798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444" t="-971" r="-132" b="-7980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940443"/>
                      </a:ext>
                    </a:extLst>
                  </a:tr>
                  <a:tr h="6244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1" t="-101961" r="-516724" b="-7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444" t="-101961" r="-132" b="-7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945040"/>
                      </a:ext>
                    </a:extLst>
                  </a:tr>
                  <a:tr h="6244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1" t="-200000" r="-516724" b="-5990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444" t="-200000" r="-132" b="-5990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8640597"/>
                      </a:ext>
                    </a:extLst>
                  </a:tr>
                  <a:tr h="6244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1" t="-302941" r="-516724" b="-50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444" t="-302941" r="-132" b="-504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5891609"/>
                      </a:ext>
                    </a:extLst>
                  </a:tr>
                  <a:tr h="6244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1" t="-399029" r="-51672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444" t="-399029" r="-13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50916"/>
                      </a:ext>
                    </a:extLst>
                  </a:tr>
                  <a:tr h="6244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1" t="-503922" r="-516724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444" t="-503922" r="-132" b="-3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9835833"/>
                      </a:ext>
                    </a:extLst>
                  </a:tr>
                  <a:tr h="6244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1" t="-598058" r="-516724" b="-2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444" t="-598058" r="-132" b="-2009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6647494"/>
                      </a:ext>
                    </a:extLst>
                  </a:tr>
                  <a:tr h="6244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1" t="-704902" r="-516724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444" t="-704902" r="-132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9291093"/>
                      </a:ext>
                    </a:extLst>
                  </a:tr>
                  <a:tr h="6244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1" t="-797087" r="-516724" b="-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444" t="-797087" r="-132" b="-19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83072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3924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19400" y="5290124"/>
            <a:ext cx="7362825" cy="2787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/>
              <a:t>Placement Optimization of Energy and Information Access Points </a:t>
            </a:r>
            <a:r>
              <a:rPr lang="en-US" altLang="ko-KR" dirty="0" smtClean="0"/>
              <a:t>in WPCN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069024"/>
            <a:ext cx="12204700" cy="502604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Update using (19) and (24)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/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19. HAP</a:t>
            </a:r>
            <a:r>
              <a:rPr lang="ko-KR" altLang="en-US" dirty="0" smtClean="0"/>
              <a:t>이 있는 환경에서의 </a:t>
            </a:r>
            <a:r>
              <a:rPr lang="en-US" altLang="ko-KR" dirty="0" smtClean="0"/>
              <a:t>Placement Optimization </a:t>
            </a:r>
            <a:r>
              <a:rPr lang="ko-KR" altLang="en-US" dirty="0" smtClean="0"/>
              <a:t>수식</a:t>
            </a:r>
            <a:endParaRPr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37" y="2979064"/>
            <a:ext cx="8041055" cy="4402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946400" y="5290124"/>
                <a:ext cx="6502400" cy="28865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k</a:t>
                </a:r>
                <a:r>
                  <a:rPr lang="ko-KR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번째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WD</a:t>
                </a:r>
                <a:r>
                  <a:rPr lang="ko-KR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(i-1)</a:t>
                </a:r>
                <a:r>
                  <a:rPr lang="ko-KR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의해 획득한 </a:t>
                </a:r>
                <a:r>
                  <a:rPr lang="ko-KR" altLang="ko-KR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누적 </a:t>
                </a:r>
                <a:r>
                  <a:rPr lang="en-US" altLang="ko-KR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RF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u="sng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u="sng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ko-KR" i="1" u="sng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ko-KR" i="1" u="sng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i="1" u="sng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ko-KR" i="1" u="sng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i="1" u="sng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ko-KR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다음과 같다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−1,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=1)</m:t>
                              </m:r>
                            </m:e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𝝋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𝐮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𝐰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𝑫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&gt;1)</m:t>
                              </m:r>
                            </m:e>
                          </m:eqAr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ko-KR" i="1" kern="100">
                          <a:solidFill>
                            <a:srgbClr val="00A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</m:t>
                      </m:r>
                      <m:r>
                        <a:rPr lang="en-US" altLang="ko-KR" i="1" kern="100">
                          <a:solidFill>
                            <a:srgbClr val="00A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𝟏𝟗</m:t>
                      </m:r>
                      <m:r>
                        <a:rPr lang="en-US" altLang="ko-KR" i="1" kern="100">
                          <a:solidFill>
                            <a:srgbClr val="00A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0" y="5290124"/>
                <a:ext cx="6502400" cy="2886559"/>
              </a:xfrm>
              <a:prstGeom prst="rect">
                <a:avLst/>
              </a:prstGeom>
              <a:blipFill>
                <a:blip r:embed="rId3"/>
                <a:stretch>
                  <a:fillRect l="-1406" t="-1903" r="-1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561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33650" y="5461634"/>
            <a:ext cx="8048625" cy="33204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/>
              <a:t>Placement Optimization of Energy and Information Access Points </a:t>
            </a:r>
            <a:r>
              <a:rPr lang="en-US" altLang="ko-KR" dirty="0" smtClean="0"/>
              <a:t>in WPCN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069024"/>
            <a:ext cx="12204700" cy="423017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Update using (19) and (24)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/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24. HAP</a:t>
            </a:r>
            <a:r>
              <a:rPr lang="ko-KR" altLang="en-US" dirty="0" smtClean="0"/>
              <a:t>이 추가된 후의 </a:t>
            </a:r>
            <a:r>
              <a:rPr lang="en-US" altLang="ko-KR" dirty="0" smtClean="0"/>
              <a:t>k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WD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energy consumption rate</a:t>
            </a:r>
            <a:endParaRPr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37" y="2979064"/>
            <a:ext cx="8041055" cy="4402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794000" y="5630333"/>
                <a:ext cx="6502400" cy="3071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ko-KR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ko-KR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ko-KR" altLang="ko-KR" kern="10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</a:t>
                </a:r>
                <a:r>
                  <a:rPr lang="en-US" altLang="ko-KR" kern="10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ko-KR" kern="10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번째 </a:t>
                </a:r>
                <a:r>
                  <a:rPr lang="en-US" altLang="ko-KR" kern="10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(i-1) HAP</a:t>
                </a:r>
                <a:r>
                  <a:rPr lang="ko-KR" altLang="ko-KR" kern="10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추가된 후의 </a:t>
                </a:r>
                <a:r>
                  <a:rPr lang="en-US" altLang="ko-KR" kern="10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k</a:t>
                </a:r>
                <a:r>
                  <a:rPr lang="ko-KR" altLang="ko-KR" kern="10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번째 </a:t>
                </a:r>
                <a:r>
                  <a:rPr lang="en-US" altLang="ko-KR" kern="10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WD</a:t>
                </a:r>
                <a:r>
                  <a:rPr lang="ko-KR" altLang="ko-KR" kern="10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</a:t>
                </a:r>
                <a:r>
                  <a:rPr lang="en-US" altLang="ko-KR" kern="10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energy consumption rate</a:t>
                </a:r>
                <a:r>
                  <a:rPr lang="ko-KR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라고 하면 다음과 같다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826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−1,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+∞ (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=1)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𝐦𝐢𝐧</m:t>
                                      </m:r>
                                    </m:e>
                                    <m:lim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,…,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𝑼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func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&gt;1)</m:t>
                              </m:r>
                            </m:e>
                          </m:eqArr>
                        </m:e>
                      </m:d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ko-KR" i="1" kern="100">
                          <a:solidFill>
                            <a:srgbClr val="00A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</m:t>
                      </m:r>
                      <m:r>
                        <a:rPr lang="en-US" altLang="ko-KR" i="1" kern="100">
                          <a:solidFill>
                            <a:srgbClr val="00A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𝟐𝟒</m:t>
                      </m:r>
                      <m:r>
                        <a:rPr lang="en-US" altLang="ko-KR" i="1" kern="100">
                          <a:solidFill>
                            <a:srgbClr val="00A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0" y="5630333"/>
                <a:ext cx="6502400" cy="3071995"/>
              </a:xfrm>
              <a:prstGeom prst="rect">
                <a:avLst/>
              </a:prstGeom>
              <a:blipFill>
                <a:blip r:embed="rId3"/>
                <a:stretch>
                  <a:fillRect l="-1218" t="-1389" r="-116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984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/>
              <a:t>Placement Optimization of Energy and Information Access Points </a:t>
            </a:r>
            <a:r>
              <a:rPr lang="en-US" altLang="ko-KR" dirty="0" smtClean="0"/>
              <a:t>in WPCN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069024"/>
            <a:ext cx="12204700" cy="31602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Update using (19) and (24)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/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여기서 </a:t>
            </a:r>
            <a:r>
              <a:rPr lang="en-US" altLang="ko-KR" dirty="0" smtClean="0"/>
              <a:t>HAP</a:t>
            </a:r>
            <a:r>
              <a:rPr lang="ko-KR" altLang="en-US" dirty="0" smtClean="0"/>
              <a:t>이 오직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개뿐이므로</a:t>
            </a:r>
            <a:endParaRPr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37" y="2979064"/>
            <a:ext cx="8041055" cy="4402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824189" y="5051777"/>
                <a:ext cx="9009389" cy="1602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altLang="ko-KR" sz="4800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4800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ko-KR" altLang="ko-KR" sz="4800" i="1" kern="10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480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ko-KR" sz="48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ko-KR" sz="48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48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ko-KR" sz="48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48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ko-KR" sz="4800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4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ko-KR" sz="4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4800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4800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4800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ko-KR" sz="4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sz="48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ko-KR" sz="48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48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ko-KR" sz="48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48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ko-KR" sz="4800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4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4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sz="4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48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4800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189" y="5051777"/>
                <a:ext cx="9009389" cy="1602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093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28737" y="4885367"/>
            <a:ext cx="10893425" cy="39939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/>
              <a:t>Placement Optimization of Energy and Information Access Points </a:t>
            </a:r>
            <a:r>
              <a:rPr lang="en-US" altLang="ko-KR" dirty="0" smtClean="0"/>
              <a:t>in WPCN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069024"/>
            <a:ext cx="12204700" cy="423017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Convert (25) into a convex problem using procedures in Section V.B</a:t>
            </a:r>
          </a:p>
          <a:p>
            <a:pPr marL="0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/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25. </a:t>
            </a:r>
            <a:r>
              <a:rPr lang="en-US" dirty="0" err="1" smtClean="0"/>
              <a:t>i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HAP</a:t>
            </a:r>
            <a:r>
              <a:rPr lang="ko-KR" altLang="en-US" dirty="0" smtClean="0"/>
              <a:t>의 최적 위치를 찾는 수식</a:t>
            </a:r>
            <a:endParaRPr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411355"/>
            <a:ext cx="12799823" cy="3563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328737" y="4885367"/>
                <a:ext cx="10893425" cy="3993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"/>
                </a:pPr>
                <a:r>
                  <a:rPr lang="en-US" altLang="ko-KR" u="sng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</a:t>
                </a:r>
                <a:r>
                  <a:rPr lang="ko-KR" altLang="ko-KR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번째 </a:t>
                </a:r>
                <a:r>
                  <a:rPr lang="en-US" altLang="ko-KR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HAP</a:t>
                </a:r>
                <a:r>
                  <a:rPr lang="ko-KR" altLang="ko-KR" u="sng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최적 위치</a:t>
                </a:r>
                <a:r>
                  <a:rPr lang="ko-KR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다음 문제를 해결하여 찾을 수 있다는 것을 알 수 있다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𝐦𝐚𝐱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func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ko-KR" i="1" kern="100">
                          <a:solidFill>
                            <a:srgbClr val="00A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00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00A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𝟐𝟓</m:t>
                          </m:r>
                          <m:r>
                            <a:rPr lang="en-US" altLang="ko-KR" i="1" kern="100">
                              <a:solidFill>
                                <a:srgbClr val="00A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 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−1,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</m:sSup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∪…∪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ko-KR" i="1" kern="100">
                          <a:solidFill>
                            <a:srgbClr val="00A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</m:t>
                      </m:r>
                      <m:r>
                        <a:rPr lang="en-US" altLang="ko-KR" i="1" kern="100">
                          <a:solidFill>
                            <a:srgbClr val="00A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𝟐𝟓</m:t>
                      </m:r>
                      <m:r>
                        <a:rPr lang="en-US" altLang="ko-KR" i="1" kern="100">
                          <a:solidFill>
                            <a:srgbClr val="00A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altLang="ko-KR" i="1" kern="100">
                          <a:solidFill>
                            <a:srgbClr val="00A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826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ko-KR" i="1" kern="100">
                          <a:solidFill>
                            <a:srgbClr val="00A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</m:t>
                      </m:r>
                      <m:r>
                        <a:rPr lang="en-US" altLang="ko-KR" i="1" kern="100">
                          <a:solidFill>
                            <a:srgbClr val="00A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𝟐𝟓</m:t>
                      </m:r>
                      <m:r>
                        <a:rPr lang="en-US" altLang="ko-KR" i="1" kern="100">
                          <a:solidFill>
                            <a:srgbClr val="00A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altLang="ko-KR" i="1" kern="100">
                          <a:solidFill>
                            <a:srgbClr val="00A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826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2,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𝑈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ko-KR" i="1" kern="100">
                          <a:solidFill>
                            <a:srgbClr val="00A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…(</m:t>
                      </m:r>
                      <m:r>
                        <a:rPr lang="en-US" altLang="ko-KR" i="1" kern="100">
                          <a:solidFill>
                            <a:srgbClr val="00A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𝟐𝟔</m:t>
                      </m:r>
                      <m:r>
                        <a:rPr lang="en-US" altLang="ko-KR" i="1" kern="100">
                          <a:solidFill>
                            <a:srgbClr val="00A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>
                    <a:solidFill>
                      <a:srgbClr val="00A000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(26)</a:t>
                </a:r>
                <a:r>
                  <a:rPr lang="ko-KR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에서 </a:t>
                </a:r>
                <a:r>
                  <a:rPr lang="en-US" altLang="ko-KR" u="sng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WD</a:t>
                </a:r>
                <a:r>
                  <a:rPr lang="ko-KR" altLang="ko-KR" u="sng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자신과 연관된 </a:t>
                </a:r>
                <a:r>
                  <a:rPr lang="en-US" altLang="ko-KR" u="sng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HAP</a:t>
                </a:r>
                <a:r>
                  <a:rPr lang="ko-KR" altLang="ko-KR" u="sng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바꿀 수 있다</a:t>
                </a:r>
                <a:r>
                  <a:rPr lang="ko-KR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것을 알 수 있다</a:t>
                </a:r>
                <a:r>
                  <a:rPr lang="en-US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(</a:t>
                </a:r>
                <a:r>
                  <a:rPr lang="ko-KR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즉</a:t>
                </a:r>
                <a:r>
                  <a:rPr lang="en-US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가장 가까이 있는 </a:t>
                </a:r>
                <a:r>
                  <a:rPr lang="en-US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HAP</a:t>
                </a:r>
                <a:r>
                  <a:rPr lang="ko-KR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과 새롭게 연관</a:t>
                </a:r>
                <a:r>
                  <a:rPr lang="en-US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737" y="4885367"/>
                <a:ext cx="10893425" cy="3993914"/>
              </a:xfrm>
              <a:prstGeom prst="rect">
                <a:avLst/>
              </a:prstGeom>
              <a:blipFill>
                <a:blip r:embed="rId3"/>
                <a:stretch>
                  <a:fillRect l="-783" t="-1372" r="-839"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5424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636</Words>
  <Application>Microsoft Office PowerPoint</Application>
  <PresentationFormat>Custom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Wingdings</vt:lpstr>
      <vt:lpstr>White</vt:lpstr>
      <vt:lpstr>Weekly Report</vt:lpstr>
      <vt:lpstr>WPCN: Paper</vt:lpstr>
      <vt:lpstr>Current Status</vt:lpstr>
      <vt:lpstr>Placement Optimization of Energy and Information Access Points in WPCN</vt:lpstr>
      <vt:lpstr>Placement Optimization of Energy and Information Access Points in WPCN</vt:lpstr>
      <vt:lpstr>Placement Optimization of Energy and Information Access Points in WPCN</vt:lpstr>
      <vt:lpstr>Placement Optimization of Energy and Information Access Points in WPCN</vt:lpstr>
      <vt:lpstr>Placement Optimization of Energy and Information Access Points in WPCN</vt:lpstr>
      <vt:lpstr>Placement Optimization of Energy and Information Access Points in WPCN</vt:lpstr>
      <vt:lpstr>Placement Optimization of Energy and Information Access Points in WPCN</vt:lpstr>
      <vt:lpstr>Placement Optimization of Energy and Information Access Points in WPCN</vt:lpstr>
      <vt:lpstr>WPCN Simulation Experiment</vt:lpstr>
      <vt:lpstr>WPCN Simulation Experiment</vt:lpstr>
      <vt:lpstr>WPCN Simulation Experiment</vt:lpstr>
      <vt:lpstr>WPCN Simulation Experiment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937</cp:revision>
  <dcterms:modified xsi:type="dcterms:W3CDTF">2020-04-28T05:33:51Z</dcterms:modified>
</cp:coreProperties>
</file>