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3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500FF"/>
    <a:srgbClr val="FF8050"/>
    <a:srgbClr val="00A2FF"/>
    <a:srgbClr val="D2B7FF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68.096199999999996</c:v>
                </c:pt>
                <c:pt idx="1">
                  <c:v>48.943600000000004</c:v>
                </c:pt>
                <c:pt idx="2">
                  <c:v>88.907499999999999</c:v>
                </c:pt>
                <c:pt idx="3">
                  <c:v>108.9832</c:v>
                </c:pt>
                <c:pt idx="4">
                  <c:v>28.348800000000001</c:v>
                </c:pt>
                <c:pt idx="5">
                  <c:v>15.891999999999999</c:v>
                </c:pt>
                <c:pt idx="6">
                  <c:v>37.881900000000002</c:v>
                </c:pt>
                <c:pt idx="7">
                  <c:v>18.648399999999999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67.541300000000007</c:v>
                </c:pt>
                <c:pt idx="1">
                  <c:v>54.524900000000002</c:v>
                </c:pt>
                <c:pt idx="2">
                  <c:v>74.375</c:v>
                </c:pt>
                <c:pt idx="3">
                  <c:v>76.990799999999993</c:v>
                </c:pt>
                <c:pt idx="4">
                  <c:v>10.6839</c:v>
                </c:pt>
                <c:pt idx="5">
                  <c:v>31.675000000000001</c:v>
                </c:pt>
                <c:pt idx="6">
                  <c:v>18.953900000000001</c:v>
                </c:pt>
                <c:pt idx="7">
                  <c:v>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74.969399999999993</c:v>
                </c:pt>
                <c:pt idx="1">
                  <c:v>53.091799999999999</c:v>
                </c:pt>
                <c:pt idx="2">
                  <c:v>82.539000000000001</c:v>
                </c:pt>
                <c:pt idx="3">
                  <c:v>98.5137</c:v>
                </c:pt>
                <c:pt idx="4">
                  <c:v>21.955100000000002</c:v>
                </c:pt>
                <c:pt idx="5">
                  <c:v>19.745699999999999</c:v>
                </c:pt>
                <c:pt idx="6">
                  <c:v>22.054300000000001</c:v>
                </c:pt>
                <c:pt idx="7">
                  <c:v>17.4086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61.668300000000002</c:v>
                </c:pt>
                <c:pt idx="1">
                  <c:v>69.148600000000002</c:v>
                </c:pt>
                <c:pt idx="2">
                  <c:v>94.514399999999995</c:v>
                </c:pt>
                <c:pt idx="3">
                  <c:v>123.95269999999999</c:v>
                </c:pt>
                <c:pt idx="4">
                  <c:v>24.519600000000001</c:v>
                </c:pt>
                <c:pt idx="5">
                  <c:v>16.907800000000002</c:v>
                </c:pt>
                <c:pt idx="6">
                  <c:v>16.955500000000001</c:v>
                </c:pt>
                <c:pt idx="7">
                  <c:v>27.741199999999999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i0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</c:v>
                </c:pt>
                <c:pt idx="7">
                  <c:v>i7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76.929699999999997</c:v>
                </c:pt>
                <c:pt idx="1">
                  <c:v>76.405900000000003</c:v>
                </c:pt>
                <c:pt idx="2">
                  <c:v>86.599000000000004</c:v>
                </c:pt>
                <c:pt idx="3">
                  <c:v>92.260900000000007</c:v>
                </c:pt>
                <c:pt idx="4">
                  <c:v>13.162800000000001</c:v>
                </c:pt>
                <c:pt idx="5">
                  <c:v>28.416799999999999</c:v>
                </c:pt>
                <c:pt idx="6">
                  <c:v>9.7590000000000003</c:v>
                </c:pt>
                <c:pt idx="7">
                  <c:v>17.119800000000001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1-43A6-B193-765574101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2986112"/>
        <c:axId val="1162973632"/>
      </c:barChart>
      <c:catAx>
        <c:axId val="11629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73632"/>
        <c:crosses val="autoZero"/>
        <c:auto val="1"/>
        <c:lblAlgn val="ctr"/>
        <c:lblOffset val="100"/>
        <c:noMultiLvlLbl val="0"/>
      </c:catAx>
      <c:valAx>
        <c:axId val="11629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WannaBeSuperteur/2020/tree/master/AI/deepLearning_GPU_XAITEST.py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20.05.01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94834" y="2052320"/>
            <a:ext cx="11468100" cy="782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(</a:t>
            </a:r>
            <a:r>
              <a:rPr lang="ko-KR" altLang="en-US" dirty="0" smtClean="0">
                <a:sym typeface="Helvetica"/>
              </a:rPr>
              <a:t>입력 데이터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출력 데이터</a:t>
            </a:r>
            <a:r>
              <a:rPr lang="en-US" altLang="ko-KR" dirty="0" smtClean="0">
                <a:sym typeface="Helvetica"/>
              </a:rPr>
              <a:t>) </a:t>
            </a:r>
            <a:r>
              <a:rPr lang="ko-KR" altLang="en-US" dirty="0" smtClean="0">
                <a:sym typeface="Helvetica"/>
              </a:rPr>
              <a:t>쌍 </a:t>
            </a:r>
            <a:r>
              <a:rPr lang="en-US" altLang="ko-KR" dirty="0" smtClean="0">
                <a:sym typeface="Helvetica"/>
              </a:rPr>
              <a:t>2700</a:t>
            </a:r>
            <a:r>
              <a:rPr lang="ko-KR" altLang="en-US" dirty="0" smtClean="0">
                <a:sym typeface="Helvetica"/>
              </a:rPr>
              <a:t>개를 이용하여 실험</a:t>
            </a:r>
            <a:endParaRPr lang="en-US" altLang="ko-KR" b="0" dirty="0" smtClean="0"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64" y="3095248"/>
            <a:ext cx="7685764" cy="4969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8" y="3095248"/>
            <a:ext cx="1850076" cy="4969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4113" y="8189605"/>
            <a:ext cx="13160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US" altLang="ko-KR" dirty="0" smtClean="0"/>
              <a:t>input&gt;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533" y="8189605"/>
            <a:ext cx="15404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US" altLang="ko-KR" dirty="0" smtClean="0"/>
              <a:t>output&gt;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6577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94834" y="2052320"/>
            <a:ext cx="11468100" cy="20108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및 테스트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0" dirty="0" smtClean="0">
                <a:sym typeface="Helvetica"/>
              </a:rPr>
              <a:t>각 데이터는 </a:t>
            </a:r>
            <a:r>
              <a:rPr lang="en-US" altLang="ko-KR" b="0" dirty="0" smtClean="0">
                <a:sym typeface="Helvetica"/>
              </a:rPr>
              <a:t>80% </a:t>
            </a:r>
            <a:r>
              <a:rPr lang="ko-KR" altLang="en-US" b="0" dirty="0" smtClean="0">
                <a:sym typeface="Helvetica"/>
              </a:rPr>
              <a:t>확률로 학습 데이터</a:t>
            </a:r>
            <a:r>
              <a:rPr lang="en-US" altLang="ko-KR" b="0" dirty="0" smtClean="0">
                <a:sym typeface="Helvetica"/>
              </a:rPr>
              <a:t>, 20% </a:t>
            </a:r>
            <a:r>
              <a:rPr lang="ko-KR" altLang="en-US" b="0" dirty="0" smtClean="0">
                <a:sym typeface="Helvetica"/>
              </a:rPr>
              <a:t>확률로 테스트 데이터가 됨</a:t>
            </a:r>
            <a:endParaRPr lang="en-US" altLang="ko-KR" b="0" dirty="0" smtClean="0"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8" y="4187825"/>
            <a:ext cx="6004313" cy="37268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5596" y="8137664"/>
            <a:ext cx="42575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ko-KR" altLang="en-US" dirty="0" smtClean="0"/>
              <a:t>학습을 위한 신경망의 구조</a:t>
            </a:r>
            <a:r>
              <a:rPr lang="en-US" altLang="ko-KR" dirty="0" smtClean="0"/>
              <a:t>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6197" y="8190250"/>
            <a:ext cx="25070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metric&gt;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4327" y="450875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10441" y="4316974"/>
                <a:ext cx="5530809" cy="663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bSupPr>
                      <m:e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𝒐</m:t>
                        </m:r>
                      </m:e>
                      <m:sub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𝟎</m:t>
                        </m:r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,</m:t>
                        </m:r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𝒊</m:t>
                        </m:r>
                      </m:sub>
                      <m:sup>
                        <m: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𝒏𝒆𝒕</m:t>
                        </m:r>
                      </m:sup>
                    </m:sSubSup>
                  </m:oMath>
                </a14:m>
                <a:r>
                  <a:rPr kumimoji="0" lang="en-US" altLang="ko-KR" sz="200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sup>
                    </m:sSubSup>
                  </m:oMath>
                </a14:m>
                <a:r>
                  <a:rPr kumimoji="0" lang="en-US" altLang="ko-KR" sz="200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: </a:t>
                </a:r>
                <a:r>
                  <a:rPr lang="en-US" altLang="ko-KR" sz="2000" b="0" dirty="0" err="1" smtClean="0"/>
                  <a:t>i</a:t>
                </a:r>
                <a:r>
                  <a:rPr lang="ko-KR" altLang="en-US" sz="2000" b="0" dirty="0" smtClean="0"/>
                  <a:t>번째 데이터의 신</a:t>
                </a:r>
                <a:r>
                  <a:rPr kumimoji="0" lang="ko-KR" altLang="en-US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경망 출력값</a:t>
                </a:r>
                <a:endPara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dirty="0"/>
                  <a:t>: </a:t>
                </a:r>
                <a:r>
                  <a:rPr lang="en-US" altLang="ko-KR" sz="2000" b="0" dirty="0" err="1" smtClean="0"/>
                  <a:t>i</a:t>
                </a:r>
                <a:r>
                  <a:rPr lang="ko-KR" altLang="en-US" sz="2000" b="0" dirty="0" smtClean="0"/>
                  <a:t>번째 데이터의 실제 </a:t>
                </a:r>
                <a:r>
                  <a:rPr lang="en-US" altLang="ko-KR" sz="2000" b="0" dirty="0" smtClean="0"/>
                  <a:t>output </a:t>
                </a:r>
                <a:r>
                  <a:rPr lang="ko-KR" altLang="en-US" sz="2000" b="0" dirty="0" smtClean="0"/>
                  <a:t>데이터 값</a:t>
                </a:r>
                <a:r>
                  <a:rPr kumimoji="0" lang="en-US" altLang="ko-KR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/>
                  </a:rPr>
                  <a:t> </a:t>
                </a:r>
                <a:endPara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41" y="4316974"/>
                <a:ext cx="5530809" cy="663708"/>
              </a:xfrm>
              <a:prstGeom prst="rect">
                <a:avLst/>
              </a:prstGeom>
              <a:blipFill>
                <a:blip r:embed="rId3"/>
                <a:stretch>
                  <a:fillRect l="-772" t="-11009" r="-772" b="-2018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8339" y="5234452"/>
                <a:ext cx="5895012" cy="9985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𝒎𝒆𝒕𝒓𝒊𝒄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𝒏𝒆𝒕</m:t>
                                          </m:r>
                                        </m:sup>
                                      </m:sSub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𝒏𝒆𝒕</m:t>
                                          </m:r>
                                        </m:sup>
                                      </m:sSub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Helvetica Neue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(#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𝒐𝒇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𝒐𝒖𝒕𝒑𝒖𝒕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𝒅𝒂𝒕𝒂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39" y="5234452"/>
                <a:ext cx="5895012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547118" y="6729507"/>
            <a:ext cx="47785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0" dirty="0" smtClean="0"/>
              <a:t>즉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각 </a:t>
            </a:r>
            <a:r>
              <a:rPr lang="en-US" altLang="ko-KR" sz="2000" b="0" dirty="0" smtClean="0"/>
              <a:t>test data</a:t>
            </a:r>
            <a:r>
              <a:rPr lang="ko-KR" altLang="en-US" sz="2000" b="0" dirty="0" smtClean="0"/>
              <a:t>에 대한 </a:t>
            </a:r>
            <a:r>
              <a:rPr lang="ko-KR" altLang="en-US" sz="2000" dirty="0" smtClean="0">
                <a:solidFill>
                  <a:srgbClr val="0000FF"/>
                </a:solidFill>
              </a:rPr>
              <a:t>신경망 출력값</a:t>
            </a:r>
            <a:r>
              <a:rPr lang="ko-KR" altLang="en-US" sz="2000" b="0" dirty="0" smtClean="0"/>
              <a:t>과</a:t>
            </a:r>
            <a:endParaRPr lang="en-US" altLang="ko-KR" sz="2000" b="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실제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output</a:t>
            </a:r>
            <a:r>
              <a:rPr kumimoji="0" lang="en-US" altLang="ko-KR" sz="20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 </a:t>
            </a:r>
            <a:r>
              <a:rPr kumimoji="0" lang="ko-KR" alt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데이터의 </a:t>
            </a:r>
            <a:r>
              <a:rPr kumimoji="0" lang="ko-KR" altLang="en-US" sz="2000" b="1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절댓값 차이의</a:t>
            </a:r>
            <a:endParaRPr kumimoji="0" lang="en-US" altLang="ko-KR" sz="2000" b="1" i="0" u="sng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u="sng" dirty="0" smtClean="0"/>
              <a:t>각 </a:t>
            </a:r>
            <a:r>
              <a:rPr lang="en-US" altLang="ko-KR" sz="2000" u="sng" dirty="0" smtClean="0"/>
              <a:t>output(o0, o1)</a:t>
            </a:r>
            <a:r>
              <a:rPr lang="ko-KR" altLang="en-US" sz="2000" u="sng" dirty="0" smtClean="0"/>
              <a:t>에 대한 평균값</a:t>
            </a:r>
            <a:r>
              <a:rPr kumimoji="0" lang="ko-KR" alt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의</a:t>
            </a:r>
            <a:r>
              <a:rPr lang="ko-KR" altLang="en-US" sz="2000" b="0" dirty="0" smtClean="0"/>
              <a:t> 평균</a:t>
            </a:r>
            <a:endParaRPr kumimoji="0" lang="en-US" altLang="ko-KR" sz="2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6398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3556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XAI</a:t>
                </a:r>
                <a:r>
                  <a:rPr lang="ko-KR" altLang="en-US" dirty="0" smtClean="0">
                    <a:sym typeface="Helvetica"/>
                  </a:rPr>
                  <a:t> 테스트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b="0" dirty="0" smtClean="0">
                    <a:sym typeface="Helvetica"/>
                  </a:rPr>
                  <a:t>각 테스트 데이터가 </a:t>
                </a:r>
                <a:r>
                  <a:rPr lang="en-US" altLang="ko-KR" b="0" dirty="0" smtClean="0">
                    <a:sym typeface="Helvetica"/>
                  </a:rPr>
                  <a:t>30%</a:t>
                </a:r>
                <a:r>
                  <a:rPr lang="ko-KR" altLang="en-US" b="0" dirty="0" smtClean="0">
                    <a:sym typeface="Helvetica"/>
                  </a:rPr>
                  <a:t>의 확률로 </a:t>
                </a:r>
                <a:r>
                  <a:rPr lang="en-US" altLang="ko-KR" b="0" dirty="0" smtClean="0">
                    <a:sym typeface="Helvetica"/>
                  </a:rPr>
                  <a:t>XAI </a:t>
                </a:r>
                <a:r>
                  <a:rPr lang="ko-KR" altLang="en-US" b="0" dirty="0" smtClean="0">
                    <a:sym typeface="Helvetica"/>
                  </a:rPr>
                  <a:t>테스트 데이터가 됨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0" dirty="0" smtClean="0">
                    <a:sym typeface="Helvetica"/>
                  </a:rPr>
                  <a:t>i0, i1, …, i7 </a:t>
                </a:r>
                <a:r>
                  <a:rPr lang="ko-KR" altLang="en-US" b="0" dirty="0" smtClean="0">
                    <a:sym typeface="Helvetica"/>
                  </a:rPr>
                  <a:t>중 어떤 것에 영향을 받는지를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논문의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𝑹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을 이용</a:t>
                </a:r>
                <a:r>
                  <a:rPr lang="ko-KR" altLang="en-US" b="0" dirty="0" smtClean="0">
                    <a:sym typeface="Helvetica"/>
                  </a:rPr>
                  <a:t>하여 테스트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0" dirty="0" err="1" smtClean="0">
                    <a:sym typeface="Helvetica"/>
                  </a:rPr>
                  <a:t>InfOfInput</a:t>
                </a:r>
                <a:r>
                  <a:rPr lang="en-US" altLang="ko-KR" b="0" dirty="0" smtClean="0">
                    <a:sym typeface="Helvetica"/>
                  </a:rPr>
                  <a:t>: </a:t>
                </a:r>
                <a:r>
                  <a:rPr lang="ko-KR" altLang="en-US" b="0" dirty="0" smtClean="0">
                    <a:sym typeface="Helvetica"/>
                  </a:rPr>
                  <a:t>원소 </a:t>
                </a:r>
                <a:r>
                  <a:rPr lang="en-US" altLang="ko-KR" b="0" dirty="0" smtClean="0">
                    <a:sym typeface="Helvetica"/>
                  </a:rPr>
                  <a:t>8</a:t>
                </a:r>
                <a:r>
                  <a:rPr lang="ko-KR" altLang="en-US" b="0" dirty="0" smtClean="0">
                    <a:sym typeface="Helvetica"/>
                  </a:rPr>
                  <a:t>개인 배열로 </a:t>
                </a:r>
                <a:r>
                  <a:rPr lang="en-US" altLang="ko-KR" b="0" dirty="0" smtClean="0">
                    <a:sym typeface="Helvetica"/>
                  </a:rPr>
                  <a:t>i0, i1, …, i7</a:t>
                </a:r>
                <a:r>
                  <a:rPr lang="ko-KR" altLang="en-US" b="0" dirty="0" smtClean="0">
                    <a:sym typeface="Helvetica"/>
                  </a:rPr>
                  <a:t>의 영향력을 나타냄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b="0" dirty="0" smtClean="0">
                    <a:sym typeface="Helvetica"/>
                  </a:rPr>
                  <a:t>각 테스트 데이터에 대하여 다음을 진행</a:t>
                </a:r>
                <a:endParaRPr lang="en-US" altLang="ko-KR" b="0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ko-KR" altLang="ko-KR" dirty="0"/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737" y="2080644"/>
                <a:ext cx="11861326" cy="3556000"/>
              </a:xfrm>
              <a:prstGeom prst="rect">
                <a:avLst/>
              </a:prstGeom>
              <a:blipFill>
                <a:blip r:embed="rId2"/>
                <a:stretch>
                  <a:fillRect l="-2055" t="-3938" b="-3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11394" y="5861524"/>
            <a:ext cx="2164080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XAI </a:t>
            </a: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테스트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데이터로 지정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(30% </a:t>
            </a: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확률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352800" y="6197338"/>
            <a:ext cx="1605280" cy="48768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94766" y="5832542"/>
                <a:ext cx="2164080" cy="114723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수식 </a:t>
                </a:r>
                <a:r>
                  <a:rPr lang="en-US" altLang="ko-KR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(2)</a:t>
                </a: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를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이용하여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 </a:t>
                </a: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도출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766" y="5832542"/>
                <a:ext cx="2164080" cy="1147237"/>
              </a:xfrm>
              <a:prstGeom prst="rect">
                <a:avLst/>
              </a:prstGeom>
              <a:blipFill>
                <a:blip r:embed="rId3"/>
                <a:stretch>
                  <a:fillRect t="-2128" b="-79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1824194" y="7081379"/>
            <a:ext cx="538480" cy="884061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2400" y="8067040"/>
            <a:ext cx="1371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END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0931" y="6589135"/>
            <a:ext cx="6283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3513" y="7170678"/>
            <a:ext cx="5867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309458" y="5645016"/>
                <a:ext cx="2968142" cy="148502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의 각 값을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에서의 절댓값의 최댓값으로 나누고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절댓값을 취함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8" y="5645016"/>
                <a:ext cx="2968142" cy="1485022"/>
              </a:xfrm>
              <a:prstGeom prst="rect">
                <a:avLst/>
              </a:prstGeom>
              <a:blipFill>
                <a:blip r:embed="rId4"/>
                <a:stretch>
                  <a:fillRect t="-2049" b="-77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7395532" y="6162320"/>
            <a:ext cx="762948" cy="48768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309458" y="7721432"/>
                <a:ext cx="2968142" cy="113236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의 각 값을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Helvetica Neue Medium"/>
                      </a:rPr>
                      <m:t>𝐼𝑛𝑓𝑂𝑓𝐼𝑛𝑝𝑢𝑡</m:t>
                    </m:r>
                  </m:oMath>
                </a14:m>
                <a:r>
                  <a:rPr lang="en-US" altLang="ko-KR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 </a:t>
                </a:r>
                <a:r>
                  <a:rPr lang="ko-KR" altLang="en-US" sz="2200" b="0" dirty="0" smtClean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rPr>
                  <a:t>배열에 합산</a:t>
                </a:r>
                <a:endParaRPr lang="en-US" altLang="ko-KR" sz="22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8" y="7721432"/>
                <a:ext cx="2968142" cy="1132361"/>
              </a:xfrm>
              <a:prstGeom prst="rect">
                <a:avLst/>
              </a:prstGeom>
              <a:blipFill>
                <a:blip r:embed="rId5"/>
                <a:stretch>
                  <a:fillRect t="-2703"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>
            <a:off x="9524288" y="7182979"/>
            <a:ext cx="544271" cy="45962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6684485" y="7965440"/>
            <a:ext cx="1473995" cy="487680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7396" y="8000186"/>
            <a:ext cx="1371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END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670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71737" y="2080644"/>
            <a:ext cx="11861326" cy="7886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XAI</a:t>
            </a:r>
            <a:r>
              <a:rPr lang="ko-KR" altLang="en-US" dirty="0" smtClean="0">
                <a:sym typeface="Helvetica"/>
              </a:rPr>
              <a:t> 테스트 결과 </a:t>
            </a:r>
            <a:r>
              <a:rPr lang="en-US" altLang="ko-KR" dirty="0" smtClean="0">
                <a:sym typeface="Helvetica"/>
              </a:rPr>
              <a:t>(1</a:t>
            </a:r>
            <a:r>
              <a:rPr lang="ko-KR" altLang="en-US" dirty="0" smtClean="0">
                <a:sym typeface="Helvetica"/>
              </a:rPr>
              <a:t>회</a:t>
            </a:r>
            <a:r>
              <a:rPr lang="en-US" altLang="ko-KR" dirty="0" smtClean="0">
                <a:sym typeface="Helvetica"/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6" y="3043313"/>
            <a:ext cx="11699875" cy="1804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5021932"/>
            <a:ext cx="10464800" cy="240303"/>
          </a:xfrm>
          <a:prstGeom prst="rect">
            <a:avLst/>
          </a:prstGeom>
        </p:spPr>
      </p:pic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95888968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11989" y="6049679"/>
            <a:ext cx="29222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78.7326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25.1928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(sample data: </a:t>
            </a:r>
            <a:r>
              <a:rPr lang="en-US" altLang="ko-KR" dirty="0" smtClean="0">
                <a:solidFill>
                  <a:srgbClr val="0000FF"/>
                </a:solidFill>
              </a:rPr>
              <a:t>160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0514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71737" y="2080644"/>
            <a:ext cx="11861326" cy="7886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XAI</a:t>
            </a:r>
            <a:r>
              <a:rPr lang="ko-KR" altLang="en-US" dirty="0" smtClean="0">
                <a:sym typeface="Helvetica"/>
              </a:rPr>
              <a:t> 테스트 결과 </a:t>
            </a:r>
            <a:r>
              <a:rPr lang="en-US" altLang="ko-KR" dirty="0" smtClean="0">
                <a:sym typeface="Helvetica"/>
              </a:rPr>
              <a:t>(2</a:t>
            </a:r>
            <a:r>
              <a:rPr lang="ko-KR" altLang="en-US" dirty="0" smtClean="0">
                <a:sym typeface="Helvetica"/>
              </a:rPr>
              <a:t>회</a:t>
            </a:r>
            <a:r>
              <a:rPr lang="en-US" altLang="ko-KR" dirty="0" smtClean="0">
                <a:sym typeface="Helvetica"/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85796621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11989" y="6049679"/>
            <a:ext cx="29222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68.3580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17.6132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/>
              <a:t>(sample data: </a:t>
            </a:r>
            <a:r>
              <a:rPr lang="en-US" altLang="ko-KR" dirty="0" smtClean="0">
                <a:solidFill>
                  <a:srgbClr val="0000FF"/>
                </a:solidFill>
              </a:rPr>
              <a:t>132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3" y="3376997"/>
            <a:ext cx="11660822" cy="1323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82" y="4977252"/>
            <a:ext cx="10851515" cy="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7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71737" y="2080644"/>
            <a:ext cx="11861326" cy="7886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XAI</a:t>
            </a:r>
            <a:r>
              <a:rPr lang="ko-KR" altLang="en-US" dirty="0" smtClean="0">
                <a:sym typeface="Helvetica"/>
              </a:rPr>
              <a:t> 테스트 결과 </a:t>
            </a:r>
            <a:r>
              <a:rPr lang="en-US" altLang="ko-KR" dirty="0" smtClean="0">
                <a:sym typeface="Helvetica"/>
              </a:rPr>
              <a:t>(3</a:t>
            </a:r>
            <a:r>
              <a:rPr lang="ko-KR" altLang="en-US" dirty="0" smtClean="0">
                <a:sym typeface="Helvetica"/>
              </a:rPr>
              <a:t>회</a:t>
            </a:r>
            <a:r>
              <a:rPr lang="en-US" altLang="ko-KR" dirty="0" smtClean="0">
                <a:sym typeface="Helvetica"/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45808054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56685" y="6049679"/>
            <a:ext cx="30328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77.2785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20.2909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(sampled data: </a:t>
            </a:r>
            <a:r>
              <a:rPr lang="en-US" altLang="ko-KR" dirty="0" smtClean="0">
                <a:solidFill>
                  <a:srgbClr val="0000FF"/>
                </a:solidFill>
              </a:rPr>
              <a:t>151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58" y="3040209"/>
            <a:ext cx="11408052" cy="18108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5042510"/>
            <a:ext cx="119253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20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71737" y="2080644"/>
            <a:ext cx="11861326" cy="7886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XAI</a:t>
            </a:r>
            <a:r>
              <a:rPr lang="ko-KR" altLang="en-US" dirty="0" smtClean="0">
                <a:sym typeface="Helvetica"/>
              </a:rPr>
              <a:t> 테스트 결과 </a:t>
            </a:r>
            <a:r>
              <a:rPr lang="en-US" altLang="ko-KR" dirty="0" smtClean="0">
                <a:sym typeface="Helvetica"/>
              </a:rPr>
              <a:t>(4</a:t>
            </a:r>
            <a:r>
              <a:rPr lang="ko-KR" altLang="en-US" dirty="0" smtClean="0">
                <a:sym typeface="Helvetica"/>
              </a:rPr>
              <a:t>회</a:t>
            </a:r>
            <a:r>
              <a:rPr lang="en-US" altLang="ko-KR" dirty="0" smtClean="0">
                <a:sym typeface="Helvetica"/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682195584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56685" y="6049679"/>
            <a:ext cx="30328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87.3210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21.5310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/>
              <a:t>(sampled data: </a:t>
            </a:r>
            <a:r>
              <a:rPr lang="en-US" altLang="ko-KR" dirty="0" smtClean="0">
                <a:solidFill>
                  <a:srgbClr val="0000FF"/>
                </a:solidFill>
              </a:rPr>
              <a:t>175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7" y="3173423"/>
            <a:ext cx="11518900" cy="16807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5018643"/>
            <a:ext cx="11791315" cy="2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95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71737" y="2080644"/>
            <a:ext cx="11861326" cy="7886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XAI</a:t>
            </a:r>
            <a:r>
              <a:rPr lang="ko-KR" altLang="en-US" dirty="0" smtClean="0">
                <a:sym typeface="Helvetica"/>
              </a:rPr>
              <a:t> 테스트 결과 </a:t>
            </a:r>
            <a:r>
              <a:rPr lang="en-US" altLang="ko-KR" dirty="0" smtClean="0">
                <a:sym typeface="Helvetica"/>
              </a:rPr>
              <a:t>(5</a:t>
            </a:r>
            <a:r>
              <a:rPr lang="ko-KR" altLang="en-US" dirty="0" smtClean="0">
                <a:sym typeface="Helvetica"/>
              </a:rPr>
              <a:t>회</a:t>
            </a:r>
            <a:r>
              <a:rPr lang="en-US" altLang="ko-KR" dirty="0" smtClean="0">
                <a:sym typeface="Helvetica"/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324533277"/>
              </p:ext>
            </p:extLst>
          </p:nvPr>
        </p:nvGraphicFramePr>
        <p:xfrm>
          <a:off x="6502400" y="5566370"/>
          <a:ext cx="5398770" cy="292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56685" y="6049679"/>
            <a:ext cx="30328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i0~i3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83.0489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I4~i7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17.1146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/>
              <a:t>(sampled data: </a:t>
            </a:r>
            <a:r>
              <a:rPr lang="en-US" altLang="ko-KR" dirty="0" smtClean="0">
                <a:solidFill>
                  <a:srgbClr val="0000FF"/>
                </a:solidFill>
              </a:rPr>
              <a:t>161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5" y="3475366"/>
            <a:ext cx="12231425" cy="1242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7" y="4960034"/>
            <a:ext cx="11510934" cy="2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8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71737" y="2080644"/>
            <a:ext cx="11861326" cy="45639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XAI</a:t>
            </a:r>
            <a:r>
              <a:rPr lang="ko-KR" altLang="en-US" dirty="0" smtClean="0">
                <a:sym typeface="Helvetica"/>
              </a:rPr>
              <a:t> 테스트 결과 종합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i0~i3</a:t>
            </a:r>
            <a:r>
              <a:rPr lang="ko-KR" altLang="en-US" dirty="0" smtClean="0">
                <a:sym typeface="Helvetica"/>
              </a:rPr>
              <a:t>에 대한 전체 평균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i4~i7</a:t>
            </a:r>
            <a:r>
              <a:rPr lang="ko-KR" altLang="en-US" dirty="0" smtClean="0">
                <a:sym typeface="Helvetica"/>
              </a:rPr>
              <a:t>에 대한 전체 평균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776" y="3345363"/>
                <a:ext cx="11338809" cy="1951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𝑨</m:t>
                          </m:r>
                        </m:e>
                        <m: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𝒊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~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𝒊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𝟑</m:t>
                          </m:r>
                        </m:sup>
                      </m:sSup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ko-KR" altLang="en-US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𝒕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=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𝟓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nary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𝑨𝒗</m:t>
                          </m:r>
                          <m:sSubSup>
                            <m:sSub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𝒕</m:t>
                              </m:r>
                            </m:sub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𝟎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ko-KR" sz="20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𝟏𝟔𝟎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𝟕𝟖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𝟕𝟑𝟐𝟔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𝟏𝟑𝟐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𝟔𝟖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𝟑𝟓𝟖𝟎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𝟏𝟓𝟏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𝟕𝟕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𝟐𝟕𝟖𝟓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𝟏𝟕𝟓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𝟖𝟕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𝟑𝟐𝟏𝟎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𝟏𝟔𝟏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𝟖𝟑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𝟎𝟒𝟖𝟗</m:t>
                          </m:r>
                        </m:num>
                        <m:den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𝟏𝟔𝟎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𝟏𝟑𝟐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𝟏𝟓𝟏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𝟏𝟕𝟓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𝟏𝟔𝟏</m:t>
                          </m:r>
                        </m:den>
                      </m:f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𝟕𝟗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.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𝟓𝟏𝟒𝟐</m:t>
                      </m:r>
                    </m:oMath>
                  </m:oMathPara>
                </a14:m>
                <a:endParaRPr kumimoji="0" lang="en-US" altLang="ko-KR" sz="20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𝒘𝒉𝒆𝒓𝒆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𝒄𝒐𝒖𝒏𝒕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𝑿𝑨𝑰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𝒕𝒆𝒔𝒕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𝒅𝒂𝒕𝒂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𝒐𝒏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𝒆𝒙𝒑𝒆𝒓𝒊𝒎𝒆𝒏𝒕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𝒊𝒏𝒇𝒍𝒖𝒆𝒏𝒄𝒆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6" y="3345363"/>
                <a:ext cx="11338809" cy="1951560"/>
              </a:xfrm>
              <a:prstGeom prst="rect">
                <a:avLst/>
              </a:prstGeom>
              <a:blipFill>
                <a:blip r:embed="rId2"/>
                <a:stretch>
                  <a:fillRect b="-56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6778" y="6558051"/>
                <a:ext cx="11338809" cy="1951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ko-KR" altLang="en-US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𝒕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=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𝟓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nary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𝑨𝒗</m:t>
                          </m:r>
                          <m:sSubSup>
                            <m:sSub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𝒕</m:t>
                              </m:r>
                            </m:sub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𝟒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𝟕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ko-KR" sz="20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𝟏𝟔𝟎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𝟐𝟓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𝟏𝟗𝟐𝟖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𝟏𝟑𝟐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𝟏𝟕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𝟔𝟏𝟑𝟐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𝟏𝟓𝟏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𝟐𝟗𝟎𝟗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𝟏𝟕𝟓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𝟐𝟏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𝟓𝟑𝟏𝟎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𝟏𝟔𝟏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𝟏𝟕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𝟏𝟏𝟒𝟔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𝟏𝟔𝟎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𝟏𝟑𝟐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𝟏𝟓𝟏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𝟏𝟕𝟓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𝟏𝟔𝟏</m:t>
                          </m:r>
                        </m:den>
                      </m:f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𝟐𝟎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.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𝟒𝟔𝟔𝟏</m:t>
                      </m:r>
                    </m:oMath>
                  </m:oMathPara>
                </a14:m>
                <a:endParaRPr kumimoji="0" lang="en-US" altLang="ko-KR" sz="20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𝒘𝒉𝒆𝒓𝒆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𝒄𝒐𝒖𝒏𝒕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𝑿𝑨𝑰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𝒕𝒆𝒔𝒕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𝒅𝒂𝒕𝒂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𝒐𝒏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𝒆𝒙𝒑𝒆𝒓𝒊𝒎𝒆𝒏𝒕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bSup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𝒊𝒏𝒇𝒍𝒖𝒆𝒏𝒄𝒆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8" y="6558051"/>
                <a:ext cx="11338809" cy="1951560"/>
              </a:xfrm>
              <a:prstGeom prst="rect">
                <a:avLst/>
              </a:prstGeom>
              <a:blipFill>
                <a:blip r:embed="rId3"/>
                <a:stretch>
                  <a:fillRect b="-56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294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571737" y="2080644"/>
            <a:ext cx="11861326" cy="32939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XAI</a:t>
            </a:r>
            <a:r>
              <a:rPr lang="ko-KR" altLang="en-US" dirty="0" smtClean="0">
                <a:sym typeface="Helvetica"/>
              </a:rPr>
              <a:t> 테스트 결과 종합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전체 평균의 비율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따라서 본 구현 결과는 어느 정도 의미가 있다고 볼 수 있음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331212" y="3560908"/>
                <a:ext cx="3285771" cy="626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𝟎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~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𝒊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den>
                      </m:f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𝟕𝟗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𝟓𝟏𝟒𝟐</m:t>
                          </m:r>
                        </m:num>
                        <m:den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𝟐𝟎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𝟒𝟔𝟔𝟏</m:t>
                          </m:r>
                        </m:den>
                      </m:f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𝟑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.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𝟖𝟖𝟓𝟐</m:t>
                      </m:r>
                    </m:oMath>
                  </m:oMathPara>
                </a14:m>
                <a:endParaRPr kumimoji="0" lang="en-US" altLang="ko-KR" sz="20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212" y="3560908"/>
                <a:ext cx="3285771" cy="626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AutoML</a:t>
            </a:r>
            <a:r>
              <a:rPr lang="en-US" altLang="ko-KR" dirty="0" smtClean="0"/>
              <a:t> &amp; XAI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XAI (</a:t>
            </a:r>
            <a:r>
              <a:rPr lang="en-US" altLang="ko-KR" dirty="0" err="1" smtClean="0"/>
              <a:t>eXplainable</a:t>
            </a:r>
            <a:r>
              <a:rPr lang="en-US" altLang="ko-KR" dirty="0" smtClean="0"/>
              <a:t> AI)</a:t>
            </a:r>
          </a:p>
          <a:p>
            <a:r>
              <a:rPr lang="en-US" altLang="ko-KR" dirty="0" smtClean="0"/>
              <a:t>XAI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논문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en-US" altLang="ko-KR" dirty="0"/>
              <a:t>Layer-wise Relevance Propagation for Deep Neural Network </a:t>
            </a:r>
            <a:r>
              <a:rPr lang="en-US" altLang="ko-KR" dirty="0" smtClean="0"/>
              <a:t>Architectures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해당 논문 구현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8940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Neural 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feed-forward </a:t>
            </a:r>
            <a:r>
              <a:rPr lang="ko-KR" altLang="en-US" dirty="0" smtClean="0"/>
              <a:t>구조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4316925"/>
                <a:ext cx="11023600" cy="2392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𝒈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𝒈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𝒈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𝐦𝐚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𝐱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…(1)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𝑛𝑒𝑢𝑟𝑜𝑛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𝑝𝑎𝑟𝑡𝑖𝑐𝑢𝑙𝑎𝑟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𝑙𝑎𝑦𝑒𝑟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𝑝𝑎𝑟𝑎𝑚𝑒𝑡𝑒𝑟𝑠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𝑠𝑝𝑒𝑐𝑖𝑓𝑖𝑐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𝑝𝑎𝑖𝑟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𝑎𝑑𝑗𝑎𝑐𝑒𝑛𝑡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𝑛𝑒𝑢𝑟𝑜𝑛𝑠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𝑏𝑖𝑎𝑠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16925"/>
                <a:ext cx="11023600" cy="2392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2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relevance f(x)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pixel-wise relevance score</a:t>
            </a:r>
            <a:r>
              <a:rPr lang="ko-KR" altLang="en-US" dirty="0" smtClean="0"/>
              <a:t>로 재분배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27200" y="4877521"/>
                <a:ext cx="9499600" cy="170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𝒘𝒊𝒕𝒉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…(2)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𝑛𝑒𝑢𝑟𝑜𝑛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𝑝𝑎𝑟𝑡𝑖𝑐𝑢𝑙𝑎𝑟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𝑙𝑎𝑦𝑒𝑟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4877521"/>
                <a:ext cx="9499600" cy="1702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Backward pass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를 이용하면 </a:t>
            </a:r>
            <a:r>
              <a:rPr lang="en-US" altLang="ko-KR" dirty="0" err="1" smtClean="0"/>
              <a:t>heatmap</a:t>
            </a:r>
            <a:r>
              <a:rPr lang="ko-KR" altLang="en-US" dirty="0" smtClean="0"/>
              <a:t>이 생성됨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07"/>
          <a:stretch/>
        </p:blipFill>
        <p:spPr>
          <a:xfrm>
            <a:off x="463550" y="4336097"/>
            <a:ext cx="5610699" cy="32534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" t="48754"/>
          <a:stretch/>
        </p:blipFill>
        <p:spPr>
          <a:xfrm>
            <a:off x="6328884" y="4084320"/>
            <a:ext cx="6404610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1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61366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(2)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Naïve propagation rule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e-variant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b-variant</a:t>
            </a:r>
            <a:r>
              <a:rPr lang="ko-KR" altLang="en-US" dirty="0" smtClean="0"/>
              <a:t>를 도출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e</a:t>
            </a:r>
            <a:r>
              <a:rPr lang="en-US" altLang="ko-KR" dirty="0" smtClean="0"/>
              <a:t>-variant: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b-variant: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33600" y="4578665"/>
                <a:ext cx="8239760" cy="1035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ko-KR" altLang="en-US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ko-KR" altLang="en-US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 smtClean="0">
                                  <a:ln w="19050"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  <m:r>
                                <a:rPr lang="ko-KR" altLang="en-US" b="0">
                                  <a:ln w="19050"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ko-KR" altLang="en-US" i="1">
                                  <a:ln w="19050"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𝒔𝒊𝒈𝒏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n w="19050"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ko-KR" altLang="en-US" i="1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ko-KR" altLang="en-US" b="0" i="1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ko-KR" altLang="en-US" b="0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en-US" i="1">
                                                  <a:ln w="19050">
                                                    <a:solidFill>
                                                      <a:srgbClr val="FF0000"/>
                                                    </a:solidFill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n w="19050">
                                                    <a:solidFill>
                                                      <a:srgbClr val="FF0000"/>
                                                    </a:solidFill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  <m:sup>
                                              <m:r>
                                                <a:rPr lang="ko-KR" altLang="en-US" b="0">
                                                  <a:ln w="19050">
                                                    <a:solidFill>
                                                      <a:srgbClr val="FF0000"/>
                                                    </a:solidFill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ko-KR" altLang="en-US" i="1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…(3</m:t>
                      </m:r>
                      <m:r>
                        <a:rPr lang="en-US" altLang="ko-KR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78665"/>
                <a:ext cx="8239760" cy="10356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2960" y="6904763"/>
                <a:ext cx="10403840" cy="1852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𝒊𝒋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 smtClean="0">
                                  <a:ln w="19050"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  <m:r>
                                <a:rPr lang="en-US" altLang="ko-KR" i="1" kern="100" smtClean="0">
                                  <a:ln w="19050"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ko-KR" altLang="ko-KR" i="1" kern="100">
                                      <a:ln w="19050"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𝒊𝒋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ko-KR" altLang="ko-KR" i="1" kern="100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 kern="100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ln w="19050"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i="1" kern="100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100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i="1" kern="100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altLang="ko-KR" i="1" kern="100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 kern="100">
                                              <a:ln w="19050">
                                                <a:solidFill>
                                                  <a:srgbClr val="FF0000"/>
                                                </a:solidFill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…(4)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𝑝𝑜𝑠𝑖𝑡𝑖𝑣𝑒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𝑝𝑎𝑟𝑡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𝑛𝑒𝑔𝑎𝑡𝑖𝑣𝑒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𝑝𝑎𝑟𝑡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6904763"/>
                <a:ext cx="10403840" cy="1852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459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Paper: </a:t>
            </a:r>
            <a:r>
              <a:rPr lang="en-US" altLang="ko-KR" dirty="0"/>
              <a:t>Layer-wise Relevance Propagation for Deep Neural Network Architectures 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204700" cy="86377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이상의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decomposition rule</a:t>
            </a:r>
            <a:r>
              <a:rPr lang="ko-KR" altLang="en-US" dirty="0" smtClean="0"/>
              <a:t>에 대한 정리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506594"/>
            <a:ext cx="11517495" cy="19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4834" y="2052320"/>
                <a:ext cx="11468100" cy="672592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  <a:hlinkClick r:id="rId2"/>
                  </a:rPr>
                  <a:t>https://github.com/WannaBeSuperteur/2020/tree/master/AI/deepLearning_GPU_XAITEST.py</a:t>
                </a:r>
                <a:endParaRPr lang="en-US" altLang="ko-KR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ym typeface="Helvetica"/>
                  </a:rPr>
                  <a:t>입력 데이터</a:t>
                </a:r>
                <a:r>
                  <a:rPr lang="en-US" altLang="ko-KR" dirty="0" smtClean="0">
                    <a:sym typeface="Helvetica"/>
                  </a:rPr>
                  <a:t>: 0~1</a:t>
                </a:r>
                <a:r>
                  <a:rPr lang="ko-KR" altLang="en-US" dirty="0" smtClean="0">
                    <a:sym typeface="Helvetica"/>
                  </a:rPr>
                  <a:t>까지 랜덤한 </a:t>
                </a:r>
                <a:r>
                  <a:rPr lang="en-US" altLang="ko-KR" dirty="0" smtClean="0">
                    <a:sym typeface="Helvetica"/>
                  </a:rPr>
                  <a:t>8</a:t>
                </a:r>
                <a:r>
                  <a:rPr lang="ko-KR" altLang="en-US" dirty="0" smtClean="0">
                    <a:sym typeface="Helvetica"/>
                  </a:rPr>
                  <a:t>개의 숫자 값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b="0" dirty="0" smtClean="0">
                    <a:sym typeface="Helvetica"/>
                  </a:rPr>
                  <a:t>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,…,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7</m:t>
                        </m:r>
                      </m:sub>
                    </m:sSub>
                  </m:oMath>
                </a14:m>
                <a:endParaRPr lang="en-US" altLang="ko-KR" b="0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ym typeface="Helvetica"/>
                  </a:rPr>
                  <a:t>출력 데이터</a:t>
                </a:r>
                <a:r>
                  <a:rPr lang="en-US" altLang="ko-KR" dirty="0" smtClean="0">
                    <a:sym typeface="Helvetica"/>
                  </a:rPr>
                  <a:t>: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b="0" dirty="0" smtClean="0">
                    <a:sym typeface="Helvetica"/>
                  </a:rPr>
                  <a:t>에만 영향을 받고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4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5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6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7</m:t>
                        </m:r>
                      </m:sub>
                    </m:sSub>
                  </m:oMath>
                </a14:m>
                <a:r>
                  <a:rPr lang="ko-KR" altLang="en-US" b="0" dirty="0" smtClean="0">
                    <a:sym typeface="Helvetica"/>
                  </a:rPr>
                  <a:t>에는 영향을 받지 않게 설정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)</m:t>
                    </m:r>
                  </m:oMath>
                </a14:m>
                <a:r>
                  <a:rPr lang="ko-KR" altLang="en-US" b="0" dirty="0" smtClean="0">
                    <a:sym typeface="Helvetica"/>
                  </a:rPr>
                  <a:t>는 표준정규분포의 값이 </a:t>
                </a:r>
                <a:r>
                  <a:rPr lang="en-US" altLang="ko-KR" b="0" dirty="0" smtClean="0">
                    <a:sym typeface="Helvetica"/>
                  </a:rPr>
                  <a:t>X </a:t>
                </a:r>
                <a:r>
                  <a:rPr lang="ko-KR" altLang="en-US" b="0" dirty="0" smtClean="0">
                    <a:sym typeface="Helvetica"/>
                  </a:rPr>
                  <a:t>이하일 확률</a:t>
                </a:r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𝑜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sym typeface="Helvetica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𝑍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≤</m:t>
                        </m:r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funcPr>
                          <m:fName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8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−2.5</m:t>
                            </m:r>
                          </m:e>
                        </m:func>
                      </m:e>
                    </m:d>
                  </m:oMath>
                </a14:m>
                <a:endParaRPr lang="en-US" altLang="ko-KR" b="0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𝑜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=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  <a:sym typeface="Helvetica"/>
                      </a:rPr>
                      <m:t>𝑃</m:t>
                    </m:r>
                    <m:d>
                      <m:dPr>
                        <m:ctrlP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𝑍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  <a:sym typeface="Helvetica"/>
                          </a:rPr>
                          <m:t>≤</m:t>
                        </m:r>
                        <m:func>
                          <m:funcPr>
                            <m:ctrlPr>
                              <a:rPr lang="en-US" altLang="ko-KR" b="0" i="1" dirty="0"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funcPr>
                          <m:fName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18</m:t>
                            </m:r>
                            <m:sSub>
                              <m:sSubPr>
                                <m:ctrlP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7.5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Helvetic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dirty="0"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dirty="0"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sym typeface="Helvetica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b="0" i="1" dirty="0">
                                        <a:latin typeface="Cambria Math" panose="02040503050406030204" pitchFamily="18" charset="0"/>
                                        <a:sym typeface="Helvetic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Helvetic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dirty="0">
                                    <a:latin typeface="Cambria Math" panose="02040503050406030204" pitchFamily="18" charset="0"/>
                                    <a:sym typeface="Helvetica"/>
                                  </a:rPr>
                                  <m:t>+10</m:t>
                                </m:r>
                              </m:e>
                            </m:d>
                            <m:r>
                              <a:rPr lang="en-US" altLang="ko-KR" b="0" i="1" dirty="0">
                                <a:latin typeface="Cambria Math" panose="02040503050406030204" pitchFamily="18" charset="0"/>
                                <a:sym typeface="Helvetica"/>
                              </a:rPr>
                              <m:t>−2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Helvetica"/>
                              </a:rPr>
                              <m:t>0</m:t>
                            </m:r>
                            <m:r>
                              <a:rPr lang="en-US" altLang="ko-KR" b="0" i="1" dirty="0">
                                <a:latin typeface="Cambria Math" panose="02040503050406030204" pitchFamily="18" charset="0"/>
                                <a:sym typeface="Helvetica"/>
                              </a:rPr>
                              <m:t>.5</m:t>
                            </m:r>
                          </m:e>
                        </m:func>
                      </m:e>
                    </m:d>
                  </m:oMath>
                </a14:m>
                <a:endParaRPr lang="en-US" altLang="ko-KR" b="0" dirty="0" smtClean="0">
                  <a:sym typeface="Helvetica"/>
                </a:endParaRPr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ko-KR" altLang="ko-KR" dirty="0"/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4834" y="2052320"/>
                <a:ext cx="11468100" cy="6725920"/>
              </a:xfrm>
              <a:prstGeom prst="rect">
                <a:avLst/>
              </a:prstGeom>
              <a:blipFill>
                <a:blip r:embed="rId3"/>
                <a:stretch>
                  <a:fillRect l="-2127" t="-1451" r="-1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121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474</Words>
  <Application>Microsoft Office PowerPoint</Application>
  <PresentationFormat>Custom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AutoML &amp; XAI</vt:lpstr>
      <vt:lpstr>Current Status</vt:lpstr>
      <vt:lpstr>Paper: Layer-wise Relevance Propagation for Deep Neural Network Architectures </vt:lpstr>
      <vt:lpstr>Paper: Layer-wise Relevance Propagation for Deep Neural Network Architectures </vt:lpstr>
      <vt:lpstr>Paper: Layer-wise Relevance Propagation for Deep Neural Network Architectures </vt:lpstr>
      <vt:lpstr>Paper: Layer-wise Relevance Propagation for Deep Neural Network Architectures </vt:lpstr>
      <vt:lpstr>Paper: Layer-wise Relevance Propagation for Deep Neural Network Architectures 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1098</cp:revision>
  <dcterms:modified xsi:type="dcterms:W3CDTF">2020-05-01T03:22:57Z</dcterms:modified>
</cp:coreProperties>
</file>