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31" r:id="rId12"/>
    <p:sldId id="347" r:id="rId13"/>
    <p:sldId id="339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CCFF33"/>
    <a:srgbClr val="FF8050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25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20.05.06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418352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결과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Sum Throughput Maximization </a:t>
            </a:r>
            <a:r>
              <a:rPr lang="en-US" altLang="ko-KR" dirty="0" smtClean="0">
                <a:solidFill>
                  <a:srgbClr val="0000FF"/>
                </a:solidFill>
              </a:rPr>
              <a:t>(34.9283% </a:t>
            </a:r>
            <a:r>
              <a:rPr lang="en-US" altLang="ko-KR" dirty="0" smtClean="0">
                <a:solidFill>
                  <a:srgbClr val="FF0000"/>
                </a:solidFill>
              </a:rPr>
              <a:t>&lt;&lt; 92.83%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Common Throughput Maximization </a:t>
            </a:r>
            <a:r>
              <a:rPr lang="en-US" altLang="ko-KR" dirty="0" smtClean="0">
                <a:solidFill>
                  <a:srgbClr val="0000FF"/>
                </a:solidFill>
              </a:rPr>
              <a:t>(75.4929% </a:t>
            </a:r>
            <a:r>
              <a:rPr lang="en-US" altLang="ko-KR" dirty="0" smtClean="0">
                <a:solidFill>
                  <a:srgbClr val="FF0000"/>
                </a:solidFill>
              </a:rPr>
              <a:t>&lt; 87.90%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ko-KR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80" y="2928594"/>
            <a:ext cx="5400675" cy="1647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79" y="5533136"/>
            <a:ext cx="5400675" cy="18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0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832213" y="1485900"/>
            <a:ext cx="11586558" cy="40074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이전 실험 결과</a:t>
            </a:r>
            <a:endParaRPr lang="en-US" altLang="ko-KR" sz="2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67257"/>
              </p:ext>
            </p:extLst>
          </p:nvPr>
        </p:nvGraphicFramePr>
        <p:xfrm>
          <a:off x="311688" y="2327217"/>
          <a:ext cx="12229562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372">
                  <a:extLst>
                    <a:ext uri="{9D8B030D-6E8A-4147-A177-3AD203B41FA5}">
                      <a16:colId xmlns:a16="http://schemas.microsoft.com/office/drawing/2014/main" val="4005504790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338659041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3848075880"/>
                    </a:ext>
                  </a:extLst>
                </a:gridCol>
                <a:gridCol w="2756826">
                  <a:extLst>
                    <a:ext uri="{9D8B030D-6E8A-4147-A177-3AD203B41FA5}">
                      <a16:colId xmlns:a16="http://schemas.microsoft.com/office/drawing/2014/main" val="1296001343"/>
                    </a:ext>
                  </a:extLst>
                </a:gridCol>
                <a:gridCol w="3326474">
                  <a:extLst>
                    <a:ext uri="{9D8B030D-6E8A-4147-A177-3AD203B41FA5}">
                      <a16:colId xmlns:a16="http://schemas.microsoft.com/office/drawing/2014/main" val="1989787371"/>
                    </a:ext>
                  </a:extLst>
                </a:gridCol>
              </a:tblGrid>
              <a:tr h="688651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Activation Function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X range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</a:p>
                    <a:p>
                      <a:pPr latinLnBrk="1"/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Maximization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Common Throughput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Maximization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382819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200324_WPCN.pptx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[0, 1]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90.06%</a:t>
                      </a:r>
                      <a:r>
                        <a:rPr lang="en-US" altLang="ko-KR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(92.28%)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76.30%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(85.72%)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52841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 2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200324_WPCN.pptx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86.15%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(86.23%)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75.11%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(82.43%)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657347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Exp1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in 200331</a:t>
                      </a:r>
                    </a:p>
                    <a:p>
                      <a:pPr latinLnBrk="1"/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Exp1 in 200421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[-1, 1]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89.36% (92.32%)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</a:rPr>
                        <a:t>77.11%</a:t>
                      </a:r>
                      <a:r>
                        <a:rPr lang="en-US" altLang="ko-KR" sz="24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(87.20%)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049396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Exp2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in 200331</a:t>
                      </a:r>
                    </a:p>
                    <a:p>
                      <a:pPr latinLnBrk="1"/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Exp2 in 200421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[-1,</a:t>
                      </a:r>
                      <a:r>
                        <a:rPr lang="en-US" altLang="ko-KR" sz="2200" b="1" baseline="0" dirty="0" smtClean="0">
                          <a:solidFill>
                            <a:schemeClr val="tx1"/>
                          </a:solidFill>
                        </a:rPr>
                        <a:t> 1]</a:t>
                      </a:r>
                      <a:r>
                        <a:rPr lang="en-US" altLang="ko-KR" sz="2200" b="1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86.91%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(92.83%)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75.47%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(85.41%)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348326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Exp1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in 200407</a:t>
                      </a:r>
                    </a:p>
                    <a:p>
                      <a:pPr latinLnBrk="1"/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Exp3 in 200421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[-2, 2]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88.08% (90.65%)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77.59%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(87.90%)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503411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Exp2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in 200407</a:t>
                      </a:r>
                    </a:p>
                    <a:p>
                      <a:pPr latinLnBrk="1"/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Exp4 in 200421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err="1" smtClean="0">
                          <a:solidFill>
                            <a:schemeClr val="tx1"/>
                          </a:solidFill>
                        </a:rPr>
                        <a:t>Tanh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[-1, 1]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88.85%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(90.58%)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77.59%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(87.45%)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5097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Exp1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in 200414</a:t>
                      </a:r>
                    </a:p>
                    <a:p>
                      <a:pPr latinLnBrk="1"/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Exp1 in 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200429</a:t>
                      </a:r>
                      <a:endParaRPr lang="en-US" altLang="ko-KR" sz="2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[-1.5, 1.5]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88.82%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(92.05%)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</a:rPr>
                        <a:t>77.54% (87.77%)</a:t>
                      </a:r>
                      <a:endParaRPr lang="ko-KR" altLang="en-US" sz="24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711483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Exp2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in 200414</a:t>
                      </a:r>
                    </a:p>
                    <a:p>
                      <a:pPr latinLnBrk="1"/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Exp2 in 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200429</a:t>
                      </a:r>
                      <a:endParaRPr lang="en-US" altLang="ko-KR" sz="2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err="1" smtClean="0">
                          <a:solidFill>
                            <a:schemeClr val="tx1"/>
                          </a:solidFill>
                        </a:rPr>
                        <a:t>Tanh</a:t>
                      </a:r>
                      <a:endParaRPr lang="ko-KR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[-0.75,</a:t>
                      </a:r>
                      <a:r>
                        <a:rPr lang="en-US" altLang="ko-KR" sz="2200" b="1" baseline="0" dirty="0" smtClean="0">
                          <a:solidFill>
                            <a:schemeClr val="tx1"/>
                          </a:solidFill>
                        </a:rPr>
                        <a:t> 0.75]</a:t>
                      </a:r>
                      <a:endParaRPr lang="ko-KR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89.63%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(92.41%)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76.70% (87.02%)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37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207700" y="1579674"/>
                <a:ext cx="3211071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𝒖𝒔𝒊𝒏𝒈</m:t>
                      </m:r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700" y="1579674"/>
                <a:ext cx="3211071" cy="653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3279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832213" y="1485900"/>
            <a:ext cx="11586558" cy="235898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향후 </a:t>
            </a:r>
            <a:r>
              <a:rPr lang="ko-KR" altLang="en-US" dirty="0" smtClean="0">
                <a:solidFill>
                  <a:srgbClr val="0000FF"/>
                </a:solidFill>
              </a:rPr>
              <a:t>논문을 바르게 구현했는지 검토</a:t>
            </a:r>
            <a:r>
              <a:rPr lang="ko-KR" altLang="en-US" dirty="0" smtClean="0"/>
              <a:t> 필요</a:t>
            </a:r>
            <a:endParaRPr lang="en-US" altLang="ko-KR" sz="2000" dirty="0"/>
          </a:p>
          <a:p>
            <a:pPr lvl="1"/>
            <a:r>
              <a:rPr lang="ko-KR" altLang="en-US" dirty="0" smtClean="0"/>
              <a:t>논문을 바르게 구현한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딥 러닝을 이용한 방법론이 기존 논문의 방법론보다 우수하다고 판단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논문 작성 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13600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Placement Optimization of Energy and Information Access Points in Wireless Powered Communication Networks </a:t>
            </a:r>
            <a:r>
              <a:rPr lang="en-US" altLang="ko-KR" dirty="0" err="1"/>
              <a:t>Suzhi</a:t>
            </a:r>
            <a:r>
              <a:rPr lang="en-US" altLang="ko-KR" dirty="0"/>
              <a:t> Bi, Member, IEEE and </a:t>
            </a:r>
            <a:r>
              <a:rPr lang="en-US" altLang="ko-KR" dirty="0" err="1"/>
              <a:t>Rui</a:t>
            </a:r>
            <a:r>
              <a:rPr lang="en-US" altLang="ko-KR" dirty="0"/>
              <a:t> Zhang, Senior Member, </a:t>
            </a:r>
            <a:r>
              <a:rPr lang="en-US" altLang="ko-KR" dirty="0" smtClean="0"/>
              <a:t>IEEE </a:t>
            </a:r>
            <a:r>
              <a:rPr lang="ko-KR" altLang="en-US" dirty="0" smtClean="0"/>
              <a:t>논문 구현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Placement </a:t>
            </a:r>
            <a:r>
              <a:rPr lang="en-US" altLang="ko-KR" dirty="0"/>
              <a:t>Optimization of Energy and Information Access Points in Wireless Powered Communication </a:t>
            </a:r>
            <a:r>
              <a:rPr lang="en-US" altLang="ko-KR" dirty="0" smtClean="0"/>
              <a:t>Networks </a:t>
            </a:r>
            <a:r>
              <a:rPr lang="ko-KR" altLang="en-US" dirty="0" smtClean="0"/>
              <a:t>논문 </a:t>
            </a:r>
            <a:r>
              <a:rPr lang="ko-KR" altLang="en-US" dirty="0" smtClean="0"/>
              <a:t>구현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120897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WPCN/WPCN_paper.py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455416"/>
            <a:ext cx="5408440" cy="61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95" y="4237134"/>
            <a:ext cx="4781550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595" y="2812630"/>
            <a:ext cx="4895850" cy="4572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1718631" y="3041230"/>
            <a:ext cx="5255964" cy="265449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/>
          <p:nvPr/>
        </p:nvCxnSpPr>
        <p:spPr>
          <a:xfrm flipV="1">
            <a:off x="2895600" y="3230296"/>
            <a:ext cx="4078995" cy="327918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 flipV="1">
            <a:off x="2937906" y="5993176"/>
            <a:ext cx="4917121" cy="206550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6007" y="8215067"/>
            <a:ext cx="4295775" cy="628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575" y="8160466"/>
            <a:ext cx="4848225" cy="8763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7331782" y="6095250"/>
            <a:ext cx="3134242" cy="231062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/>
          <p:nvPr/>
        </p:nvCxnSpPr>
        <p:spPr>
          <a:xfrm>
            <a:off x="11290818" y="6095250"/>
            <a:ext cx="1477731" cy="274846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/>
          <p:nvPr/>
        </p:nvCxnSpPr>
        <p:spPr>
          <a:xfrm flipV="1">
            <a:off x="2038120" y="7194014"/>
            <a:ext cx="5530468" cy="129999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58196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120897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WPCN/WPCN_paper.py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512363"/>
            <a:ext cx="6410746" cy="3300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908" y="2776251"/>
            <a:ext cx="4248150" cy="29337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629425" y="3084723"/>
            <a:ext cx="6765428" cy="12214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V="1">
            <a:off x="2578732" y="3547431"/>
            <a:ext cx="6157644" cy="26392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/>
          <p:cNvCxnSpPr/>
          <p:nvPr/>
        </p:nvCxnSpPr>
        <p:spPr>
          <a:xfrm flipV="1">
            <a:off x="5380668" y="3888954"/>
            <a:ext cx="3355708" cy="61545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 flipV="1">
            <a:off x="2500829" y="4196681"/>
            <a:ext cx="6235547" cy="60277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/>
          <p:nvPr/>
        </p:nvCxnSpPr>
        <p:spPr>
          <a:xfrm flipV="1">
            <a:off x="2500829" y="4415842"/>
            <a:ext cx="6731306" cy="69133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/>
          <p:nvPr/>
        </p:nvCxnSpPr>
        <p:spPr>
          <a:xfrm flipV="1">
            <a:off x="2192357" y="5107179"/>
            <a:ext cx="7039778" cy="21916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/>
          <p:cNvCxnSpPr/>
          <p:nvPr/>
        </p:nvCxnSpPr>
        <p:spPr>
          <a:xfrm flipV="1">
            <a:off x="3822853" y="5578355"/>
            <a:ext cx="4572000" cy="2201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951" y="6328287"/>
            <a:ext cx="4505325" cy="7429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975" y="7181286"/>
            <a:ext cx="4867275" cy="139065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10322807" y="3906839"/>
            <a:ext cx="59940" cy="229938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71" y="6132717"/>
            <a:ext cx="4924425" cy="1485900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5012139" y="7088652"/>
            <a:ext cx="2782872" cy="36429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094" y="8041711"/>
            <a:ext cx="4905375" cy="8953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H="1">
            <a:off x="1817783" y="7611904"/>
            <a:ext cx="2633031" cy="56292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9922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120897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WPCN/WPCN_paper.py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887" y="4161735"/>
            <a:ext cx="4924425" cy="2686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81" y="2655065"/>
            <a:ext cx="6275319" cy="5910089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2754218" y="4263528"/>
            <a:ext cx="5409281" cy="235304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/>
          <p:nvPr/>
        </p:nvCxnSpPr>
        <p:spPr>
          <a:xfrm flipV="1">
            <a:off x="713295" y="4781320"/>
            <a:ext cx="7450204" cy="232917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 flipV="1">
            <a:off x="4516916" y="5440051"/>
            <a:ext cx="4054207" cy="257689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/>
          <p:nvPr/>
        </p:nvCxnSpPr>
        <p:spPr>
          <a:xfrm flipV="1">
            <a:off x="2211684" y="6073916"/>
            <a:ext cx="5621309" cy="234890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65498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120897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WPCN/WPCN_paper.py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765" y="1500000"/>
            <a:ext cx="4924425" cy="2085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15" y="4015032"/>
            <a:ext cx="4829175" cy="82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477" y="6079114"/>
            <a:ext cx="4286250" cy="676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289" y="5339603"/>
            <a:ext cx="4143375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81" y="2659502"/>
            <a:ext cx="5779303" cy="57793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8015" y="6843524"/>
            <a:ext cx="4933950" cy="2124075"/>
          </a:xfrm>
          <a:prstGeom prst="rect">
            <a:avLst/>
          </a:prstGeom>
        </p:spPr>
      </p:pic>
      <p:sp>
        <p:nvSpPr>
          <p:cNvPr id="33" name="Freeform 32"/>
          <p:cNvSpPr/>
          <p:nvPr/>
        </p:nvSpPr>
        <p:spPr>
          <a:xfrm>
            <a:off x="3183875" y="5905041"/>
            <a:ext cx="176270" cy="892366"/>
          </a:xfrm>
          <a:custGeom>
            <a:avLst/>
            <a:gdLst>
              <a:gd name="connsiteX0" fmla="*/ 33050 w 176270"/>
              <a:gd name="connsiteY0" fmla="*/ 0 h 892366"/>
              <a:gd name="connsiteX1" fmla="*/ 176270 w 176270"/>
              <a:gd name="connsiteY1" fmla="*/ 66101 h 892366"/>
              <a:gd name="connsiteX2" fmla="*/ 154236 w 176270"/>
              <a:gd name="connsiteY2" fmla="*/ 793214 h 892366"/>
              <a:gd name="connsiteX3" fmla="*/ 0 w 176270"/>
              <a:gd name="connsiteY3" fmla="*/ 892366 h 89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70" h="892366">
                <a:moveTo>
                  <a:pt x="33050" y="0"/>
                </a:moveTo>
                <a:lnTo>
                  <a:pt x="176270" y="66101"/>
                </a:lnTo>
                <a:lnTo>
                  <a:pt x="154236" y="793214"/>
                </a:lnTo>
                <a:lnTo>
                  <a:pt x="0" y="892366"/>
                </a:lnTo>
              </a:path>
            </a:pathLst>
          </a:cu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8" name="Freeform 37"/>
          <p:cNvSpPr/>
          <p:nvPr/>
        </p:nvSpPr>
        <p:spPr>
          <a:xfrm flipH="1">
            <a:off x="6948831" y="1553177"/>
            <a:ext cx="201115" cy="1939169"/>
          </a:xfrm>
          <a:custGeom>
            <a:avLst/>
            <a:gdLst>
              <a:gd name="connsiteX0" fmla="*/ 33050 w 176270"/>
              <a:gd name="connsiteY0" fmla="*/ 0 h 892366"/>
              <a:gd name="connsiteX1" fmla="*/ 176270 w 176270"/>
              <a:gd name="connsiteY1" fmla="*/ 66101 h 892366"/>
              <a:gd name="connsiteX2" fmla="*/ 154236 w 176270"/>
              <a:gd name="connsiteY2" fmla="*/ 793214 h 892366"/>
              <a:gd name="connsiteX3" fmla="*/ 0 w 176270"/>
              <a:gd name="connsiteY3" fmla="*/ 892366 h 89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70" h="892366">
                <a:moveTo>
                  <a:pt x="33050" y="0"/>
                </a:moveTo>
                <a:lnTo>
                  <a:pt x="176270" y="66101"/>
                </a:lnTo>
                <a:lnTo>
                  <a:pt x="154236" y="793214"/>
                </a:lnTo>
                <a:lnTo>
                  <a:pt x="0" y="892366"/>
                </a:lnTo>
              </a:path>
            </a:pathLst>
          </a:cu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360145" y="2511846"/>
            <a:ext cx="3588686" cy="380081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/>
          <p:cNvCxnSpPr/>
          <p:nvPr/>
        </p:nvCxnSpPr>
        <p:spPr>
          <a:xfrm flipV="1">
            <a:off x="5794872" y="4219460"/>
            <a:ext cx="4120309" cy="262406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/>
          <p:cNvCxnSpPr/>
          <p:nvPr/>
        </p:nvCxnSpPr>
        <p:spPr>
          <a:xfrm>
            <a:off x="1983036" y="7590623"/>
            <a:ext cx="5344979" cy="100253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/>
          <p:cNvCxnSpPr/>
          <p:nvPr/>
        </p:nvCxnSpPr>
        <p:spPr>
          <a:xfrm>
            <a:off x="6313534" y="8228603"/>
            <a:ext cx="1014481" cy="63925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855026" y="5663681"/>
            <a:ext cx="2368627" cy="277512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762339" y="6565512"/>
            <a:ext cx="2199970" cy="218969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34161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120897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WPCN/WPCN_paper.py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260993"/>
            <a:ext cx="5234397" cy="4152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85" y="6065875"/>
            <a:ext cx="4838700" cy="269557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512985" y="3973443"/>
            <a:ext cx="3754684" cy="239675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/>
          <p:cNvCxnSpPr/>
          <p:nvPr/>
        </p:nvCxnSpPr>
        <p:spPr>
          <a:xfrm>
            <a:off x="2005070" y="4682171"/>
            <a:ext cx="5262599" cy="207633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767" y="3654109"/>
            <a:ext cx="4143375" cy="41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926" y="4325452"/>
            <a:ext cx="4791075" cy="131445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8367618" y="4744462"/>
            <a:ext cx="561849" cy="155187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6098143" y="3993826"/>
            <a:ext cx="3931273" cy="260639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/>
          <p:nvPr/>
        </p:nvCxnSpPr>
        <p:spPr>
          <a:xfrm>
            <a:off x="2791901" y="6241674"/>
            <a:ext cx="4413961" cy="78452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/>
          <p:nvPr/>
        </p:nvCxnSpPr>
        <p:spPr>
          <a:xfrm>
            <a:off x="2644048" y="6961315"/>
            <a:ext cx="4595376" cy="59373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055" y="2562000"/>
            <a:ext cx="6334125" cy="657225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7528489" y="3011182"/>
            <a:ext cx="839129" cy="140174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68473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Implementation of the paper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120897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WPCN/WPCN_paper.py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77" y="3161841"/>
            <a:ext cx="6966388" cy="489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9042" y="4222449"/>
            <a:ext cx="5022208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Gradient Descent Method</a:t>
            </a:r>
            <a:r>
              <a:rPr lang="ko-KR" altLang="en-US" dirty="0" smtClean="0"/>
              <a:t>를 이용</a:t>
            </a:r>
            <a:r>
              <a:rPr lang="en-US" altLang="ko-KR" dirty="0" smtClean="0"/>
              <a:t>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최적의 </a:t>
            </a:r>
            <a:r>
              <a:rPr lang="en-US" altLang="ko-KR" dirty="0" smtClean="0"/>
              <a:t>v1 </a:t>
            </a:r>
            <a:r>
              <a:rPr lang="ko-KR" altLang="en-US" dirty="0" smtClean="0"/>
              <a:t>값을 찾음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이 값을 </a:t>
            </a:r>
            <a:r>
              <a:rPr lang="ko-KR" altLang="en-US" dirty="0" smtClean="0">
                <a:solidFill>
                  <a:srgbClr val="0000FF"/>
                </a:solidFill>
              </a:rPr>
              <a:t>정수로 반올림한 좌표에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를 배치</a:t>
            </a:r>
            <a:r>
              <a:rPr lang="ko-KR" altLang="en-US" dirty="0" smtClean="0"/>
              <a:t>하여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그 결과를 테스트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88924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364</Words>
  <Application>Microsoft Office PowerPoint</Application>
  <PresentationFormat>Custom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Implementation of the paper</vt:lpstr>
      <vt:lpstr>Implementation of the paper</vt:lpstr>
      <vt:lpstr>Implementation of the paper</vt:lpstr>
      <vt:lpstr>Implementation of the paper</vt:lpstr>
      <vt:lpstr>Implementation of the paper</vt:lpstr>
      <vt:lpstr>Implementation of the paper</vt:lpstr>
      <vt:lpstr>Implementation of the paper</vt:lpstr>
      <vt:lpstr>WPCN Simulation Experiment</vt:lpstr>
      <vt:lpstr>WPCN Simulation Experiment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1010</cp:revision>
  <dcterms:modified xsi:type="dcterms:W3CDTF">2020-05-06T02:02:35Z</dcterms:modified>
</cp:coreProperties>
</file>