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341" r:id="rId5"/>
    <p:sldId id="357" r:id="rId6"/>
    <p:sldId id="358" r:id="rId7"/>
    <p:sldId id="359" r:id="rId8"/>
    <p:sldId id="345" r:id="rId9"/>
    <p:sldId id="346" r:id="rId10"/>
    <p:sldId id="347" r:id="rId11"/>
    <p:sldId id="348" r:id="rId12"/>
    <p:sldId id="350" r:id="rId13"/>
    <p:sldId id="361" r:id="rId14"/>
    <p:sldId id="349" r:id="rId15"/>
    <p:sldId id="360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5500FF"/>
    <a:srgbClr val="00A2FF"/>
    <a:srgbClr val="D2B7FF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70.5227</c:v>
                </c:pt>
                <c:pt idx="1">
                  <c:v>50.1843</c:v>
                </c:pt>
                <c:pt idx="2">
                  <c:v>79.479799999999997</c:v>
                </c:pt>
                <c:pt idx="3">
                  <c:v>108.441</c:v>
                </c:pt>
                <c:pt idx="4">
                  <c:v>15.930400000000001</c:v>
                </c:pt>
                <c:pt idx="5">
                  <c:v>15.4689</c:v>
                </c:pt>
                <c:pt idx="6">
                  <c:v>18.097200000000001</c:v>
                </c:pt>
                <c:pt idx="7">
                  <c:v>14.354900000000001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52.8566</c:v>
                </c:pt>
                <c:pt idx="1">
                  <c:v>35.237400000000001</c:v>
                </c:pt>
                <c:pt idx="2">
                  <c:v>83.302700000000002</c:v>
                </c:pt>
                <c:pt idx="3">
                  <c:v>95.346400000000003</c:v>
                </c:pt>
                <c:pt idx="4">
                  <c:v>12.7502</c:v>
                </c:pt>
                <c:pt idx="5">
                  <c:v>14.822900000000001</c:v>
                </c:pt>
                <c:pt idx="6">
                  <c:v>12.518700000000001</c:v>
                </c:pt>
                <c:pt idx="7">
                  <c:v>6.1203000000000003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83.427400000000006</c:v>
                </c:pt>
                <c:pt idx="1">
                  <c:v>69.739999999999995</c:v>
                </c:pt>
                <c:pt idx="2">
                  <c:v>94.118700000000004</c:v>
                </c:pt>
                <c:pt idx="3">
                  <c:v>102.71120000000001</c:v>
                </c:pt>
                <c:pt idx="4">
                  <c:v>40.844999999999999</c:v>
                </c:pt>
                <c:pt idx="5">
                  <c:v>30.2</c:v>
                </c:pt>
                <c:pt idx="6">
                  <c:v>31.972799999999999</c:v>
                </c:pt>
                <c:pt idx="7">
                  <c:v>22.734000000000002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80.078999999999994</c:v>
                </c:pt>
                <c:pt idx="1">
                  <c:v>29.383099999999999</c:v>
                </c:pt>
                <c:pt idx="2">
                  <c:v>124.89190000000001</c:v>
                </c:pt>
                <c:pt idx="3">
                  <c:v>91.942999999999998</c:v>
                </c:pt>
                <c:pt idx="4">
                  <c:v>18.237100000000002</c:v>
                </c:pt>
                <c:pt idx="5">
                  <c:v>7.1654</c:v>
                </c:pt>
                <c:pt idx="6">
                  <c:v>12.002599999999999</c:v>
                </c:pt>
                <c:pt idx="7">
                  <c:v>19.520499999999998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github.com/WannaBeSuperteur/2020/tree/master/AI/deepLearning_GPU_XAITEST.py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20.05.07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94834" y="2052320"/>
            <a:ext cx="11468100" cy="2010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및 테스트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0" dirty="0" smtClean="0">
                <a:sym typeface="Helvetica"/>
              </a:rPr>
              <a:t>각 데이터는 </a:t>
            </a:r>
            <a:r>
              <a:rPr lang="en-US" altLang="ko-KR" b="0" dirty="0" smtClean="0">
                <a:sym typeface="Helvetica"/>
              </a:rPr>
              <a:t>80% </a:t>
            </a:r>
            <a:r>
              <a:rPr lang="ko-KR" altLang="en-US" b="0" dirty="0" smtClean="0">
                <a:sym typeface="Helvetica"/>
              </a:rPr>
              <a:t>확률로 학습 데이터</a:t>
            </a:r>
            <a:r>
              <a:rPr lang="en-US" altLang="ko-KR" b="0" dirty="0" smtClean="0">
                <a:sym typeface="Helvetica"/>
              </a:rPr>
              <a:t>, 20% </a:t>
            </a:r>
            <a:r>
              <a:rPr lang="ko-KR" altLang="en-US" b="0" dirty="0" smtClean="0">
                <a:sym typeface="Helvetica"/>
              </a:rPr>
              <a:t>확률로 테스트 데이터가 됨</a:t>
            </a:r>
            <a:endParaRPr lang="en-US" altLang="ko-KR" b="0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8" y="4187825"/>
            <a:ext cx="6004313" cy="37268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5596" y="8137664"/>
            <a:ext cx="42575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ko-KR" altLang="en-US" dirty="0" smtClean="0"/>
              <a:t>학습을 위한 신경망의 구조</a:t>
            </a:r>
            <a:r>
              <a:rPr lang="en-US" altLang="ko-KR" dirty="0" smtClean="0"/>
              <a:t>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6197" y="8190250"/>
            <a:ext cx="25070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metric&gt;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4327" y="450875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10441" y="4316974"/>
                <a:ext cx="5530809" cy="663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bSupPr>
                      <m:e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𝒐</m:t>
                        </m:r>
                      </m:e>
                      <m:sub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𝟎</m:t>
                        </m:r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,</m:t>
                        </m:r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𝒊</m:t>
                        </m:r>
                      </m:sub>
                      <m:sup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𝒏𝒆𝒕</m:t>
                        </m:r>
                      </m:sup>
                    </m:sSubSup>
                  </m:oMath>
                </a14:m>
                <a:r>
                  <a:rPr kumimoji="0" lang="en-US" altLang="ko-KR" sz="200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sup>
                    </m:sSubSup>
                  </m:oMath>
                </a14:m>
                <a:r>
                  <a:rPr kumimoji="0" lang="en-US" altLang="ko-KR" sz="200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: </a:t>
                </a:r>
                <a:r>
                  <a:rPr lang="en-US" altLang="ko-KR" sz="2000" b="0" dirty="0" err="1" smtClean="0"/>
                  <a:t>i</a:t>
                </a:r>
                <a:r>
                  <a:rPr lang="ko-KR" altLang="en-US" sz="2000" b="0" dirty="0" smtClean="0"/>
                  <a:t>번째 데이터의 신</a:t>
                </a:r>
                <a:r>
                  <a:rPr kumimoji="0" lang="ko-KR" altLang="en-US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경망 출력값</a:t>
                </a:r>
                <a:endPara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dirty="0"/>
                  <a:t>: </a:t>
                </a:r>
                <a:r>
                  <a:rPr lang="en-US" altLang="ko-KR" sz="2000" b="0" dirty="0" err="1" smtClean="0"/>
                  <a:t>i</a:t>
                </a:r>
                <a:r>
                  <a:rPr lang="ko-KR" altLang="en-US" sz="2000" b="0" dirty="0" smtClean="0"/>
                  <a:t>번째 데이터의 실제 </a:t>
                </a:r>
                <a:r>
                  <a:rPr lang="en-US" altLang="ko-KR" sz="2000" b="0" dirty="0" smtClean="0"/>
                  <a:t>output </a:t>
                </a:r>
                <a:r>
                  <a:rPr lang="ko-KR" altLang="en-US" sz="2000" b="0" dirty="0" smtClean="0"/>
                  <a:t>데이터 값</a:t>
                </a:r>
                <a:r>
                  <a:rPr kumimoji="0" lang="en-US" altLang="ko-KR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</a:t>
                </a:r>
                <a:endPara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41" y="4316974"/>
                <a:ext cx="5530809" cy="663708"/>
              </a:xfrm>
              <a:prstGeom prst="rect">
                <a:avLst/>
              </a:prstGeom>
              <a:blipFill>
                <a:blip r:embed="rId3"/>
                <a:stretch>
                  <a:fillRect l="-772" t="-11009" r="-772" b="-2018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8339" y="5234452"/>
                <a:ext cx="5895012" cy="998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𝒎𝒆𝒕𝒓𝒊𝒄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𝒏𝒆𝒕</m:t>
                                          </m:r>
                                        </m:sup>
                                      </m:sSub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𝒏𝒆𝒕</m:t>
                                          </m:r>
                                        </m:sup>
                                      </m:sSub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(#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𝒐𝒇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𝒐𝒖𝒕𝒑𝒖𝒕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𝒅𝒂𝒕𝒂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39" y="5234452"/>
                <a:ext cx="5895012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547118" y="6729507"/>
            <a:ext cx="47785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0" dirty="0" smtClean="0"/>
              <a:t>즉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각 </a:t>
            </a:r>
            <a:r>
              <a:rPr lang="en-US" altLang="ko-KR" sz="2000" b="0" dirty="0" smtClean="0"/>
              <a:t>test data</a:t>
            </a:r>
            <a:r>
              <a:rPr lang="ko-KR" altLang="en-US" sz="2000" b="0" dirty="0" smtClean="0"/>
              <a:t>에 대한 </a:t>
            </a:r>
            <a:r>
              <a:rPr lang="ko-KR" altLang="en-US" sz="2000" dirty="0" smtClean="0">
                <a:solidFill>
                  <a:srgbClr val="0000FF"/>
                </a:solidFill>
              </a:rPr>
              <a:t>신경망 출력값</a:t>
            </a:r>
            <a:r>
              <a:rPr lang="ko-KR" altLang="en-US" sz="2000" b="0" dirty="0" smtClean="0"/>
              <a:t>과</a:t>
            </a:r>
            <a:endParaRPr lang="en-US" altLang="ko-KR" sz="2000" b="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실제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output</a:t>
            </a:r>
            <a:r>
              <a:rPr kumimoji="0" lang="en-US" altLang="ko-KR" sz="20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 </a:t>
            </a:r>
            <a:r>
              <a:rPr kumimoji="0" lang="ko-KR" alt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데이터의 </a:t>
            </a:r>
            <a:r>
              <a:rPr kumimoji="0" lang="ko-KR" altLang="en-US" sz="2000" b="1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절댓값 차이의</a:t>
            </a:r>
            <a:endParaRPr kumimoji="0" lang="en-US" altLang="ko-KR" sz="2000" b="1" i="0" u="sng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u="sng" dirty="0" smtClean="0"/>
              <a:t>각 </a:t>
            </a:r>
            <a:r>
              <a:rPr lang="en-US" altLang="ko-KR" sz="2000" u="sng" dirty="0" smtClean="0"/>
              <a:t>output(o0, o1)</a:t>
            </a:r>
            <a:r>
              <a:rPr lang="ko-KR" altLang="en-US" sz="2000" u="sng" dirty="0" smtClean="0"/>
              <a:t>에 대한 평균값</a:t>
            </a:r>
            <a:r>
              <a:rPr kumimoji="0" lang="ko-KR" alt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의</a:t>
            </a:r>
            <a:r>
              <a:rPr lang="ko-KR" altLang="en-US" sz="2000" b="0" dirty="0" smtClean="0"/>
              <a:t> 평균</a:t>
            </a:r>
            <a:endParaRPr kumimoji="0" lang="en-US" altLang="ko-KR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6398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3556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XAI</a:t>
                </a:r>
                <a:r>
                  <a:rPr lang="ko-KR" altLang="en-US" dirty="0" smtClean="0">
                    <a:sym typeface="Helvetica"/>
                  </a:rPr>
                  <a:t> 테스트 </a:t>
                </a:r>
                <a:r>
                  <a:rPr lang="en-US" altLang="ko-KR" dirty="0" smtClean="0">
                    <a:sym typeface="Helvetica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</m:oMath>
                </a14:m>
                <a:r>
                  <a:rPr lang="en-US" altLang="ko-KR" dirty="0" smtClean="0">
                    <a:sym typeface="Helvetica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</m:oMath>
                </a14:m>
                <a:r>
                  <a:rPr lang="ko-KR" altLang="en-US" dirty="0" smtClean="0">
                    <a:sym typeface="Helvetica"/>
                  </a:rPr>
                  <a:t>를 이용한 진행</a:t>
                </a:r>
                <a:r>
                  <a:rPr lang="en-US" altLang="ko-KR" dirty="0" smtClean="0">
                    <a:sym typeface="Helvetica"/>
                  </a:rPr>
                  <a:t>)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0" dirty="0" smtClean="0">
                    <a:sym typeface="Helvetica"/>
                  </a:rPr>
                  <a:t>각 테스트 데이터가 </a:t>
                </a:r>
                <a:r>
                  <a:rPr lang="en-US" altLang="ko-KR" b="0" dirty="0" smtClean="0">
                    <a:sym typeface="Helvetica"/>
                  </a:rPr>
                  <a:t>30%</a:t>
                </a:r>
                <a:r>
                  <a:rPr lang="ko-KR" altLang="en-US" b="0" dirty="0" smtClean="0">
                    <a:sym typeface="Helvetica"/>
                  </a:rPr>
                  <a:t>의 확률로 </a:t>
                </a:r>
                <a:r>
                  <a:rPr lang="en-US" altLang="ko-KR" b="0" dirty="0" smtClean="0">
                    <a:sym typeface="Helvetica"/>
                  </a:rPr>
                  <a:t>XAI </a:t>
                </a:r>
                <a:r>
                  <a:rPr lang="ko-KR" altLang="en-US" b="0" dirty="0" smtClean="0">
                    <a:sym typeface="Helvetica"/>
                  </a:rPr>
                  <a:t>테스트 데이터가 됨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0" dirty="0" smtClean="0">
                    <a:sym typeface="Helvetica"/>
                  </a:rPr>
                  <a:t>i0, i1, …, i7 </a:t>
                </a:r>
                <a:r>
                  <a:rPr lang="ko-KR" altLang="en-US" b="0" dirty="0" smtClean="0">
                    <a:sym typeface="Helvetica"/>
                  </a:rPr>
                  <a:t>중 어떤 것에 영향을 받는지를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논문의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𝑹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을 이용</a:t>
                </a:r>
                <a:r>
                  <a:rPr lang="ko-KR" altLang="en-US" b="0" dirty="0" smtClean="0">
                    <a:sym typeface="Helvetica"/>
                  </a:rPr>
                  <a:t>하여 테스트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0" dirty="0" err="1" smtClean="0">
                    <a:sym typeface="Helvetica"/>
                  </a:rPr>
                  <a:t>InfOfInput</a:t>
                </a:r>
                <a:r>
                  <a:rPr lang="en-US" altLang="ko-KR" b="0" dirty="0" smtClean="0">
                    <a:sym typeface="Helvetica"/>
                  </a:rPr>
                  <a:t>: </a:t>
                </a:r>
                <a:r>
                  <a:rPr lang="ko-KR" altLang="en-US" b="0" dirty="0" smtClean="0">
                    <a:sym typeface="Helvetica"/>
                  </a:rPr>
                  <a:t>원소 </a:t>
                </a:r>
                <a:r>
                  <a:rPr lang="en-US" altLang="ko-KR" b="0" dirty="0" smtClean="0">
                    <a:sym typeface="Helvetica"/>
                  </a:rPr>
                  <a:t>8</a:t>
                </a:r>
                <a:r>
                  <a:rPr lang="ko-KR" altLang="en-US" b="0" dirty="0" smtClean="0">
                    <a:sym typeface="Helvetica"/>
                  </a:rPr>
                  <a:t>개인 배열로 </a:t>
                </a:r>
                <a:r>
                  <a:rPr lang="en-US" altLang="ko-KR" b="0" dirty="0" smtClean="0">
                    <a:sym typeface="Helvetica"/>
                  </a:rPr>
                  <a:t>i0, i1, …, i7</a:t>
                </a:r>
                <a:r>
                  <a:rPr lang="ko-KR" altLang="en-US" b="0" dirty="0" smtClean="0">
                    <a:sym typeface="Helvetica"/>
                  </a:rPr>
                  <a:t>의 영향력을 나타냄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0" dirty="0" smtClean="0">
                    <a:sym typeface="Helvetica"/>
                  </a:rPr>
                  <a:t>각 테스트 데이터에 대하여 다음을 진행</a:t>
                </a:r>
                <a:endParaRPr lang="en-US" altLang="ko-KR" b="0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ko-KR" altLang="ko-KR" dirty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3556000"/>
              </a:xfrm>
              <a:prstGeom prst="rect">
                <a:avLst/>
              </a:prstGeom>
              <a:blipFill>
                <a:blip r:embed="rId2"/>
                <a:stretch>
                  <a:fillRect l="-2055" t="-3938" b="-3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11394" y="5861524"/>
            <a:ext cx="2164080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XAI 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테스트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데이터로 지정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(30% 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확률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352800" y="6197338"/>
            <a:ext cx="1605280" cy="48768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94766" y="5832542"/>
                <a:ext cx="2164080" cy="114723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수식 </a:t>
                </a:r>
                <a:r>
                  <a:rPr lang="en-US" altLang="ko-KR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(2)</a:t>
                </a: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를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이용하여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 </a:t>
                </a: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도출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766" y="5832542"/>
                <a:ext cx="2164080" cy="1147237"/>
              </a:xfrm>
              <a:prstGeom prst="rect">
                <a:avLst/>
              </a:prstGeom>
              <a:blipFill>
                <a:blip r:embed="rId3"/>
                <a:stretch>
                  <a:fillRect t="-2128" b="-79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1824194" y="7081379"/>
            <a:ext cx="538480" cy="884061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2400" y="8067040"/>
            <a:ext cx="1371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END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0931" y="6589135"/>
            <a:ext cx="6283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3513" y="7170678"/>
            <a:ext cx="5867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09458" y="5645016"/>
                <a:ext cx="2968142" cy="148502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의 각 값을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에서의 절댓값의 최댓값으로 나누고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절댓값을 취함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8" y="5645016"/>
                <a:ext cx="2968142" cy="1485022"/>
              </a:xfrm>
              <a:prstGeom prst="rect">
                <a:avLst/>
              </a:prstGeom>
              <a:blipFill>
                <a:blip r:embed="rId4"/>
                <a:stretch>
                  <a:fillRect t="-2049" b="-77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7395532" y="6162320"/>
            <a:ext cx="762948" cy="48768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309458" y="7721432"/>
                <a:ext cx="2968142" cy="113236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의 각 값을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Helvetica Neue Medium"/>
                      </a:rPr>
                      <m:t>𝐼𝑛𝑓𝑂𝑓𝐼𝑛𝑝𝑢𝑡</m:t>
                    </m:r>
                  </m:oMath>
                </a14:m>
                <a:r>
                  <a:rPr lang="en-US" altLang="ko-KR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 </a:t>
                </a: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배열에 합산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8" y="7721432"/>
                <a:ext cx="2968142" cy="1132361"/>
              </a:xfrm>
              <a:prstGeom prst="rect">
                <a:avLst/>
              </a:prstGeom>
              <a:blipFill>
                <a:blip r:embed="rId5"/>
                <a:stretch>
                  <a:fillRect t="-2703"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>
            <a:off x="9524288" y="7182979"/>
            <a:ext cx="544271" cy="45962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684485" y="7965440"/>
            <a:ext cx="1473995" cy="487680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7396" y="8000186"/>
            <a:ext cx="1371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END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670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XAI</a:t>
                </a:r>
                <a:r>
                  <a:rPr lang="ko-KR" altLang="en-US" dirty="0" smtClean="0">
                    <a:sym typeface="Helvetica"/>
                  </a:rPr>
                  <a:t> 테스트 결과 </a:t>
                </a:r>
                <a:r>
                  <a:rPr lang="en-US" altLang="ko-KR" dirty="0" smtClean="0">
                    <a:sym typeface="Helvetica"/>
                  </a:rPr>
                  <a:t>(</a:t>
                </a:r>
                <a:r>
                  <a:rPr lang="en-US" altLang="ko-KR" dirty="0" smtClean="0">
                    <a:sym typeface="Helvetica"/>
                  </a:rPr>
                  <a:t>using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evar0:</a:t>
                </a:r>
                <a:r>
                  <a:rPr lang="en-US" altLang="ko-KR" dirty="0" smtClean="0">
                    <a:sym typeface="Helvetic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ko-KR" dirty="0" smtClean="0">
                    <a:sym typeface="Helvetica"/>
                  </a:rPr>
                  <a:t>)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  <a:blipFill>
                <a:blip r:embed="rId2"/>
                <a:stretch>
                  <a:fillRect l="-2055" t="-12308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56012554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633" y="6049679"/>
            <a:ext cx="308898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77.15695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15.96285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/>
              <a:t>(sample data: </a:t>
            </a:r>
            <a:r>
              <a:rPr lang="en-US" altLang="ko-KR" dirty="0" smtClean="0">
                <a:solidFill>
                  <a:srgbClr val="0000FF"/>
                </a:solidFill>
              </a:rPr>
              <a:t>154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4015977"/>
            <a:ext cx="127444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7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XAI</a:t>
                </a:r>
                <a:r>
                  <a:rPr lang="ko-KR" altLang="en-US" dirty="0" smtClean="0">
                    <a:sym typeface="Helvetica"/>
                  </a:rPr>
                  <a:t> 테스트 결과 </a:t>
                </a:r>
                <a:r>
                  <a:rPr lang="en-US" altLang="ko-KR" dirty="0" smtClean="0">
                    <a:sym typeface="Helvetica"/>
                  </a:rPr>
                  <a:t>(</a:t>
                </a:r>
                <a:r>
                  <a:rPr lang="en-US" altLang="ko-KR" dirty="0" smtClean="0">
                    <a:sym typeface="Helvetica"/>
                  </a:rPr>
                  <a:t>using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evar1: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ko-KR" dirty="0" smtClean="0">
                    <a:sym typeface="Helvetica"/>
                  </a:rPr>
                  <a:t>)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  <a:blipFill>
                <a:blip r:embed="rId2"/>
                <a:stretch>
                  <a:fillRect l="-2055" t="-12308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602941144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633" y="6049679"/>
            <a:ext cx="308898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66.68578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11.55303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/>
              <a:t>(sample data: </a:t>
            </a:r>
            <a:r>
              <a:rPr lang="en-US" altLang="ko-KR" dirty="0" smtClean="0">
                <a:solidFill>
                  <a:srgbClr val="0000FF"/>
                </a:solidFill>
              </a:rPr>
              <a:t>154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2" y="4094004"/>
            <a:ext cx="11649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9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XAI</a:t>
                </a:r>
                <a:r>
                  <a:rPr lang="ko-KR" altLang="en-US" dirty="0" smtClean="0">
                    <a:sym typeface="Helvetica"/>
                  </a:rPr>
                  <a:t> 테스트 결과 </a:t>
                </a:r>
                <a:r>
                  <a:rPr lang="en-US" altLang="ko-KR" dirty="0" smtClean="0">
                    <a:sym typeface="Helvetica"/>
                  </a:rPr>
                  <a:t>(</a:t>
                </a:r>
                <a:r>
                  <a:rPr lang="en-US" altLang="ko-KR" dirty="0" smtClean="0">
                    <a:sym typeface="Helvetica"/>
                  </a:rPr>
                  <a:t>using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bvar0: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Helvetica"/>
                  </a:rPr>
                  <a:t>)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  <a:blipFill>
                <a:blip r:embed="rId2"/>
                <a:stretch>
                  <a:fillRect l="-2055" t="-12308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59632127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633" y="6049679"/>
            <a:ext cx="308898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87.49933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31.43795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(sample data: </a:t>
            </a:r>
            <a:r>
              <a:rPr lang="en-US" altLang="ko-KR" dirty="0" smtClean="0">
                <a:solidFill>
                  <a:srgbClr val="0000FF"/>
                </a:solidFill>
              </a:rPr>
              <a:t>154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4330896"/>
            <a:ext cx="12573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4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XAI</a:t>
                </a:r>
                <a:r>
                  <a:rPr lang="ko-KR" altLang="en-US" dirty="0" smtClean="0">
                    <a:sym typeface="Helvetica"/>
                  </a:rPr>
                  <a:t> 테스트 결과 </a:t>
                </a:r>
                <a:r>
                  <a:rPr lang="en-US" altLang="ko-KR" dirty="0" smtClean="0">
                    <a:sym typeface="Helvetica"/>
                  </a:rPr>
                  <a:t>(</a:t>
                </a:r>
                <a:r>
                  <a:rPr lang="en-US" altLang="ko-KR" dirty="0" smtClean="0">
                    <a:sym typeface="Helvetica"/>
                  </a:rPr>
                  <a:t>using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bvar1:</a:t>
                </a:r>
                <a:r>
                  <a:rPr lang="en-US" altLang="ko-KR" dirty="0" smtClean="0">
                    <a:sym typeface="Helvetic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>
                    <a:sym typeface="Helvetica"/>
                  </a:rPr>
                  <a:t>)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788644"/>
              </a:xfrm>
              <a:prstGeom prst="rect">
                <a:avLst/>
              </a:prstGeom>
              <a:blipFill>
                <a:blip r:embed="rId2"/>
                <a:stretch>
                  <a:fillRect l="-2055" t="-12308" r="-2980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009486752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633" y="6049679"/>
            <a:ext cx="308898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81.57425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14.2314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(sample data: </a:t>
            </a:r>
            <a:r>
              <a:rPr lang="en-US" altLang="ko-KR" dirty="0" smtClean="0">
                <a:solidFill>
                  <a:srgbClr val="0000FF"/>
                </a:solidFill>
              </a:rPr>
              <a:t>154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" y="4145158"/>
            <a:ext cx="12544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8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AutoML</a:t>
            </a:r>
            <a:r>
              <a:rPr lang="en-US" altLang="ko-KR" dirty="0" smtClean="0"/>
              <a:t> &amp; XAI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XAI (</a:t>
                </a:r>
                <a:r>
                  <a:rPr lang="en-US" altLang="ko-KR" dirty="0" err="1" smtClean="0"/>
                  <a:t>eXplainable</a:t>
                </a:r>
                <a:r>
                  <a:rPr lang="en-US" altLang="ko-KR" dirty="0" smtClean="0"/>
                  <a:t> AI) </a:t>
                </a:r>
                <a:r>
                  <a:rPr lang="ko-KR" altLang="en-US" dirty="0" smtClean="0"/>
                  <a:t>관련 논문에 대한 이해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XAI </a:t>
                </a:r>
                <a:r>
                  <a:rPr lang="ko-KR" altLang="en-US" dirty="0" smtClean="0"/>
                  <a:t>구현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8"/>
                <a:ext cx="12204700" cy="7581901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dirty="0" err="1"/>
                  <a:t>주간</a:t>
                </a:r>
                <a:r>
                  <a:rPr dirty="0"/>
                  <a:t> </a:t>
                </a:r>
                <a:r>
                  <a:rPr dirty="0" err="1"/>
                  <a:t>진행</a:t>
                </a:r>
                <a:r>
                  <a:rPr dirty="0"/>
                  <a:t> </a:t>
                </a:r>
                <a:r>
                  <a:rPr dirty="0" err="1"/>
                  <a:t>사항</a:t>
                </a:r>
                <a:endParaRPr dirty="0"/>
              </a:p>
              <a:p>
                <a:pPr marL="841935" lvl="1" indent="-397435"/>
                <a:r>
                  <a:rPr lang="en-US" altLang="ko-KR" dirty="0" smtClean="0"/>
                  <a:t>XAI </a:t>
                </a:r>
                <a:r>
                  <a:rPr lang="ko-KR" altLang="en-US" dirty="0" smtClean="0"/>
                  <a:t>관련 논문 </a:t>
                </a:r>
                <a:r>
                  <a:rPr lang="en-US" altLang="ko-KR" dirty="0"/>
                  <a:t>: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Layer-wise Relevance Propagation for Deep Neural Network </a:t>
                </a:r>
                <a:r>
                  <a:rPr lang="en-US" altLang="ko-KR" dirty="0" smtClean="0"/>
                  <a:t>Architectures </a:t>
                </a:r>
                <a:r>
                  <a:rPr lang="ko-KR" altLang="en-US" dirty="0" smtClean="0"/>
                  <a:t>학습</a:t>
                </a:r>
                <a:endParaRPr lang="en-US" altLang="ko-KR" dirty="0" smtClean="0"/>
              </a:p>
              <a:p>
                <a:pPr marL="841935" lvl="1" indent="-397435"/>
                <a:r>
                  <a:rPr lang="ko-KR" altLang="en-US" dirty="0" smtClean="0"/>
                  <a:t>해당 논문 구현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𝑣𝑎𝑟𝑖𝑎𝑛𝑡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8"/>
                <a:ext cx="12204700" cy="7581901"/>
              </a:xfrm>
              <a:prstGeom prst="rect">
                <a:avLst/>
              </a:prstGeom>
              <a:blipFill>
                <a:blip r:embed="rId2"/>
                <a:stretch>
                  <a:fillRect l="-1947" t="-1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relevance f(x)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pixel-wise relevance score</a:t>
            </a:r>
            <a:r>
              <a:rPr lang="ko-KR" altLang="en-US" dirty="0" smtClean="0"/>
              <a:t>로 재분배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19544" y="4969306"/>
                <a:ext cx="7218680" cy="17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𝒘𝒊𝒕𝒉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…(2)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𝑛𝑒𝑢𝑟𝑜𝑛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𝑝𝑎𝑟𝑡𝑖𝑐𝑢𝑙𝑎𝑟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𝑙𝑎𝑦𝑒𝑟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44" y="4969306"/>
                <a:ext cx="7218680" cy="1702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relevance f(x)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pixel-wise relevance score</a:t>
            </a:r>
            <a:r>
              <a:rPr lang="ko-KR" altLang="en-US" dirty="0" smtClean="0"/>
              <a:t>로 재분배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" name="Oval 5"/>
          <p:cNvSpPr/>
          <p:nvPr/>
        </p:nvSpPr>
        <p:spPr>
          <a:xfrm>
            <a:off x="2367280" y="4185921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67280" y="4891837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67280" y="5597753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67280" y="6303669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97120" y="4185921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7120" y="4891837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97120" y="5597753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97120" y="6303669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67280" y="7009585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7120" y="7009585"/>
            <a:ext cx="528320" cy="5181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3153" y="7983478"/>
            <a:ext cx="10772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3097" y="7983478"/>
            <a:ext cx="14763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" name="Straight Arrow Connector 17"/>
          <p:cNvCxnSpPr>
            <a:endCxn id="10" idx="2"/>
          </p:cNvCxnSpPr>
          <p:nvPr/>
        </p:nvCxnSpPr>
        <p:spPr>
          <a:xfrm flipV="1">
            <a:off x="2895600" y="4445001"/>
            <a:ext cx="2001520" cy="136146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28817" y="5554926"/>
                <a:ext cx="753668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817" y="5554926"/>
                <a:ext cx="753668" cy="560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23290" y="4438419"/>
                <a:ext cx="2448939" cy="608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0" y="4438419"/>
                <a:ext cx="2448939" cy="608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05908" y="5608966"/>
                <a:ext cx="3683701" cy="1357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Layer l</a:t>
                </a:r>
                <a:r>
                  <a:rPr lang="ko-KR" altLang="en-US" dirty="0" smtClean="0"/>
                  <a:t>의 각 </a:t>
                </a:r>
                <a:r>
                  <a:rPr lang="en-US" altLang="ko-KR" dirty="0" smtClean="0"/>
                  <a:t>node</a:t>
                </a:r>
                <a:r>
                  <a:rPr lang="ko-KR" altLang="en-US" dirty="0" smtClean="0"/>
                  <a:t>에 대해</a:t>
                </a:r>
                <a:endParaRPr lang="en-US" altLang="ko-KR" dirty="0" smtClean="0"/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Layer i+1</a:t>
                </a:r>
                <a:r>
                  <a:rPr lang="ko-KR" altLang="en-US" dirty="0" smtClean="0"/>
                  <a:t>로 전파되는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ko-KR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ko-KR" alt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의 값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08" y="5608966"/>
                <a:ext cx="3683701" cy="1357231"/>
              </a:xfrm>
              <a:prstGeom prst="rect">
                <a:avLst/>
              </a:prstGeom>
              <a:blipFill>
                <a:blip r:embed="rId4"/>
                <a:stretch>
                  <a:fillRect l="-3146" t="-2691" r="-3311" b="-35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273465" y="4542609"/>
                <a:ext cx="1245789" cy="608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65" y="4542609"/>
                <a:ext cx="1245789" cy="608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13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relevance f(x)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pixel-wise relevance score</a:t>
            </a:r>
            <a:r>
              <a:rPr lang="ko-KR" altLang="en-US" dirty="0" smtClean="0"/>
              <a:t>로 재분배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04264" y="4570585"/>
                <a:ext cx="3325975" cy="853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𝒇𝒐𝒓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𝒏𝒐𝒅𝒆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64" y="4570585"/>
                <a:ext cx="3325975" cy="853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61582" y="6120314"/>
                <a:ext cx="4411336" cy="1245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0" lang="ko-KR" alt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의 값의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전체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합에 대한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비중을 이용하여</a:t>
                </a:r>
                <a:r>
                  <a:rPr lang="en-US" altLang="ko-KR" dirty="0"/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해당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node </a:t>
                </a:r>
                <a:r>
                  <a:rPr lang="en-US" altLang="ko-KR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</a:t>
                </a:r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node j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에 대한 영향력</a:t>
                </a:r>
                <a:r>
                  <a:rPr lang="ko-KR" altLang="en-US" dirty="0" smtClean="0"/>
                  <a:t>을 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582" y="6120314"/>
                <a:ext cx="4411336" cy="1245597"/>
              </a:xfrm>
              <a:prstGeom prst="rect">
                <a:avLst/>
              </a:prstGeom>
              <a:blipFill>
                <a:blip r:embed="rId3"/>
                <a:stretch>
                  <a:fillRect l="-2901" t="-3431" r="-2901" b="-1078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463550" y="6230487"/>
            <a:ext cx="4601149" cy="141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3103483" y="6700234"/>
            <a:ext cx="799041" cy="3647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… 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23253" y="6684785"/>
            <a:ext cx="250243" cy="3647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387394" y="4857551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387394" y="5046012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387394" y="5234473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387394" y="5422934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128177" y="4857551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128177" y="5046012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128177" y="5234473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3128177" y="5422934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2387394" y="5611395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128177" y="5611395"/>
            <a:ext cx="154702" cy="2224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93016" y="5897357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967330" y="5897357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Straight Arrow Connector 137"/>
          <p:cNvCxnSpPr>
            <a:endCxn id="130" idx="2"/>
          </p:cNvCxnSpPr>
          <p:nvPr/>
        </p:nvCxnSpPr>
        <p:spPr>
          <a:xfrm flipV="1">
            <a:off x="2542096" y="4968782"/>
            <a:ext cx="586081" cy="3634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347685" y="5204439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85" y="5204439"/>
                <a:ext cx="282933" cy="179920"/>
              </a:xfrm>
              <a:prstGeom prst="rect">
                <a:avLst/>
              </a:prstGeom>
              <a:blipFill>
                <a:blip r:embed="rId4"/>
                <a:stretch>
                  <a:fillRect l="-12766" b="-79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607607" y="4933831"/>
                <a:ext cx="432048" cy="192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07" y="4933831"/>
                <a:ext cx="432048" cy="192915"/>
              </a:xfrm>
              <a:prstGeom prst="rect">
                <a:avLst/>
              </a:prstGeom>
              <a:blipFill>
                <a:blip r:embed="rId5"/>
                <a:stretch>
                  <a:fillRect l="-19718" r="-8451" b="-8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/>
          <p:cNvSpPr/>
          <p:nvPr/>
        </p:nvSpPr>
        <p:spPr>
          <a:xfrm>
            <a:off x="666921" y="6378060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66921" y="6566522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66921" y="6754983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6921" y="694344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407705" y="6378060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07705" y="6566522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407705" y="6754983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1407705" y="694344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66921" y="7131905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407705" y="7131905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2543" y="7417867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46857" y="7417867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5" name="Straight Arrow Connector 154"/>
          <p:cNvCxnSpPr>
            <a:stCxn id="143" idx="6"/>
            <a:endCxn id="147" idx="2"/>
          </p:cNvCxnSpPr>
          <p:nvPr/>
        </p:nvCxnSpPr>
        <p:spPr>
          <a:xfrm>
            <a:off x="821623" y="6489292"/>
            <a:ext cx="58608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0901" y="6317721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1" y="6317721"/>
                <a:ext cx="282933" cy="179920"/>
              </a:xfrm>
              <a:prstGeom prst="rect">
                <a:avLst/>
              </a:prstGeom>
              <a:blipFill>
                <a:blip r:embed="rId6"/>
                <a:stretch>
                  <a:fillRect l="-12766" b="-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900664" y="6474997"/>
                <a:ext cx="432049" cy="19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64" y="6474997"/>
                <a:ext cx="432049" cy="192914"/>
              </a:xfrm>
              <a:prstGeom prst="rect">
                <a:avLst/>
              </a:prstGeom>
              <a:blipFill>
                <a:blip r:embed="rId5"/>
                <a:stretch>
                  <a:fillRect l="-19718" r="-8451" b="-8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val 158"/>
          <p:cNvSpPr/>
          <p:nvPr/>
        </p:nvSpPr>
        <p:spPr>
          <a:xfrm>
            <a:off x="2094738" y="6393510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094738" y="6581971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094738" y="6770432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094738" y="695889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835522" y="6393510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835522" y="6581971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835522" y="6770432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835522" y="695889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094738" y="714735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835522" y="714735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00360" y="7433316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74674" y="7433316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Straight Arrow Connector 170"/>
          <p:cNvCxnSpPr>
            <a:stCxn id="160" idx="6"/>
            <a:endCxn id="163" idx="2"/>
          </p:cNvCxnSpPr>
          <p:nvPr/>
        </p:nvCxnSpPr>
        <p:spPr>
          <a:xfrm flipV="1">
            <a:off x="2249440" y="6504741"/>
            <a:ext cx="586081" cy="1884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2051280" y="6530281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80" y="6530281"/>
                <a:ext cx="282933" cy="179920"/>
              </a:xfrm>
              <a:prstGeom prst="rect">
                <a:avLst/>
              </a:prstGeom>
              <a:blipFill>
                <a:blip r:embed="rId6"/>
                <a:stretch>
                  <a:fillRect l="-12766" b="-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2305993" y="6360527"/>
                <a:ext cx="432049" cy="19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93" y="6360527"/>
                <a:ext cx="432049" cy="192914"/>
              </a:xfrm>
              <a:prstGeom prst="rect">
                <a:avLst/>
              </a:prstGeom>
              <a:blipFill>
                <a:blip r:embed="rId7"/>
                <a:stretch>
                  <a:fillRect l="-19718" r="-9859" b="-8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Oval 174"/>
          <p:cNvSpPr/>
          <p:nvPr/>
        </p:nvSpPr>
        <p:spPr>
          <a:xfrm>
            <a:off x="4038402" y="6393510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38402" y="6581971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4038402" y="6770432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4038402" y="695889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779186" y="6393510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779186" y="6581971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779186" y="6770432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4779186" y="695889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4038402" y="714735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4779186" y="7147354"/>
            <a:ext cx="154702" cy="22246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944024" y="7433316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618338" y="7433316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7" name="Straight Arrow Connector 186"/>
          <p:cNvCxnSpPr>
            <a:stCxn id="183" idx="6"/>
            <a:endCxn id="179" idx="2"/>
          </p:cNvCxnSpPr>
          <p:nvPr/>
        </p:nvCxnSpPr>
        <p:spPr>
          <a:xfrm flipV="1">
            <a:off x="4193104" y="6504741"/>
            <a:ext cx="586081" cy="7538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3987187" y="7123145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187" y="7123145"/>
                <a:ext cx="282933" cy="179920"/>
              </a:xfrm>
              <a:prstGeom prst="rect">
                <a:avLst/>
              </a:prstGeom>
              <a:blipFill>
                <a:blip r:embed="rId8"/>
                <a:stretch>
                  <a:fillRect l="-13043" b="-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4244208" y="6624842"/>
                <a:ext cx="432049" cy="19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08" y="6624842"/>
                <a:ext cx="432049" cy="192914"/>
              </a:xfrm>
              <a:prstGeom prst="rect">
                <a:avLst/>
              </a:prstGeom>
              <a:blipFill>
                <a:blip r:embed="rId9"/>
                <a:stretch>
                  <a:fillRect l="-19718" r="-9859" b="-87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TextBox 212"/>
          <p:cNvSpPr txBox="1"/>
          <p:nvPr/>
        </p:nvSpPr>
        <p:spPr>
          <a:xfrm>
            <a:off x="5337266" y="5979409"/>
            <a:ext cx="3238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5859656" y="5572424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5859656" y="5760885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5859656" y="594934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859656" y="6137808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6600440" y="5572424"/>
            <a:ext cx="154702" cy="22246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6600440" y="5760885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6600440" y="594934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6600440" y="6137808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5859656" y="6326268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6600440" y="6326268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765278" y="6612230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439592" y="6612230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7" name="Straight Arrow Connector 226"/>
          <p:cNvCxnSpPr>
            <a:stCxn id="217" idx="6"/>
            <a:endCxn id="219" idx="2"/>
          </p:cNvCxnSpPr>
          <p:nvPr/>
        </p:nvCxnSpPr>
        <p:spPr>
          <a:xfrm flipV="1">
            <a:off x="6014358" y="5683655"/>
            <a:ext cx="586082" cy="3769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5801491" y="5894409"/>
                <a:ext cx="282933" cy="1799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91" y="5894409"/>
                <a:ext cx="282933" cy="179920"/>
              </a:xfrm>
              <a:prstGeom prst="rect">
                <a:avLst/>
              </a:prstGeom>
              <a:blipFill>
                <a:blip r:embed="rId10"/>
                <a:stretch>
                  <a:fillRect l="-15217" b="-79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2580888" y="4303200"/>
                <a:ext cx="63664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88" y="4303200"/>
                <a:ext cx="636648" cy="49667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801836" y="7523785"/>
                <a:ext cx="687945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36" y="7523785"/>
                <a:ext cx="687945" cy="496674"/>
              </a:xfrm>
              <a:prstGeom prst="rect">
                <a:avLst/>
              </a:prstGeom>
              <a:blipFill>
                <a:blip r:embed="rId1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2296012" y="7544546"/>
                <a:ext cx="687945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12" y="7544546"/>
                <a:ext cx="687945" cy="496674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4193104" y="7533644"/>
                <a:ext cx="687945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04" y="7533644"/>
                <a:ext cx="687945" cy="496674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26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relevance f(x)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pixel-wise relevance score</a:t>
            </a:r>
            <a:r>
              <a:rPr lang="ko-KR" altLang="en-US" dirty="0" smtClean="0"/>
              <a:t>로 재분배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39354" y="4570585"/>
                <a:ext cx="2455800" cy="1035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354" y="4570585"/>
                <a:ext cx="2455800" cy="10356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02398" y="5768486"/>
            <a:ext cx="432971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node j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node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j</a:t>
            </a:r>
            <a:r>
              <a:rPr lang="ko-KR" altLang="en-US" dirty="0" smtClean="0">
                <a:solidFill>
                  <a:srgbClr val="0000FF"/>
                </a:solidFill>
              </a:rPr>
              <a:t>에 대한 영향력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en-US" altLang="ko-KR" dirty="0" smtClean="0">
                <a:solidFill>
                  <a:srgbClr val="0000FF"/>
                </a:solidFill>
              </a:rPr>
              <a:t>node j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R </a:t>
            </a:r>
            <a:r>
              <a:rPr lang="ko-KR" altLang="en-US" dirty="0" smtClean="0">
                <a:solidFill>
                  <a:srgbClr val="0000FF"/>
                </a:solidFill>
              </a:rPr>
              <a:t>값을 곱한 값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모두 더해서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node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값으로 함</a:t>
            </a:r>
            <a:endParaRPr lang="en-US" altLang="ko-KR" dirty="0"/>
          </a:p>
        </p:txBody>
      </p:sp>
      <p:sp>
        <p:nvSpPr>
          <p:cNvPr id="74" name="Oval 73"/>
          <p:cNvSpPr/>
          <p:nvPr/>
        </p:nvSpPr>
        <p:spPr>
          <a:xfrm>
            <a:off x="1006929" y="5318332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06929" y="5506793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06929" y="5695254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06929" y="588371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47713" y="5318332"/>
            <a:ext cx="154702" cy="22246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747713" y="5506793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47713" y="5695254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747713" y="588371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06929" y="607217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747713" y="607217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2551" y="6358138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6865" y="6358138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6" name="Straight Arrow Connector 85"/>
          <p:cNvCxnSpPr>
            <a:stCxn id="76" idx="6"/>
            <a:endCxn id="78" idx="2"/>
          </p:cNvCxnSpPr>
          <p:nvPr/>
        </p:nvCxnSpPr>
        <p:spPr>
          <a:xfrm flipV="1">
            <a:off x="1161631" y="5429563"/>
            <a:ext cx="586082" cy="3769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948764" y="5640317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64" y="5640317"/>
                <a:ext cx="282933" cy="179920"/>
              </a:xfrm>
              <a:prstGeom prst="rect">
                <a:avLst/>
              </a:prstGeom>
              <a:blipFill>
                <a:blip r:embed="rId3"/>
                <a:stretch>
                  <a:fillRect l="-15217" b="-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>
            <a:off x="1254402" y="6768301"/>
            <a:ext cx="377126" cy="39268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254402" y="7039437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254402" y="7310573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254402" y="7581709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267912" y="7852844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41038" y="4276753"/>
                <a:ext cx="1203855" cy="81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38" y="4276753"/>
                <a:ext cx="1203855" cy="811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2825545" y="5295182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825545" y="5483643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825545" y="5672104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825545" y="586056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566329" y="5295182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566329" y="5483643"/>
            <a:ext cx="154702" cy="22246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3566329" y="5672104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566329" y="586056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825545" y="604902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566329" y="6049026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31167" y="6334988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05481" y="6334988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Straight Arrow Connector 124"/>
          <p:cNvCxnSpPr>
            <a:stCxn id="115" idx="6"/>
            <a:endCxn id="118" idx="2"/>
          </p:cNvCxnSpPr>
          <p:nvPr/>
        </p:nvCxnSpPr>
        <p:spPr>
          <a:xfrm flipV="1">
            <a:off x="2980247" y="5594874"/>
            <a:ext cx="586082" cy="1884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2767380" y="5617167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0" y="5617167"/>
                <a:ext cx="282933" cy="179920"/>
              </a:xfrm>
              <a:prstGeom prst="rect">
                <a:avLst/>
              </a:prstGeom>
              <a:blipFill>
                <a:blip r:embed="rId5"/>
                <a:stretch>
                  <a:fillRect l="-13043" b="-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/>
          <p:cNvSpPr/>
          <p:nvPr/>
        </p:nvSpPr>
        <p:spPr>
          <a:xfrm>
            <a:off x="3073018" y="6745151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073018" y="7016287"/>
            <a:ext cx="377126" cy="39268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3073018" y="7287423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073018" y="7558559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086528" y="7829694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2659654" y="4253603"/>
                <a:ext cx="1203856" cy="81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54" y="4253603"/>
                <a:ext cx="1203856" cy="8111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/>
          <p:cNvSpPr/>
          <p:nvPr/>
        </p:nvSpPr>
        <p:spPr>
          <a:xfrm>
            <a:off x="5509002" y="5283209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509002" y="5471670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5509002" y="5660131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5509002" y="5848593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6249786" y="5283209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6249786" y="5471670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6249786" y="5660131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249786" y="5848593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5509002" y="6037053"/>
            <a:ext cx="154702" cy="222461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6249786" y="6037053"/>
            <a:ext cx="154702" cy="222461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14624" y="6323015"/>
            <a:ext cx="355361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088938" y="6323015"/>
            <a:ext cx="476396" cy="15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l+1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Straight Arrow Connector 205"/>
          <p:cNvCxnSpPr>
            <a:stCxn id="196" idx="6"/>
            <a:endCxn id="203" idx="2"/>
          </p:cNvCxnSpPr>
          <p:nvPr/>
        </p:nvCxnSpPr>
        <p:spPr>
          <a:xfrm>
            <a:off x="5663704" y="5771362"/>
            <a:ext cx="586082" cy="3769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5450837" y="5605194"/>
                <a:ext cx="282933" cy="1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sz="12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37" y="5605194"/>
                <a:ext cx="282933" cy="179920"/>
              </a:xfrm>
              <a:prstGeom prst="rect">
                <a:avLst/>
              </a:prstGeom>
              <a:blipFill>
                <a:blip r:embed="rId7"/>
                <a:stretch>
                  <a:fillRect l="-12766" b="-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Oval 207"/>
          <p:cNvSpPr/>
          <p:nvPr/>
        </p:nvSpPr>
        <p:spPr>
          <a:xfrm>
            <a:off x="5756475" y="6733178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5756475" y="7004314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5756475" y="7275450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5756475" y="7546586"/>
            <a:ext cx="377126" cy="392686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5769985" y="7817721"/>
            <a:ext cx="377126" cy="39268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5343111" y="4241630"/>
                <a:ext cx="1203856" cy="81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11" y="4241630"/>
                <a:ext cx="1203856" cy="8111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TextBox 216"/>
          <p:cNvSpPr txBox="1"/>
          <p:nvPr/>
        </p:nvSpPr>
        <p:spPr>
          <a:xfrm>
            <a:off x="4222306" y="6444679"/>
            <a:ext cx="799041" cy="3647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… 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271962" y="6443256"/>
            <a:ext cx="250243" cy="3647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929" y="8222380"/>
                <a:ext cx="1089208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29" y="8222380"/>
                <a:ext cx="1089208" cy="56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2774301" y="8222380"/>
                <a:ext cx="1089208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01" y="8222380"/>
                <a:ext cx="1089208" cy="5654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5476126" y="8198804"/>
                <a:ext cx="1089208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26" y="8198804"/>
                <a:ext cx="1089208" cy="565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075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4834" y="2052320"/>
                <a:ext cx="11468100" cy="672592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  <a:hlinkClick r:id="rId2"/>
                  </a:rPr>
                  <a:t>https://github.com/WannaBeSuperteur/2020/tree/master/AI/deepLearning_GPU_XAITEST.py</a:t>
                </a:r>
                <a:endParaRPr lang="en-US" altLang="ko-KR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입력 데이터</a:t>
                </a:r>
                <a:r>
                  <a:rPr lang="en-US" altLang="ko-KR" dirty="0" smtClean="0">
                    <a:sym typeface="Helvetica"/>
                  </a:rPr>
                  <a:t>: 0~1</a:t>
                </a:r>
                <a:r>
                  <a:rPr lang="ko-KR" altLang="en-US" dirty="0" smtClean="0">
                    <a:sym typeface="Helvetica"/>
                  </a:rPr>
                  <a:t>까지 랜덤한 </a:t>
                </a:r>
                <a:r>
                  <a:rPr lang="en-US" altLang="ko-KR" dirty="0" smtClean="0">
                    <a:sym typeface="Helvetica"/>
                  </a:rPr>
                  <a:t>8</a:t>
                </a:r>
                <a:r>
                  <a:rPr lang="ko-KR" altLang="en-US" dirty="0" smtClean="0">
                    <a:sym typeface="Helvetica"/>
                  </a:rPr>
                  <a:t>개의 숫자 값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0" dirty="0" smtClean="0">
                    <a:sym typeface="Helvetica"/>
                  </a:rPr>
                  <a:t>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,…,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7</m:t>
                        </m:r>
                      </m:sub>
                    </m:sSub>
                  </m:oMath>
                </a14:m>
                <a:endParaRPr lang="en-US" altLang="ko-KR" b="0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출력 데이터</a:t>
                </a:r>
                <a:r>
                  <a:rPr lang="en-US" altLang="ko-KR" dirty="0" smtClean="0">
                    <a:sym typeface="Helvetica"/>
                  </a:rPr>
                  <a:t>: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b="0" dirty="0" smtClean="0">
                    <a:sym typeface="Helvetica"/>
                  </a:rPr>
                  <a:t>에만 영향을 받고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4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5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6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7</m:t>
                        </m:r>
                      </m:sub>
                    </m:sSub>
                  </m:oMath>
                </a14:m>
                <a:r>
                  <a:rPr lang="ko-KR" altLang="en-US" b="0" dirty="0" smtClean="0">
                    <a:sym typeface="Helvetica"/>
                  </a:rPr>
                  <a:t>에는 영향을 받지 않게 설정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r>
                  <a:rPr lang="ko-KR" altLang="en-US" b="0" dirty="0" smtClean="0">
                    <a:sym typeface="Helvetica"/>
                  </a:rPr>
                  <a:t>는 표준정규분포의 값이 </a:t>
                </a:r>
                <a:r>
                  <a:rPr lang="en-US" altLang="ko-KR" b="0" dirty="0" smtClean="0">
                    <a:sym typeface="Helvetica"/>
                  </a:rPr>
                  <a:t>X </a:t>
                </a:r>
                <a:r>
                  <a:rPr lang="ko-KR" altLang="en-US" b="0" dirty="0" smtClean="0">
                    <a:sym typeface="Helvetica"/>
                  </a:rPr>
                  <a:t>이하일 확률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𝑜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𝑍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≤</m:t>
                        </m:r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funcPr>
                          <m:fName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8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−2.5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𝑜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=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𝑃</m:t>
                    </m:r>
                    <m:d>
                      <m:d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𝑍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≤</m:t>
                        </m:r>
                        <m:func>
                          <m:funcPr>
                            <m:ctrlPr>
                              <a:rPr lang="en-US" altLang="ko-KR" b="0" i="1" dirty="0"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funcPr>
                          <m:fName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18</m:t>
                            </m:r>
                            <m:sSub>
                              <m:sSubPr>
                                <m:ctrlP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7.5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dirty="0"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+10</m:t>
                                </m:r>
                              </m:e>
                            </m:d>
                            <m:r>
                              <a:rPr lang="en-US" altLang="ko-KR" b="0" i="1" dirty="0">
                                <a:latin typeface="Cambria Math" panose="02040503050406030204" pitchFamily="18" charset="0"/>
                                <a:sym typeface="Helvetica"/>
                              </a:rPr>
                              <m:t>−2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0</m:t>
                            </m:r>
                            <m:r>
                              <a:rPr lang="en-US" altLang="ko-KR" b="0" i="1" dirty="0">
                                <a:latin typeface="Cambria Math" panose="02040503050406030204" pitchFamily="18" charset="0"/>
                                <a:sym typeface="Helvetica"/>
                              </a:rPr>
                              <m:t>.5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ko-KR" altLang="ko-KR" dirty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4834" y="2052320"/>
                <a:ext cx="11468100" cy="6725920"/>
              </a:xfrm>
              <a:prstGeom prst="rect">
                <a:avLst/>
              </a:prstGeom>
              <a:blipFill>
                <a:blip r:embed="rId3"/>
                <a:stretch>
                  <a:fillRect l="-2127" t="-1451" r="-1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121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94834" y="2052320"/>
            <a:ext cx="11468100" cy="782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(</a:t>
            </a:r>
            <a:r>
              <a:rPr lang="ko-KR" altLang="en-US" dirty="0" smtClean="0">
                <a:sym typeface="Helvetica"/>
              </a:rPr>
              <a:t>입력 데이터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출력 데이터</a:t>
            </a:r>
            <a:r>
              <a:rPr lang="en-US" altLang="ko-KR" dirty="0" smtClean="0">
                <a:sym typeface="Helvetica"/>
              </a:rPr>
              <a:t>) </a:t>
            </a:r>
            <a:r>
              <a:rPr lang="ko-KR" altLang="en-US" dirty="0" smtClean="0">
                <a:sym typeface="Helvetica"/>
              </a:rPr>
              <a:t>쌍 </a:t>
            </a:r>
            <a:r>
              <a:rPr lang="en-US" altLang="ko-KR" dirty="0" smtClean="0">
                <a:sym typeface="Helvetica"/>
              </a:rPr>
              <a:t>2700</a:t>
            </a:r>
            <a:r>
              <a:rPr lang="ko-KR" altLang="en-US" dirty="0" smtClean="0">
                <a:sym typeface="Helvetica"/>
              </a:rPr>
              <a:t>개를 이용하여 실험</a:t>
            </a:r>
            <a:endParaRPr lang="en-US" altLang="ko-KR" b="0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4" y="3095248"/>
            <a:ext cx="7685764" cy="4969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8" y="3095248"/>
            <a:ext cx="1850076" cy="496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4113" y="8189605"/>
            <a:ext cx="13160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altLang="ko-KR" dirty="0" smtClean="0"/>
              <a:t>input&gt;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533" y="8189605"/>
            <a:ext cx="1540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altLang="ko-KR" dirty="0" smtClean="0"/>
              <a:t>output&gt;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6577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553</Words>
  <Application>Microsoft Office PowerPoint</Application>
  <PresentationFormat>Custom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AutoML &amp; XAI</vt:lpstr>
      <vt:lpstr>Current Status</vt:lpstr>
      <vt:lpstr>Paper: Layer-wise Relevance Propagation for Deep Neural Network Architectures </vt:lpstr>
      <vt:lpstr>Paper: Layer-wise Relevance Propagation for Deep Neural Network Architectures </vt:lpstr>
      <vt:lpstr>Paper: Layer-wise Relevance Propagation for Deep Neural Network Architectures </vt:lpstr>
      <vt:lpstr>Paper: Layer-wise Relevance Propagation for Deep Neural Network Architectures 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1170</cp:revision>
  <cp:lastPrinted>2020-05-01T05:17:35Z</cp:lastPrinted>
  <dcterms:modified xsi:type="dcterms:W3CDTF">2020-05-06T07:15:18Z</dcterms:modified>
</cp:coreProperties>
</file>