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500FF"/>
    <a:srgbClr val="FF8050"/>
    <a:srgbClr val="00A2FF"/>
    <a:srgbClr val="D2B7FF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0" d="100"/>
          <a:sy n="50" d="100"/>
        </p:scale>
        <p:origin x="5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20.05.15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7800" cy="14960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Model-Related Methods: Visualization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패턴을 탐색하기 위하여 </a:t>
            </a:r>
            <a:r>
              <a:rPr lang="ko-KR" altLang="en-US" dirty="0" smtClean="0">
                <a:solidFill>
                  <a:srgbClr val="0000FF"/>
                </a:solidFill>
              </a:rPr>
              <a:t>머신러닝 모델을 시각화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46" y="4151312"/>
            <a:ext cx="10506075" cy="38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8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7800" cy="19278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Model-Related Methods: Knowledge Extraction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머신러닝 모델이 어떻게 작동하는지 설명하기 어렵지만 </a:t>
            </a:r>
            <a:r>
              <a:rPr lang="ko-KR" altLang="en-US" dirty="0" smtClean="0">
                <a:solidFill>
                  <a:srgbClr val="0000FF"/>
                </a:solidFill>
              </a:rPr>
              <a:t>알고리즘이 </a:t>
            </a:r>
            <a:r>
              <a:rPr lang="en-US" altLang="ko-KR" dirty="0" smtClean="0">
                <a:solidFill>
                  <a:srgbClr val="0000FF"/>
                </a:solidFill>
              </a:rPr>
              <a:t>hidden layer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cell</a:t>
            </a:r>
            <a:r>
              <a:rPr lang="ko-KR" altLang="en-US" dirty="0" smtClean="0">
                <a:solidFill>
                  <a:srgbClr val="0000FF"/>
                </a:solidFill>
              </a:rPr>
              <a:t>을 수정</a:t>
            </a:r>
            <a:r>
              <a:rPr lang="ko-KR" altLang="en-US" dirty="0" smtClean="0">
                <a:solidFill>
                  <a:schemeClr val="tx1"/>
                </a:solidFill>
              </a:rPr>
              <a:t>하므로 </a:t>
            </a:r>
            <a:r>
              <a:rPr lang="ko-KR" altLang="en-US" dirty="0" smtClean="0">
                <a:solidFill>
                  <a:srgbClr val="0000FF"/>
                </a:solidFill>
              </a:rPr>
              <a:t>모델 내부 표현 가능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6" y="4627245"/>
            <a:ext cx="10429875" cy="29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7800" cy="1521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Influence Methods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입력값을 바꾸는 방법</a:t>
            </a:r>
            <a:r>
              <a:rPr lang="ko-KR" altLang="en-US" dirty="0" smtClean="0"/>
              <a:t>으로 각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의 중요도를 평가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137025"/>
            <a:ext cx="11214100" cy="36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7800" cy="1521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Example-Based Explanation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특정 </a:t>
            </a:r>
            <a:r>
              <a:rPr lang="en-US" altLang="ko-KR" dirty="0" smtClean="0">
                <a:solidFill>
                  <a:srgbClr val="0000FF"/>
                </a:solidFill>
              </a:rPr>
              <a:t>instance</a:t>
            </a:r>
            <a:r>
              <a:rPr lang="ko-KR" altLang="en-US" dirty="0" smtClean="0">
                <a:solidFill>
                  <a:srgbClr val="0000FF"/>
                </a:solidFill>
              </a:rPr>
              <a:t>를 선택</a:t>
            </a:r>
            <a:r>
              <a:rPr lang="ko-KR" altLang="en-US" dirty="0" smtClean="0"/>
              <a:t>하여 머신러닝 모델의 행동 설명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4283074"/>
            <a:ext cx="10387789" cy="32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70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7800" cy="8356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XAI</a:t>
            </a:r>
            <a:r>
              <a:rPr lang="ko-KR" altLang="en-US" dirty="0" smtClean="0"/>
              <a:t>의 설명 측정에 대한 주요 기준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84853"/>
              </p:ext>
            </p:extLst>
          </p:nvPr>
        </p:nvGraphicFramePr>
        <p:xfrm>
          <a:off x="863600" y="3650544"/>
          <a:ext cx="11677650" cy="4017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868">
                  <a:extLst>
                    <a:ext uri="{9D8B030D-6E8A-4147-A177-3AD203B41FA5}">
                      <a16:colId xmlns:a16="http://schemas.microsoft.com/office/drawing/2014/main" val="2243420951"/>
                    </a:ext>
                  </a:extLst>
                </a:gridCol>
                <a:gridCol w="8195782">
                  <a:extLst>
                    <a:ext uri="{9D8B030D-6E8A-4147-A177-3AD203B41FA5}">
                      <a16:colId xmlns:a16="http://schemas.microsoft.com/office/drawing/2014/main" val="3320676347"/>
                    </a:ext>
                  </a:extLst>
                </a:gridCol>
              </a:tblGrid>
              <a:tr h="1323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Application-grounded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어플리케이션이 설명을 제공하고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최종 사용자가 테스트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할 수 있게 함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567042"/>
                  </a:ext>
                </a:extLst>
              </a:tr>
              <a:tr h="1323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Human-grounded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비교적 간단한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application-grounded evaluation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이며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실험은 도메인의 전문가보다는 </a:t>
                      </a:r>
                      <a:r>
                        <a:rPr lang="ko-KR" altLang="en-US" sz="2800" b="1" i="0" dirty="0" smtClean="0">
                          <a:solidFill>
                            <a:srgbClr val="0000FF"/>
                          </a:solidFill>
                        </a:rPr>
                        <a:t>일반인 대상</a:t>
                      </a:r>
                      <a:endParaRPr lang="ko-KR" altLang="en-US" sz="2800" b="1" i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09009"/>
                  </a:ext>
                </a:extLst>
              </a:tr>
              <a:tr h="1323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Functionality-grounded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사람을 필요로 하지 않는다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이미 어떤 클래스의 모델이나 인증된 </a:t>
                      </a:r>
                      <a:r>
                        <a:rPr lang="en-US" altLang="ko-KR" sz="2800" dirty="0" err="1" smtClean="0">
                          <a:solidFill>
                            <a:schemeClr val="tx1"/>
                          </a:solidFill>
                        </a:rPr>
                        <a:t>regularizer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가지고 있을 때 적합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92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440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01850" y="2260917"/>
            <a:ext cx="7880350" cy="66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15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AutoML</a:t>
            </a:r>
            <a:r>
              <a:rPr lang="en-US" altLang="ko-KR" dirty="0" smtClean="0"/>
              <a:t> &amp; XAI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XAI 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AI) </a:t>
            </a:r>
            <a:r>
              <a:rPr lang="ko-KR" altLang="en-US" dirty="0" smtClean="0"/>
              <a:t>관련 논문에 대한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r>
              <a:rPr lang="en-US" altLang="ko-KR" dirty="0" smtClean="0"/>
              <a:t>(Survey </a:t>
            </a:r>
            <a:r>
              <a:rPr lang="ko-KR" altLang="en-US" dirty="0" smtClean="0"/>
              <a:t>논문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논문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en-US" altLang="ko-KR" dirty="0"/>
              <a:t>Peeking Inside the Black-Box: A Survey on Explainable Artificial Intelligence (XAI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학습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Key Terms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03718"/>
              </p:ext>
            </p:extLst>
          </p:nvPr>
        </p:nvGraphicFramePr>
        <p:xfrm>
          <a:off x="673100" y="3281680"/>
          <a:ext cx="11633200" cy="5150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328">
                  <a:extLst>
                    <a:ext uri="{9D8B030D-6E8A-4147-A177-3AD203B41FA5}">
                      <a16:colId xmlns:a16="http://schemas.microsoft.com/office/drawing/2014/main" val="1528347934"/>
                    </a:ext>
                  </a:extLst>
                </a:gridCol>
                <a:gridCol w="8932872">
                  <a:extLst>
                    <a:ext uri="{9D8B030D-6E8A-4147-A177-3AD203B41FA5}">
                      <a16:colId xmlns:a16="http://schemas.microsoft.com/office/drawing/2014/main" val="2451487160"/>
                    </a:ext>
                  </a:extLst>
                </a:gridCol>
              </a:tblGrid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Interpretable</a:t>
                      </a:r>
                      <a:r>
                        <a:rPr lang="en-US" altLang="ko-KR" sz="2400" baseline="0" dirty="0" smtClean="0">
                          <a:latin typeface="+mn-ea"/>
                          <a:ea typeface="+mn-ea"/>
                        </a:rPr>
                        <a:t> Machine Learning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입력 데이터가 출력 데이터에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어떻게 수학적으로 매핑되는지 사람이 연구하고 이해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할 수 있는 머신러닝 모델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803375"/>
                  </a:ext>
                </a:extLst>
              </a:tr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Black-box</a:t>
                      </a:r>
                      <a:r>
                        <a:rPr lang="en-US" altLang="ko-KR" sz="2400" baseline="0" dirty="0" smtClean="0">
                          <a:latin typeface="+mn-ea"/>
                          <a:ea typeface="+mn-ea"/>
                        </a:rPr>
                        <a:t> problem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+mn-ea"/>
                          <a:ea typeface="+mn-ea"/>
                        </a:rPr>
                        <a:t>블랙박스</a:t>
                      </a:r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내부 디자인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구조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구현을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전혀 노출시키지 않는다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400" b="1" dirty="0" smtClean="0">
                          <a:latin typeface="+mn-ea"/>
                          <a:ea typeface="+mn-ea"/>
                        </a:rPr>
                        <a:t>화이트박스</a:t>
                      </a:r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내부 디자인 등을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전적으로 노출시킨다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642741"/>
                  </a:ext>
                </a:extLst>
              </a:tr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Responsible AI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도덕적이고 윤리적인 고려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를 하는 것</a:t>
                      </a:r>
                      <a:endParaRPr lang="en-US" altLang="ko-KR" sz="24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Accountability: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결정과 행동을 사용자에게 설명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할 수 있는 것</a:t>
                      </a:r>
                    </a:p>
                    <a:p>
                      <a:pPr latinLnBrk="1"/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Responsibility: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사용자들의 역할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, AI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시스템의 결정과 행동에 대한 능력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오류 또는 예상치 못한 결과에 대응하는 것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6787"/>
                  </a:ext>
                </a:extLst>
              </a:tr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Artificial General Intelligence (AGI)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사람이 할 수 있는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어떤 행동이든 학습하여 수행할 수 있는 인공지능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으로 인공지능 분야의 궁극적 목표이다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XAI</a:t>
            </a:r>
            <a:r>
              <a:rPr lang="ko-KR" altLang="en-US" dirty="0" smtClean="0"/>
              <a:t>의 필요성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03744"/>
              </p:ext>
            </p:extLst>
          </p:nvPr>
        </p:nvGraphicFramePr>
        <p:xfrm>
          <a:off x="673100" y="3281680"/>
          <a:ext cx="11633200" cy="47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328">
                  <a:extLst>
                    <a:ext uri="{9D8B030D-6E8A-4147-A177-3AD203B41FA5}">
                      <a16:colId xmlns:a16="http://schemas.microsoft.com/office/drawing/2014/main" val="1528347934"/>
                    </a:ext>
                  </a:extLst>
                </a:gridCol>
                <a:gridCol w="8932872">
                  <a:extLst>
                    <a:ext uri="{9D8B030D-6E8A-4147-A177-3AD203B41FA5}">
                      <a16:colId xmlns:a16="http://schemas.microsoft.com/office/drawing/2014/main" val="2451487160"/>
                    </a:ext>
                  </a:extLst>
                </a:gridCol>
              </a:tblGrid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옳음을 증명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인공지능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딥러닝 시스템이 편향되거나 차별적인 결과를 도출하는 문제점 등으로 인해 논란이 발생하고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따라서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그 판단이 옳음을 증명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해야 한다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803375"/>
                  </a:ext>
                </a:extLst>
              </a:tr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+mn-ea"/>
                          <a:ea typeface="+mn-ea"/>
                        </a:rPr>
                        <a:t>제어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를 위한 설명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상황이 잘못되는 것을 예방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할 수 있다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642741"/>
                  </a:ext>
                </a:extLst>
              </a:tr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+mn-ea"/>
                          <a:ea typeface="+mn-ea"/>
                        </a:rPr>
                        <a:t>성능 향상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을 위한 설명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설명 및 이해 가능한 모델은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보다 쉽게 성능이 향상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될 수 있다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왜 시스템이 특정 값을 출력했는지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 알 수 있기 때문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6787"/>
                  </a:ext>
                </a:extLst>
              </a:tr>
              <a:tr h="1198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+mn-ea"/>
                          <a:ea typeface="+mn-ea"/>
                        </a:rPr>
                        <a:t>발견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을 위한 설명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설명을 통해 새로운 사실이나 정보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를 알 수 있다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400" dirty="0" err="1" smtClean="0">
                          <a:latin typeface="+mn-ea"/>
                          <a:ea typeface="+mn-ea"/>
                        </a:rPr>
                        <a:t>AlphaGo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 Zero </a:t>
                      </a:r>
                      <a:r>
                        <a:rPr lang="ko-KR" altLang="en-US" sz="240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962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2204700" cy="102615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XAI</a:t>
            </a:r>
            <a:r>
              <a:rPr lang="ko-KR" altLang="en-US" dirty="0" smtClean="0"/>
              <a:t>의 응용 분야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65399"/>
              </p:ext>
            </p:extLst>
          </p:nvPr>
        </p:nvGraphicFramePr>
        <p:xfrm>
          <a:off x="1126066" y="3505200"/>
          <a:ext cx="10735734" cy="511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5734">
                  <a:extLst>
                    <a:ext uri="{9D8B030D-6E8A-4147-A177-3AD203B41FA5}">
                      <a16:colId xmlns:a16="http://schemas.microsoft.com/office/drawing/2014/main" val="1568581832"/>
                    </a:ext>
                  </a:extLst>
                </a:gridCol>
                <a:gridCol w="8890000">
                  <a:extLst>
                    <a:ext uri="{9D8B030D-6E8A-4147-A177-3AD203B41FA5}">
                      <a16:colId xmlns:a16="http://schemas.microsoft.com/office/drawing/2014/main" val="1072066872"/>
                    </a:ext>
                  </a:extLst>
                </a:gridCol>
              </a:tblGrid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운송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자율주행 자동차</a:t>
                      </a:r>
                      <a:r>
                        <a:rPr lang="ko-KR" altLang="en-US" sz="2400" dirty="0" smtClean="0"/>
                        <a:t>는 교통 사고를 줄이고 향상된 이동성을 발휘하지만 설명 가능한 </a:t>
                      </a:r>
                      <a:r>
                        <a:rPr lang="en-US" altLang="ko-KR" sz="2400" dirty="0" smtClean="0"/>
                        <a:t>AI </a:t>
                      </a:r>
                      <a:r>
                        <a:rPr lang="ko-KR" altLang="en-US" sz="2400" dirty="0" smtClean="0"/>
                        <a:t>문제에 직면한다</a:t>
                      </a:r>
                      <a:r>
                        <a:rPr lang="en-US" altLang="ko-KR" sz="2400" dirty="0" smtClean="0"/>
                        <a:t>. (</a:t>
                      </a:r>
                      <a:r>
                        <a:rPr lang="ko-KR" altLang="en-US" sz="2400" dirty="0" smtClean="0"/>
                        <a:t>잘못 분류하면 사고가 발생하기 쉽기 때문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163560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헬스케어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인공지능 모델에 의해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환자를 다루는 문제 </a:t>
                      </a:r>
                      <a:r>
                        <a:rPr lang="ko-KR" altLang="en-US" sz="2400" dirty="0" smtClean="0"/>
                        <a:t>등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98729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법률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모델이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정직하고 차별적이지 않아야 </a:t>
                      </a:r>
                      <a:r>
                        <a:rPr lang="ko-KR" altLang="en-US" sz="2400" dirty="0" smtClean="0"/>
                        <a:t>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315466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금융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데이터 보안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공정성</a:t>
                      </a:r>
                      <a:r>
                        <a:rPr lang="ko-KR" altLang="en-US" sz="2400" dirty="0" smtClean="0"/>
                        <a:t>의 문제 등에 의해 </a:t>
                      </a:r>
                      <a:r>
                        <a:rPr lang="en-US" altLang="ko-KR" sz="2400" dirty="0" smtClean="0"/>
                        <a:t>XAI</a:t>
                      </a:r>
                      <a:r>
                        <a:rPr lang="ko-KR" altLang="en-US" sz="2400" dirty="0" smtClean="0"/>
                        <a:t>를 필요로 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38139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군사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DAPRA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프로젝트 </a:t>
                      </a:r>
                      <a:r>
                        <a:rPr lang="ko-KR" altLang="en-US" sz="2400" dirty="0" smtClean="0"/>
                        <a:t>때문에 </a:t>
                      </a:r>
                      <a:r>
                        <a:rPr lang="en-US" altLang="ko-KR" sz="2400" dirty="0" smtClean="0"/>
                        <a:t>XAI</a:t>
                      </a:r>
                      <a:r>
                        <a:rPr lang="ko-KR" altLang="en-US" sz="2400" dirty="0" smtClean="0"/>
                        <a:t>가 중요하게 다루어지고 있다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16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594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04800" y="2360930"/>
            <a:ext cx="6781800" cy="64617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XAI</a:t>
            </a:r>
            <a:r>
              <a:rPr lang="ko-KR" altLang="en-US" dirty="0" smtClean="0"/>
              <a:t>의 설명 가능 전략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Complexity Related Methods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Bayesian Rule Lists (BRL)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Sparse Linear Model (SLIM)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Scoop Related Methods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Global Interpretability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Local </a:t>
            </a:r>
            <a:r>
              <a:rPr lang="en-US" altLang="ko-KR" dirty="0" err="1" smtClean="0"/>
              <a:t>Interpertability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주간 진행 사항…"/>
          <p:cNvSpPr txBox="1">
            <a:spLocks/>
          </p:cNvSpPr>
          <p:nvPr/>
        </p:nvSpPr>
        <p:spPr>
          <a:xfrm>
            <a:off x="6024084" y="3089910"/>
            <a:ext cx="6375400" cy="605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lvl="1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Model Related Methods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Model-Specific Interpretability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Model-Agnostic Interpretability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Visualization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/>
              <a:t>Surrogant</a:t>
            </a:r>
            <a:r>
              <a:rPr lang="en-US" altLang="ko-KR" dirty="0"/>
              <a:t> Models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Partial Dependence Plot (PDP)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Individual Conditional Expectation (ICE</a:t>
            </a:r>
            <a:r>
              <a:rPr lang="en-US" altLang="ko-KR" dirty="0" smtClean="0"/>
              <a:t>)</a:t>
            </a:r>
            <a:endParaRPr lang="en-US" altLang="ko-KR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2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Influence Methods</a:t>
            </a:r>
          </a:p>
          <a:p>
            <a:pPr lvl="3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Sensitivity Analysis (SA)</a:t>
            </a:r>
          </a:p>
          <a:p>
            <a:pPr lvl="3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Layer-wise Relevance Propagation (LRP)</a:t>
            </a:r>
          </a:p>
          <a:p>
            <a:pPr lvl="3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Feature Importance</a:t>
            </a:r>
          </a:p>
          <a:p>
            <a:pPr lvl="2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Example-Based Explanation</a:t>
            </a:r>
          </a:p>
          <a:p>
            <a:pPr lvl="3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Prototypes and Criticisms</a:t>
            </a:r>
          </a:p>
          <a:p>
            <a:pPr lvl="3" hangingPunct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latin typeface="Helvetica"/>
                <a:ea typeface="Helvetica"/>
                <a:cs typeface="Helvetica"/>
                <a:sym typeface="Helvetica"/>
              </a:rPr>
              <a:t>Couterfactuals</a:t>
            </a:r>
            <a:r>
              <a:rPr lang="en-US" altLang="ko-KR" dirty="0" smtClean="0">
                <a:latin typeface="Helvetica"/>
                <a:ea typeface="Helvetica"/>
                <a:cs typeface="Helvetica"/>
                <a:sym typeface="Helvetica"/>
              </a:rPr>
              <a:t> Explanations</a:t>
            </a:r>
            <a:endParaRPr lang="ko-KR" altLang="ko-KR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5097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6324600" cy="623315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Global Interpretability vs. Local Interpretability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Global Interpretability: </a:t>
            </a:r>
            <a:r>
              <a:rPr lang="ko-KR" altLang="en-US" dirty="0" smtClean="0">
                <a:solidFill>
                  <a:srgbClr val="0000FF"/>
                </a:solidFill>
              </a:rPr>
              <a:t>전체 로직에 대한 이해</a:t>
            </a:r>
            <a:r>
              <a:rPr lang="ko-KR" altLang="en-US" dirty="0" smtClean="0"/>
              <a:t>를 가능하게 하고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전반적인 수준의 결정</a:t>
            </a:r>
            <a:r>
              <a:rPr lang="ko-KR" altLang="en-US" dirty="0" smtClean="0"/>
              <a:t>에 대한 정보를 제공하는 머신러닝 모델에 적합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Local Interpretability: </a:t>
            </a:r>
            <a:r>
              <a:rPr lang="ko-KR" altLang="en-US" dirty="0" smtClean="0">
                <a:solidFill>
                  <a:srgbClr val="0000FF"/>
                </a:solidFill>
              </a:rPr>
              <a:t>모델의 특정한 결정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예측에 대한 이유 </a:t>
            </a:r>
            <a:r>
              <a:rPr lang="ko-KR" altLang="en-US" dirty="0" smtClean="0"/>
              <a:t>설명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743753" y="4666238"/>
            <a:ext cx="37911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&lt;Global Interpretability&gt;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932" y="7752080"/>
            <a:ext cx="35987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&lt;Local Interpretability&gt;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5553" y="2484985"/>
            <a:ext cx="2848047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Model = f(x0, x1)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94700" y="3098800"/>
            <a:ext cx="12700" cy="13716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8175553" y="4318000"/>
            <a:ext cx="3263121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11438674" y="4051817"/>
            <a:ext cx="4456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6174" y="2886007"/>
            <a:ext cx="4456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20100" y="3345231"/>
            <a:ext cx="2806700" cy="960069"/>
          </a:xfrm>
          <a:prstGeom prst="rect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5510" y="3006658"/>
            <a:ext cx="11237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 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Class 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sym typeface="Helvetica Neue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420100" y="3345231"/>
            <a:ext cx="2806700" cy="960069"/>
          </a:xfrm>
          <a:custGeom>
            <a:avLst/>
            <a:gdLst>
              <a:gd name="connsiteX0" fmla="*/ 1777138 w 2806700"/>
              <a:gd name="connsiteY0" fmla="*/ 563513 h 960069"/>
              <a:gd name="connsiteX1" fmla="*/ 2346219 w 2806700"/>
              <a:gd name="connsiteY1" fmla="*/ 738448 h 960069"/>
              <a:gd name="connsiteX2" fmla="*/ 2790719 w 2806700"/>
              <a:gd name="connsiteY2" fmla="*/ 679711 h 960069"/>
              <a:gd name="connsiteX3" fmla="*/ 2806700 w 2806700"/>
              <a:gd name="connsiteY3" fmla="*/ 676739 h 960069"/>
              <a:gd name="connsiteX4" fmla="*/ 2806700 w 2806700"/>
              <a:gd name="connsiteY4" fmla="*/ 960069 h 960069"/>
              <a:gd name="connsiteX5" fmla="*/ 1271181 w 2806700"/>
              <a:gd name="connsiteY5" fmla="*/ 960069 h 960069"/>
              <a:gd name="connsiteX6" fmla="*/ 1296373 w 2806700"/>
              <a:gd name="connsiteY6" fmla="*/ 935683 h 960069"/>
              <a:gd name="connsiteX7" fmla="*/ 1698519 w 2806700"/>
              <a:gd name="connsiteY7" fmla="*/ 573348 h 960069"/>
              <a:gd name="connsiteX8" fmla="*/ 1777138 w 2806700"/>
              <a:gd name="connsiteY8" fmla="*/ 563513 h 960069"/>
              <a:gd name="connsiteX9" fmla="*/ 0 w 2806700"/>
              <a:gd name="connsiteY9" fmla="*/ 507829 h 960069"/>
              <a:gd name="connsiteX10" fmla="*/ 117369 w 2806700"/>
              <a:gd name="connsiteY10" fmla="*/ 512229 h 960069"/>
              <a:gd name="connsiteX11" fmla="*/ 619019 w 2806700"/>
              <a:gd name="connsiteY11" fmla="*/ 573348 h 960069"/>
              <a:gd name="connsiteX12" fmla="*/ 914443 w 2806700"/>
              <a:gd name="connsiteY12" fmla="*/ 949077 h 960069"/>
              <a:gd name="connsiteX13" fmla="*/ 922109 w 2806700"/>
              <a:gd name="connsiteY13" fmla="*/ 960069 h 960069"/>
              <a:gd name="connsiteX14" fmla="*/ 0 w 2806700"/>
              <a:gd name="connsiteY14" fmla="*/ 960069 h 960069"/>
              <a:gd name="connsiteX15" fmla="*/ 871200 w 2806700"/>
              <a:gd name="connsiteY15" fmla="*/ 0 h 960069"/>
              <a:gd name="connsiteX16" fmla="*/ 2520537 w 2806700"/>
              <a:gd name="connsiteY16" fmla="*/ 0 h 960069"/>
              <a:gd name="connsiteX17" fmla="*/ 2393720 w 2806700"/>
              <a:gd name="connsiteY17" fmla="*/ 83009 h 960069"/>
              <a:gd name="connsiteX18" fmla="*/ 1876319 w 2806700"/>
              <a:gd name="connsiteY18" fmla="*/ 281248 h 960069"/>
              <a:gd name="connsiteX19" fmla="*/ 963197 w 2806700"/>
              <a:gd name="connsiteY19" fmla="*/ 37418 h 96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6700" h="960069">
                <a:moveTo>
                  <a:pt x="1777138" y="563513"/>
                </a:moveTo>
                <a:cubicBezTo>
                  <a:pt x="1959134" y="565510"/>
                  <a:pt x="2133229" y="727336"/>
                  <a:pt x="2346219" y="738448"/>
                </a:cubicBezTo>
                <a:cubicBezTo>
                  <a:pt x="2467928" y="744798"/>
                  <a:pt x="2635674" y="709873"/>
                  <a:pt x="2790719" y="679711"/>
                </a:cubicBezTo>
                <a:lnTo>
                  <a:pt x="2806700" y="676739"/>
                </a:lnTo>
                <a:lnTo>
                  <a:pt x="2806700" y="960069"/>
                </a:lnTo>
                <a:lnTo>
                  <a:pt x="1271181" y="960069"/>
                </a:lnTo>
                <a:lnTo>
                  <a:pt x="1296373" y="935683"/>
                </a:lnTo>
                <a:cubicBezTo>
                  <a:pt x="1426494" y="798575"/>
                  <a:pt x="1566227" y="609067"/>
                  <a:pt x="1698519" y="573348"/>
                </a:cubicBezTo>
                <a:cubicBezTo>
                  <a:pt x="1724978" y="566204"/>
                  <a:pt x="1751138" y="563228"/>
                  <a:pt x="1777138" y="563513"/>
                </a:cubicBezTo>
                <a:close/>
                <a:moveTo>
                  <a:pt x="0" y="507829"/>
                </a:moveTo>
                <a:lnTo>
                  <a:pt x="117369" y="512229"/>
                </a:lnTo>
                <a:cubicBezTo>
                  <a:pt x="305224" y="517257"/>
                  <a:pt x="501544" y="519373"/>
                  <a:pt x="619019" y="573348"/>
                </a:cubicBezTo>
                <a:cubicBezTo>
                  <a:pt x="765863" y="640817"/>
                  <a:pt x="837466" y="822387"/>
                  <a:pt x="914443" y="949077"/>
                </a:cubicBezTo>
                <a:lnTo>
                  <a:pt x="922109" y="960069"/>
                </a:lnTo>
                <a:lnTo>
                  <a:pt x="0" y="960069"/>
                </a:lnTo>
                <a:close/>
                <a:moveTo>
                  <a:pt x="871200" y="0"/>
                </a:moveTo>
                <a:lnTo>
                  <a:pt x="2520537" y="0"/>
                </a:lnTo>
                <a:lnTo>
                  <a:pt x="2393720" y="83009"/>
                </a:lnTo>
                <a:cubicBezTo>
                  <a:pt x="2216937" y="183915"/>
                  <a:pt x="2015226" y="259817"/>
                  <a:pt x="1876319" y="281248"/>
                </a:cubicBezTo>
                <a:cubicBezTo>
                  <a:pt x="1644809" y="316967"/>
                  <a:pt x="1289275" y="171612"/>
                  <a:pt x="963197" y="374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04363" y="5971849"/>
            <a:ext cx="1312126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x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0=0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804363" y="6711564"/>
            <a:ext cx="1312126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x1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=5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599576" y="5595620"/>
            <a:ext cx="223874" cy="223874"/>
          </a:xfrm>
          <a:prstGeom prst="ellipse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599576" y="6216346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599576" y="6879540"/>
            <a:ext cx="223874" cy="2238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99576" y="7500266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194600" y="5595620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94600" y="6216346"/>
            <a:ext cx="223874" cy="223874"/>
          </a:xfrm>
          <a:prstGeom prst="ellipse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194600" y="6879540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194600" y="7500266"/>
            <a:ext cx="223874" cy="2238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781398" y="5595620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781398" y="6216346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81398" y="6879540"/>
            <a:ext cx="223874" cy="223874"/>
          </a:xfrm>
          <a:prstGeom prst="ellipse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781398" y="7500266"/>
            <a:ext cx="223874" cy="223874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1422918" y="6518524"/>
            <a:ext cx="223874" cy="223874"/>
          </a:xfrm>
          <a:prstGeom prst="ellipse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3" name="Straight Arrow Connector 42"/>
          <p:cNvCxnSpPr>
            <a:stCxn id="21" idx="6"/>
            <a:endCxn id="25" idx="3"/>
          </p:cNvCxnSpPr>
          <p:nvPr/>
        </p:nvCxnSpPr>
        <p:spPr>
          <a:xfrm flipV="1">
            <a:off x="9116489" y="5786708"/>
            <a:ext cx="515873" cy="495309"/>
          </a:xfrm>
          <a:prstGeom prst="straightConnector1">
            <a:avLst/>
          </a:prstGeom>
          <a:noFill/>
          <a:ln w="19050" cap="flat">
            <a:solidFill>
              <a:srgbClr val="55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/>
          <p:cNvCxnSpPr>
            <a:stCxn id="21" idx="6"/>
            <a:endCxn id="31" idx="2"/>
          </p:cNvCxnSpPr>
          <p:nvPr/>
        </p:nvCxnSpPr>
        <p:spPr>
          <a:xfrm>
            <a:off x="9116489" y="6282017"/>
            <a:ext cx="483087" cy="4626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/>
          <p:cNvCxnSpPr>
            <a:stCxn id="21" idx="6"/>
            <a:endCxn id="32" idx="2"/>
          </p:cNvCxnSpPr>
          <p:nvPr/>
        </p:nvCxnSpPr>
        <p:spPr>
          <a:xfrm>
            <a:off x="9116489" y="6282017"/>
            <a:ext cx="483087" cy="709460"/>
          </a:xfrm>
          <a:prstGeom prst="straightConnector1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>
            <a:stCxn id="21" idx="6"/>
            <a:endCxn id="33" idx="2"/>
          </p:cNvCxnSpPr>
          <p:nvPr/>
        </p:nvCxnSpPr>
        <p:spPr>
          <a:xfrm>
            <a:off x="9116489" y="6282017"/>
            <a:ext cx="483087" cy="133018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/>
          <p:cNvCxnSpPr>
            <a:stCxn id="29" idx="6"/>
            <a:endCxn id="25" idx="3"/>
          </p:cNvCxnSpPr>
          <p:nvPr/>
        </p:nvCxnSpPr>
        <p:spPr>
          <a:xfrm flipV="1">
            <a:off x="9116489" y="5786708"/>
            <a:ext cx="515873" cy="1235024"/>
          </a:xfrm>
          <a:prstGeom prst="straightConnector1">
            <a:avLst/>
          </a:prstGeom>
          <a:noFill/>
          <a:ln w="19050" cap="flat">
            <a:solidFill>
              <a:srgbClr val="55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29" idx="6"/>
            <a:endCxn id="31" idx="2"/>
          </p:cNvCxnSpPr>
          <p:nvPr/>
        </p:nvCxnSpPr>
        <p:spPr>
          <a:xfrm flipV="1">
            <a:off x="9116489" y="6328283"/>
            <a:ext cx="483087" cy="69344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/>
          <p:cNvCxnSpPr>
            <a:stCxn id="29" idx="6"/>
            <a:endCxn id="32" idx="2"/>
          </p:cNvCxnSpPr>
          <p:nvPr/>
        </p:nvCxnSpPr>
        <p:spPr>
          <a:xfrm flipV="1">
            <a:off x="9116489" y="6991477"/>
            <a:ext cx="483087" cy="30255"/>
          </a:xfrm>
          <a:prstGeom prst="straightConnector1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/>
          <p:cNvCxnSpPr>
            <a:stCxn id="29" idx="6"/>
            <a:endCxn id="33" idx="2"/>
          </p:cNvCxnSpPr>
          <p:nvPr/>
        </p:nvCxnSpPr>
        <p:spPr>
          <a:xfrm>
            <a:off x="9116489" y="7021732"/>
            <a:ext cx="483087" cy="590471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>
            <a:stCxn id="25" idx="6"/>
            <a:endCxn id="34" idx="2"/>
          </p:cNvCxnSpPr>
          <p:nvPr/>
        </p:nvCxnSpPr>
        <p:spPr>
          <a:xfrm>
            <a:off x="9823450" y="5707557"/>
            <a:ext cx="37115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/>
          <p:cNvCxnSpPr>
            <a:stCxn id="25" idx="6"/>
            <a:endCxn id="35" idx="2"/>
          </p:cNvCxnSpPr>
          <p:nvPr/>
        </p:nvCxnSpPr>
        <p:spPr>
          <a:xfrm>
            <a:off x="9823450" y="5707557"/>
            <a:ext cx="371150" cy="620726"/>
          </a:xfrm>
          <a:prstGeom prst="straightConnector1">
            <a:avLst/>
          </a:prstGeom>
          <a:noFill/>
          <a:ln w="19050" cap="flat">
            <a:solidFill>
              <a:srgbClr val="55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72"/>
          <p:cNvCxnSpPr>
            <a:stCxn id="25" idx="6"/>
            <a:endCxn id="36" idx="2"/>
          </p:cNvCxnSpPr>
          <p:nvPr/>
        </p:nvCxnSpPr>
        <p:spPr>
          <a:xfrm>
            <a:off x="9823450" y="5707557"/>
            <a:ext cx="371150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/>
          <p:cNvCxnSpPr>
            <a:stCxn id="25" idx="6"/>
            <a:endCxn id="37" idx="2"/>
          </p:cNvCxnSpPr>
          <p:nvPr/>
        </p:nvCxnSpPr>
        <p:spPr>
          <a:xfrm>
            <a:off x="9823450" y="5707557"/>
            <a:ext cx="371150" cy="190464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>
            <a:stCxn id="31" idx="6"/>
            <a:endCxn id="34" idx="2"/>
          </p:cNvCxnSpPr>
          <p:nvPr/>
        </p:nvCxnSpPr>
        <p:spPr>
          <a:xfrm flipV="1">
            <a:off x="9823450" y="5707557"/>
            <a:ext cx="371150" cy="62072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>
            <a:stCxn id="31" idx="6"/>
            <a:endCxn id="35" idx="2"/>
          </p:cNvCxnSpPr>
          <p:nvPr/>
        </p:nvCxnSpPr>
        <p:spPr>
          <a:xfrm>
            <a:off x="9823450" y="6328283"/>
            <a:ext cx="37115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/>
          <p:cNvCxnSpPr>
            <a:stCxn id="31" idx="6"/>
            <a:endCxn id="36" idx="2"/>
          </p:cNvCxnSpPr>
          <p:nvPr/>
        </p:nvCxnSpPr>
        <p:spPr>
          <a:xfrm>
            <a:off x="9823450" y="6328283"/>
            <a:ext cx="371150" cy="66319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>
            <a:stCxn id="31" idx="6"/>
            <a:endCxn id="37" idx="2"/>
          </p:cNvCxnSpPr>
          <p:nvPr/>
        </p:nvCxnSpPr>
        <p:spPr>
          <a:xfrm>
            <a:off x="9823450" y="6328283"/>
            <a:ext cx="371150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/>
          <p:cNvCxnSpPr>
            <a:stCxn id="32" idx="6"/>
            <a:endCxn id="34" idx="2"/>
          </p:cNvCxnSpPr>
          <p:nvPr/>
        </p:nvCxnSpPr>
        <p:spPr>
          <a:xfrm flipV="1">
            <a:off x="9823450" y="5707557"/>
            <a:ext cx="371150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/>
          <p:cNvCxnSpPr>
            <a:stCxn id="32" idx="6"/>
            <a:endCxn id="35" idx="2"/>
          </p:cNvCxnSpPr>
          <p:nvPr/>
        </p:nvCxnSpPr>
        <p:spPr>
          <a:xfrm flipV="1">
            <a:off x="9823450" y="6328283"/>
            <a:ext cx="371150" cy="66319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/>
          <p:cNvCxnSpPr>
            <a:stCxn id="32" idx="6"/>
            <a:endCxn id="36" idx="2"/>
          </p:cNvCxnSpPr>
          <p:nvPr/>
        </p:nvCxnSpPr>
        <p:spPr>
          <a:xfrm>
            <a:off x="9823450" y="6991477"/>
            <a:ext cx="37115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/>
          <p:cNvCxnSpPr>
            <a:stCxn id="32" idx="6"/>
            <a:endCxn id="37" idx="2"/>
          </p:cNvCxnSpPr>
          <p:nvPr/>
        </p:nvCxnSpPr>
        <p:spPr>
          <a:xfrm>
            <a:off x="9823450" y="6991477"/>
            <a:ext cx="371150" cy="620726"/>
          </a:xfrm>
          <a:prstGeom prst="straightConnector1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Arrow Connector 102"/>
          <p:cNvCxnSpPr>
            <a:stCxn id="33" idx="6"/>
            <a:endCxn id="34" idx="2"/>
          </p:cNvCxnSpPr>
          <p:nvPr/>
        </p:nvCxnSpPr>
        <p:spPr>
          <a:xfrm flipV="1">
            <a:off x="9823450" y="5707557"/>
            <a:ext cx="371150" cy="190464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/>
          <p:cNvCxnSpPr>
            <a:stCxn id="33" idx="6"/>
            <a:endCxn id="35" idx="2"/>
          </p:cNvCxnSpPr>
          <p:nvPr/>
        </p:nvCxnSpPr>
        <p:spPr>
          <a:xfrm flipV="1">
            <a:off x="9823450" y="6328283"/>
            <a:ext cx="371150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/>
          <p:cNvCxnSpPr>
            <a:stCxn id="33" idx="6"/>
            <a:endCxn id="36" idx="2"/>
          </p:cNvCxnSpPr>
          <p:nvPr/>
        </p:nvCxnSpPr>
        <p:spPr>
          <a:xfrm flipV="1">
            <a:off x="9823450" y="6991477"/>
            <a:ext cx="371150" cy="62072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Arrow Connector 111"/>
          <p:cNvCxnSpPr>
            <a:stCxn id="33" idx="6"/>
            <a:endCxn id="37" idx="2"/>
          </p:cNvCxnSpPr>
          <p:nvPr/>
        </p:nvCxnSpPr>
        <p:spPr>
          <a:xfrm>
            <a:off x="9823450" y="7612203"/>
            <a:ext cx="37115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/>
          <p:cNvCxnSpPr>
            <a:stCxn id="34" idx="6"/>
            <a:endCxn id="38" idx="2"/>
          </p:cNvCxnSpPr>
          <p:nvPr/>
        </p:nvCxnSpPr>
        <p:spPr>
          <a:xfrm>
            <a:off x="10418474" y="5707557"/>
            <a:ext cx="362924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Straight Arrow Connector 117"/>
          <p:cNvCxnSpPr>
            <a:stCxn id="34" idx="6"/>
            <a:endCxn id="39" idx="2"/>
          </p:cNvCxnSpPr>
          <p:nvPr/>
        </p:nvCxnSpPr>
        <p:spPr>
          <a:xfrm>
            <a:off x="10418474" y="5707557"/>
            <a:ext cx="362924" cy="62072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Arrow Connector 120"/>
          <p:cNvCxnSpPr>
            <a:stCxn id="34" idx="6"/>
            <a:endCxn id="40" idx="2"/>
          </p:cNvCxnSpPr>
          <p:nvPr/>
        </p:nvCxnSpPr>
        <p:spPr>
          <a:xfrm>
            <a:off x="10418474" y="5707557"/>
            <a:ext cx="362924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/>
          <p:cNvCxnSpPr>
            <a:stCxn id="34" idx="6"/>
            <a:endCxn id="41" idx="2"/>
          </p:cNvCxnSpPr>
          <p:nvPr/>
        </p:nvCxnSpPr>
        <p:spPr>
          <a:xfrm>
            <a:off x="10418474" y="5707557"/>
            <a:ext cx="362924" cy="190464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Arrow Connector 126"/>
          <p:cNvCxnSpPr>
            <a:stCxn id="35" idx="6"/>
            <a:endCxn id="38" idx="2"/>
          </p:cNvCxnSpPr>
          <p:nvPr/>
        </p:nvCxnSpPr>
        <p:spPr>
          <a:xfrm flipV="1">
            <a:off x="10418474" y="5707557"/>
            <a:ext cx="362924" cy="62072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Arrow Connector 129"/>
          <p:cNvCxnSpPr>
            <a:stCxn id="35" idx="6"/>
            <a:endCxn id="39" idx="2"/>
          </p:cNvCxnSpPr>
          <p:nvPr/>
        </p:nvCxnSpPr>
        <p:spPr>
          <a:xfrm>
            <a:off x="10418474" y="6328283"/>
            <a:ext cx="362924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Arrow Connector 132"/>
          <p:cNvCxnSpPr>
            <a:stCxn id="35" idx="6"/>
            <a:endCxn id="40" idx="2"/>
          </p:cNvCxnSpPr>
          <p:nvPr/>
        </p:nvCxnSpPr>
        <p:spPr>
          <a:xfrm>
            <a:off x="10418474" y="6328283"/>
            <a:ext cx="362924" cy="663194"/>
          </a:xfrm>
          <a:prstGeom prst="straightConnector1">
            <a:avLst/>
          </a:prstGeom>
          <a:noFill/>
          <a:ln w="19050" cap="flat">
            <a:solidFill>
              <a:srgbClr val="55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/>
          <p:cNvCxnSpPr>
            <a:stCxn id="35" idx="6"/>
            <a:endCxn id="41" idx="2"/>
          </p:cNvCxnSpPr>
          <p:nvPr/>
        </p:nvCxnSpPr>
        <p:spPr>
          <a:xfrm>
            <a:off x="10418474" y="6328283"/>
            <a:ext cx="362924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/>
          <p:cNvCxnSpPr>
            <a:stCxn id="36" idx="6"/>
            <a:endCxn id="38" idx="2"/>
          </p:cNvCxnSpPr>
          <p:nvPr/>
        </p:nvCxnSpPr>
        <p:spPr>
          <a:xfrm flipV="1">
            <a:off x="10418474" y="5707557"/>
            <a:ext cx="362924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/>
          <p:cNvCxnSpPr>
            <a:stCxn id="36" idx="6"/>
            <a:endCxn id="39" idx="2"/>
          </p:cNvCxnSpPr>
          <p:nvPr/>
        </p:nvCxnSpPr>
        <p:spPr>
          <a:xfrm flipV="1">
            <a:off x="10418474" y="6328283"/>
            <a:ext cx="362924" cy="66319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Straight Arrow Connector 144"/>
          <p:cNvCxnSpPr>
            <a:stCxn id="36" idx="6"/>
            <a:endCxn id="40" idx="2"/>
          </p:cNvCxnSpPr>
          <p:nvPr/>
        </p:nvCxnSpPr>
        <p:spPr>
          <a:xfrm>
            <a:off x="10418474" y="6991477"/>
            <a:ext cx="362924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Arrow Connector 147"/>
          <p:cNvCxnSpPr>
            <a:stCxn id="36" idx="6"/>
            <a:endCxn id="41" idx="2"/>
          </p:cNvCxnSpPr>
          <p:nvPr/>
        </p:nvCxnSpPr>
        <p:spPr>
          <a:xfrm>
            <a:off x="10418474" y="6991477"/>
            <a:ext cx="362924" cy="62072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Arrow Connector 150"/>
          <p:cNvCxnSpPr>
            <a:stCxn id="37" idx="6"/>
            <a:endCxn id="38" idx="2"/>
          </p:cNvCxnSpPr>
          <p:nvPr/>
        </p:nvCxnSpPr>
        <p:spPr>
          <a:xfrm flipV="1">
            <a:off x="10418474" y="5707557"/>
            <a:ext cx="362924" cy="190464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Arrow Connector 153"/>
          <p:cNvCxnSpPr>
            <a:stCxn id="37" idx="6"/>
            <a:endCxn id="39" idx="2"/>
          </p:cNvCxnSpPr>
          <p:nvPr/>
        </p:nvCxnSpPr>
        <p:spPr>
          <a:xfrm flipV="1">
            <a:off x="10418474" y="6328283"/>
            <a:ext cx="362924" cy="12839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/>
          <p:cNvCxnSpPr>
            <a:stCxn id="37" idx="6"/>
            <a:endCxn id="40" idx="2"/>
          </p:cNvCxnSpPr>
          <p:nvPr/>
        </p:nvCxnSpPr>
        <p:spPr>
          <a:xfrm flipV="1">
            <a:off x="10418474" y="6991477"/>
            <a:ext cx="362924" cy="620726"/>
          </a:xfrm>
          <a:prstGeom prst="straightConnector1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/>
          <p:cNvCxnSpPr>
            <a:stCxn id="37" idx="6"/>
            <a:endCxn id="41" idx="2"/>
          </p:cNvCxnSpPr>
          <p:nvPr/>
        </p:nvCxnSpPr>
        <p:spPr>
          <a:xfrm>
            <a:off x="10418474" y="7612203"/>
            <a:ext cx="362924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Arrow Connector 164"/>
          <p:cNvCxnSpPr>
            <a:stCxn id="40" idx="6"/>
            <a:endCxn id="42" idx="2"/>
          </p:cNvCxnSpPr>
          <p:nvPr/>
        </p:nvCxnSpPr>
        <p:spPr>
          <a:xfrm flipV="1">
            <a:off x="11005272" y="6630461"/>
            <a:ext cx="417646" cy="361016"/>
          </a:xfrm>
          <a:prstGeom prst="straightConnector1">
            <a:avLst/>
          </a:prstGeom>
          <a:noFill/>
          <a:ln w="19050" cap="flat">
            <a:solidFill>
              <a:srgbClr val="55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8" name="Straight Arrow Connector 167"/>
          <p:cNvCxnSpPr>
            <a:stCxn id="41" idx="6"/>
            <a:endCxn id="42" idx="3"/>
          </p:cNvCxnSpPr>
          <p:nvPr/>
        </p:nvCxnSpPr>
        <p:spPr>
          <a:xfrm flipV="1">
            <a:off x="11005272" y="6709612"/>
            <a:ext cx="450432" cy="902591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Arrow Connector 170"/>
          <p:cNvCxnSpPr>
            <a:stCxn id="39" idx="6"/>
            <a:endCxn id="42" idx="2"/>
          </p:cNvCxnSpPr>
          <p:nvPr/>
        </p:nvCxnSpPr>
        <p:spPr>
          <a:xfrm>
            <a:off x="11005272" y="6328283"/>
            <a:ext cx="417646" cy="30217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Arrow Connector 173"/>
          <p:cNvCxnSpPr>
            <a:stCxn id="38" idx="6"/>
            <a:endCxn id="42" idx="1"/>
          </p:cNvCxnSpPr>
          <p:nvPr/>
        </p:nvCxnSpPr>
        <p:spPr>
          <a:xfrm>
            <a:off x="11005272" y="5707557"/>
            <a:ext cx="450432" cy="84375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0" name="TextBox 179"/>
          <p:cNvSpPr txBox="1"/>
          <p:nvPr/>
        </p:nvSpPr>
        <p:spPr>
          <a:xfrm>
            <a:off x="11053377" y="5607280"/>
            <a:ext cx="14154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“Class 0”</a:t>
            </a:r>
          </a:p>
        </p:txBody>
      </p:sp>
    </p:spTree>
    <p:extLst>
      <p:ext uri="{BB962C8B-B14F-4D97-AF65-F5344CB8AC3E}">
        <p14:creationId xmlns:p14="http://schemas.microsoft.com/office/powerpoint/2010/main" val="767927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Peeking Inside the Black-Box: A Survey on Explainable Artificial Intelligence (XAI)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6324600" cy="642365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Model-Specific </a:t>
            </a:r>
            <a:r>
              <a:rPr lang="en-US" altLang="ko-KR" dirty="0" smtClean="0"/>
              <a:t>Interpretability vs. </a:t>
            </a:r>
            <a:r>
              <a:rPr lang="en-US" altLang="ko-KR" dirty="0"/>
              <a:t>Model-Agnostic</a:t>
            </a:r>
            <a:r>
              <a:rPr lang="en-US" altLang="ko-KR" dirty="0" smtClean="0"/>
              <a:t> Interpretability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Model-Specific </a:t>
            </a:r>
            <a:r>
              <a:rPr lang="en-US" altLang="ko-KR" dirty="0" smtClean="0"/>
              <a:t>Interpretability: </a:t>
            </a:r>
            <a:r>
              <a:rPr lang="ko-KR" altLang="en-US" dirty="0" smtClean="0">
                <a:solidFill>
                  <a:srgbClr val="0000FF"/>
                </a:solidFill>
              </a:rPr>
              <a:t>특정한 종류의 머신러닝 모델에만 국한</a:t>
            </a:r>
            <a:r>
              <a:rPr lang="ko-KR" altLang="en-US" dirty="0" smtClean="0">
                <a:solidFill>
                  <a:schemeClr val="tx1"/>
                </a:solidFill>
              </a:rPr>
              <a:t>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특정한 종류의 해석이 필요할 때 </a:t>
            </a:r>
            <a:r>
              <a:rPr lang="ko-KR" altLang="en-US" dirty="0" smtClean="0">
                <a:solidFill>
                  <a:srgbClr val="0000FF"/>
                </a:solidFill>
              </a:rPr>
              <a:t>제한적인 해석만 제공</a:t>
            </a:r>
            <a:r>
              <a:rPr lang="ko-KR" altLang="en-US" dirty="0" smtClean="0">
                <a:solidFill>
                  <a:schemeClr val="tx1"/>
                </a:solidFill>
              </a:rPr>
              <a:t>하는 </a:t>
            </a:r>
            <a:r>
              <a:rPr lang="en-US" altLang="ko-KR" dirty="0" smtClean="0">
                <a:solidFill>
                  <a:schemeClr val="tx1"/>
                </a:solidFill>
              </a:rPr>
              <a:t>XAI </a:t>
            </a:r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Model-Agnostic</a:t>
            </a:r>
            <a:r>
              <a:rPr lang="en-US" altLang="ko-KR" dirty="0" smtClean="0"/>
              <a:t> Interpretability: </a:t>
            </a:r>
            <a:r>
              <a:rPr lang="ko-KR" altLang="en-US" dirty="0" smtClean="0">
                <a:solidFill>
                  <a:schemeClr val="tx1"/>
                </a:solidFill>
              </a:rPr>
              <a:t>특정 머신러닝 모델에 국한되지 않고 </a:t>
            </a:r>
            <a:r>
              <a:rPr lang="ko-KR" altLang="en-US" dirty="0" smtClean="0">
                <a:solidFill>
                  <a:srgbClr val="0000FF"/>
                </a:solidFill>
              </a:rPr>
              <a:t>다양한 모델에 적용 가능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</a:t>
            </a:r>
            <a:r>
              <a:rPr lang="ko-KR" altLang="en-US" dirty="0" smtClean="0">
                <a:solidFill>
                  <a:srgbClr val="0000FF"/>
                </a:solidFill>
              </a:rPr>
              <a:t> 예측과 설명을 분리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412160" y="4869302"/>
            <a:ext cx="50334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altLang="ko-KR" dirty="0" smtClean="0"/>
              <a:t>Model-Specific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Interpretability&gt;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0247" y="8158208"/>
            <a:ext cx="51937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&lt;Model-Agnostic Interpretability&gt;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Oval 1"/>
          <p:cNvSpPr/>
          <p:nvPr/>
        </p:nvSpPr>
        <p:spPr>
          <a:xfrm>
            <a:off x="7810500" y="2967687"/>
            <a:ext cx="77470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NB</a:t>
            </a:r>
          </a:p>
        </p:txBody>
      </p:sp>
      <p:sp>
        <p:nvSpPr>
          <p:cNvPr id="77" name="Oval 76"/>
          <p:cNvSpPr/>
          <p:nvPr/>
        </p:nvSpPr>
        <p:spPr>
          <a:xfrm>
            <a:off x="9082412" y="2967687"/>
            <a:ext cx="77470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DT</a:t>
            </a:r>
          </a:p>
        </p:txBody>
      </p:sp>
      <p:sp>
        <p:nvSpPr>
          <p:cNvPr id="78" name="Oval 77"/>
          <p:cNvSpPr/>
          <p:nvPr/>
        </p:nvSpPr>
        <p:spPr>
          <a:xfrm>
            <a:off x="10354324" y="2967687"/>
            <a:ext cx="77470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DL</a:t>
            </a:r>
          </a:p>
        </p:txBody>
      </p:sp>
      <p:sp>
        <p:nvSpPr>
          <p:cNvPr id="3" name="Oval 2"/>
          <p:cNvSpPr/>
          <p:nvPr/>
        </p:nvSpPr>
        <p:spPr>
          <a:xfrm>
            <a:off x="8013208" y="3672189"/>
            <a:ext cx="369284" cy="369284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9129081" y="3516150"/>
            <a:ext cx="681362" cy="681362"/>
          </a:xfrm>
          <a:prstGeom prst="mathMultiply">
            <a:avLst>
              <a:gd name="adj1" fmla="val 10473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0" name="Multiply 79"/>
          <p:cNvSpPr/>
          <p:nvPr/>
        </p:nvSpPr>
        <p:spPr>
          <a:xfrm>
            <a:off x="10400993" y="3516150"/>
            <a:ext cx="681362" cy="681362"/>
          </a:xfrm>
          <a:prstGeom prst="mathMultiply">
            <a:avLst>
              <a:gd name="adj1" fmla="val 10473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44392" y="4151789"/>
            <a:ext cx="539750" cy="3566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8929084" y="4311816"/>
            <a:ext cx="31563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Limited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Explanations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95142" y="6037142"/>
            <a:ext cx="77470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NB</a:t>
            </a:r>
          </a:p>
        </p:txBody>
      </p:sp>
      <p:sp>
        <p:nvSpPr>
          <p:cNvPr id="86" name="Oval 85"/>
          <p:cNvSpPr/>
          <p:nvPr/>
        </p:nvSpPr>
        <p:spPr>
          <a:xfrm>
            <a:off x="9267054" y="6037142"/>
            <a:ext cx="77470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DT</a:t>
            </a:r>
          </a:p>
        </p:txBody>
      </p:sp>
      <p:sp>
        <p:nvSpPr>
          <p:cNvPr id="87" name="Oval 86"/>
          <p:cNvSpPr/>
          <p:nvPr/>
        </p:nvSpPr>
        <p:spPr>
          <a:xfrm>
            <a:off x="10538966" y="6037142"/>
            <a:ext cx="77470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DL</a:t>
            </a:r>
          </a:p>
        </p:txBody>
      </p:sp>
      <p:sp>
        <p:nvSpPr>
          <p:cNvPr id="89" name="Oval 88"/>
          <p:cNvSpPr/>
          <p:nvPr/>
        </p:nvSpPr>
        <p:spPr>
          <a:xfrm>
            <a:off x="8197850" y="6741644"/>
            <a:ext cx="369284" cy="369284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9469762" y="6741644"/>
            <a:ext cx="369284" cy="369284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9478" y="6758438"/>
            <a:ext cx="369284" cy="369284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10500" y="7394589"/>
            <a:ext cx="1073642" cy="620335"/>
          </a:xfrm>
          <a:prstGeom prst="ellipse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예측</a:t>
            </a: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557032" y="7394589"/>
            <a:ext cx="989124" cy="620335"/>
          </a:xfrm>
          <a:prstGeom prst="ellipse">
            <a:avLst/>
          </a:prstGeom>
          <a:solidFill>
            <a:srgbClr val="55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설명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9" name="Straight Arrow Connector 18"/>
          <p:cNvCxnSpPr>
            <a:stCxn id="13" idx="6"/>
            <a:endCxn id="96" idx="2"/>
          </p:cNvCxnSpPr>
          <p:nvPr/>
        </p:nvCxnSpPr>
        <p:spPr>
          <a:xfrm>
            <a:off x="8884142" y="7704757"/>
            <a:ext cx="167289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5223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800</Words>
  <Application>Microsoft Office PowerPoint</Application>
  <PresentationFormat>Custom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AutoML &amp; XAI</vt:lpstr>
      <vt:lpstr>Current Status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Paper: Peeking Inside the Black-Box: A Survey on Explainable Artificial Intelligence (XAI)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1284</cp:revision>
  <cp:lastPrinted>2020-05-01T05:17:35Z</cp:lastPrinted>
  <dcterms:modified xsi:type="dcterms:W3CDTF">2020-05-14T07:01:27Z</dcterms:modified>
</cp:coreProperties>
</file>