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8" r:id="rId2"/>
    <p:sldId id="328" r:id="rId3"/>
    <p:sldId id="486" r:id="rId4"/>
    <p:sldId id="260" r:id="rId5"/>
    <p:sldId id="261" r:id="rId6"/>
    <p:sldId id="481" r:id="rId7"/>
    <p:sldId id="287" r:id="rId8"/>
    <p:sldId id="270" r:id="rId9"/>
    <p:sldId id="271" r:id="rId10"/>
    <p:sldId id="483" r:id="rId11"/>
    <p:sldId id="482" r:id="rId12"/>
    <p:sldId id="484" r:id="rId13"/>
    <p:sldId id="485" r:id="rId14"/>
    <p:sldId id="388" r:id="rId15"/>
    <p:sldId id="353" r:id="rId16"/>
    <p:sldId id="269" r:id="rId17"/>
    <p:sldId id="354" r:id="rId18"/>
    <p:sldId id="357" r:id="rId19"/>
    <p:sldId id="490" r:id="rId20"/>
    <p:sldId id="362" r:id="rId21"/>
    <p:sldId id="363" r:id="rId22"/>
    <p:sldId id="364" r:id="rId23"/>
    <p:sldId id="365" r:id="rId24"/>
    <p:sldId id="491" r:id="rId25"/>
    <p:sldId id="487" r:id="rId26"/>
    <p:sldId id="367" r:id="rId27"/>
    <p:sldId id="369" r:id="rId28"/>
    <p:sldId id="370" r:id="rId29"/>
    <p:sldId id="368" r:id="rId30"/>
    <p:sldId id="425" r:id="rId31"/>
    <p:sldId id="371" r:id="rId32"/>
    <p:sldId id="372" r:id="rId33"/>
    <p:sldId id="373" r:id="rId34"/>
    <p:sldId id="374" r:id="rId35"/>
    <p:sldId id="375" r:id="rId36"/>
    <p:sldId id="376" r:id="rId37"/>
    <p:sldId id="488" r:id="rId38"/>
    <p:sldId id="383" r:id="rId39"/>
    <p:sldId id="384" r:id="rId40"/>
    <p:sldId id="385" r:id="rId41"/>
    <p:sldId id="408" r:id="rId42"/>
    <p:sldId id="405" r:id="rId43"/>
    <p:sldId id="489" r:id="rId44"/>
    <p:sldId id="310" r:id="rId45"/>
    <p:sldId id="312" r:id="rId46"/>
    <p:sldId id="396" r:id="rId47"/>
    <p:sldId id="397" r:id="rId48"/>
    <p:sldId id="480" r:id="rId49"/>
    <p:sldId id="316" r:id="rId50"/>
    <p:sldId id="400" r:id="rId51"/>
    <p:sldId id="402" r:id="rId52"/>
    <p:sldId id="401" r:id="rId53"/>
    <p:sldId id="493" r:id="rId54"/>
    <p:sldId id="404" r:id="rId55"/>
    <p:sldId id="492" r:id="rId56"/>
    <p:sldId id="409" r:id="rId57"/>
    <p:sldId id="414" r:id="rId58"/>
    <p:sldId id="415" r:id="rId59"/>
    <p:sldId id="416" r:id="rId60"/>
    <p:sldId id="417" r:id="rId61"/>
    <p:sldId id="406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3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8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4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9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0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5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1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6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2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2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9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6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6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1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7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hyperlink" Target="https://www.tensorflow.org/instal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5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0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9 </a:t>
            </a:r>
            <a:br>
              <a:rPr lang="en-US" sz="6600" dirty="0"/>
            </a:br>
            <a:r>
              <a:rPr lang="en-US" sz="6600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EE-UY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Hidden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Activations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“Activation functions”: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“pre-activations”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“post-activations”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  <a:blipFill>
                <a:blip r:embed="rId3"/>
                <a:stretch>
                  <a:fillRect l="-1455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7A83A2-923A-4893-B66B-C70EBDC4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91" y="2123646"/>
            <a:ext cx="6053059" cy="16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Output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Num output units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Output activation</a:t>
                          </a:r>
                          <a:br>
                            <a:rPr lang="en-US" noProof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sigmoid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s-ES" b="0" i="0" noProof="0" smtClean="0">
                                  <a:latin typeface="Cambria Math" panose="02040503050406030204" pitchFamily="18" charset="0"/>
                                </a:rPr>
                                <m:t>oftmax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noProof="0" dirty="0"/>
                            <a:t>Regression </a:t>
                          </a:r>
                          <a:r>
                            <a:rPr lang="es-ES" noProof="0" dirty="0" err="1"/>
                            <a:t>with</a:t>
                          </a:r>
                          <a:r>
                            <a:rPr lang="es-ES" noProof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762" r="-200524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4762" r="-101050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180328" r="-1010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180328" r="-105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71429" r="-301312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71429" r="-200524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71429" r="-101050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71429" r="-1050" b="-1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22857" r="-30131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2857" r="-20052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22857" r="-10105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22857" r="-105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3" name="Left Brace 72">
            <a:extLst>
              <a:ext uri="{FF2B5EF4-FFF2-40B4-BE49-F238E27FC236}">
                <a16:creationId xmlns:a16="http://schemas.microsoft.com/office/drawing/2014/main" id="{58A462E7-6290-4D49-B2A0-40DAAB506391}"/>
              </a:ext>
            </a:extLst>
          </p:cNvPr>
          <p:cNvSpPr/>
          <p:nvPr/>
        </p:nvSpPr>
        <p:spPr>
          <a:xfrm rot="16200000">
            <a:off x="7300003" y="1988445"/>
            <a:ext cx="390901" cy="1986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91298-9BF2-4DBE-A9BD-975D5F8A5A1B}"/>
              </a:ext>
            </a:extLst>
          </p:cNvPr>
          <p:cNvSpPr txBox="1"/>
          <p:nvPr/>
        </p:nvSpPr>
        <p:spPr>
          <a:xfrm>
            <a:off x="6812766" y="3147683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layer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2250141" y="1494509"/>
            <a:ext cx="4222377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Hidden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5597787" y="1494509"/>
            <a:ext cx="3116446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1FBB0-2483-4ABD-AD59-C7A57F955A8E}"/>
              </a:ext>
            </a:extLst>
          </p:cNvPr>
          <p:cNvSpPr/>
          <p:nvPr/>
        </p:nvSpPr>
        <p:spPr>
          <a:xfrm>
            <a:off x="2313432" y="1458159"/>
            <a:ext cx="1389888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common choices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Sigmoid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ReLU</a:t>
                </a:r>
                <a:r>
                  <a:rPr lang="en-US" dirty="0"/>
                  <a:t> (Rectified linear unit):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{0,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  <a:blipFill>
                <a:blip r:embed="rId3"/>
                <a:stretch>
                  <a:fillRect l="-1455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DC9B0C09-17F9-4D45-8BD7-FAA2E34DD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r="50694"/>
          <a:stretch/>
        </p:blipFill>
        <p:spPr bwMode="auto">
          <a:xfrm>
            <a:off x="5298679" y="3739896"/>
            <a:ext cx="2857769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196C862E-7BA3-4095-9920-D97CC005A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6" t="8729"/>
          <a:stretch/>
        </p:blipFill>
        <p:spPr bwMode="auto">
          <a:xfrm>
            <a:off x="8266176" y="3739896"/>
            <a:ext cx="2926080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92D4E-B8EA-4367-B795-FE6F40E1502C}"/>
              </a:ext>
            </a:extLst>
          </p:cNvPr>
          <p:cNvSpPr txBox="1"/>
          <p:nvPr/>
        </p:nvSpPr>
        <p:spPr>
          <a:xfrm>
            <a:off x="6327648" y="331749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Sigmoid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4FE13-09E3-4ADC-B641-0CE9315DB5C6}"/>
              </a:ext>
            </a:extLst>
          </p:cNvPr>
          <p:cNvSpPr txBox="1"/>
          <p:nvPr/>
        </p:nvSpPr>
        <p:spPr>
          <a:xfrm>
            <a:off x="9346794" y="3341242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C90D-A6CA-48DA-AA2C-A94577F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903E6-5816-4A25-AF02-202E04C2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F6D11-8989-4590-9039-1A0D79CF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62542"/>
            <a:ext cx="7064587" cy="43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46267" y="196599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and biases for hidden and output layers</a:t>
                </a:r>
              </a:p>
              <a:p>
                <a:endParaRPr lang="en-US" dirty="0"/>
              </a:p>
              <a:p>
                <a:r>
                  <a:rPr lang="en-US" dirty="0"/>
                  <a:t>Will minimize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measures how well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fit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  <a:blipFill>
                <a:blip r:embed="rId3"/>
                <a:stretch>
                  <a:fillRect l="-22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199B3-3D3D-4F41-A9E7-DC740A57B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2511783"/>
            <a:ext cx="5620254" cy="1548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/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/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Example</a:t>
                          </a:r>
                          <a:br>
                            <a:rPr lang="es-E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709" t="-4762" r="-713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180328" r="-6821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180328" r="-1215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280328" r="-68211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280328" r="-1215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380328" r="-6821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380328" r="-12150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480328" r="-6821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480328" r="-1215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580328" r="-1215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Sizes: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input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=output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 is a free parameter</a:t>
                </a:r>
              </a:p>
              <a:p>
                <a:r>
                  <a:rPr lang="en-US" dirty="0"/>
                  <a:t>Discuss selection later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  <a:blipFill>
                <a:blip r:embed="rId4"/>
                <a:stretch>
                  <a:fillRect l="-145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135-2507-47A4-95F5-945B19A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</p:spPr>
            <p:txBody>
              <a:bodyPr/>
              <a:lstStyle/>
              <a:p>
                <a:r>
                  <a:rPr lang="en-US" dirty="0"/>
                  <a:t>Depends on the problem type</a:t>
                </a:r>
              </a:p>
              <a:p>
                <a:r>
                  <a:rPr lang="en-US" dirty="0"/>
                  <a:t>Always compare final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with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  <a:blipFill>
                <a:blip r:embed="rId3"/>
                <a:stretch>
                  <a:fillRect l="-1455" t="-76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FDB2-01B1-4A0D-AA49-105A1DB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Target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Output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𝑶𝒊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= S</a:t>
                          </a:r>
                          <a:r>
                            <a:rPr lang="en-US" sz="1600" dirty="0"/>
                            <a:t>calar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i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baseline="0" dirty="0"/>
                            <a:t> </a:t>
                          </a:r>
                          <a:r>
                            <a:rPr lang="en-US" sz="1600" b="0" dirty="0"/>
                            <a:t>outputs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={0,1}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</a:t>
                          </a:r>
                        </a:p>
                        <a:p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s-ES" sz="1600" b="0" i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⁡(1+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𝑂𝑖</m:t>
                                        </m:r>
                                      </m:sub>
                                    </m:s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={1,…,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dirty="0"/>
                            <a:t> outputs / sample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𝑂𝑖𝑘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𝑂𝑖𝑘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04286" r="-370126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04286" r="-192060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17213" r="-370126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17213" r="-192060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117213" r="-967" b="-34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219008" r="-370126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219008" r="-192060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219008" r="-967" b="-2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406316" r="-370126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406316" r="-192060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406316" r="-967" b="-2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394262" r="-370126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394262" r="-192060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394262" r="-967" b="-6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2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are often processed 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batches</a:t>
                </a:r>
              </a:p>
              <a:p>
                <a:pPr lvl="1"/>
                <a:r>
                  <a:rPr lang="en-US" dirty="0"/>
                  <a:t>Set of training or test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Need different notation for single and batch input case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stand for Hidden and Output.  Not an index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they are scalar (i.e. do not write index)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</a:t>
                </a:r>
                <a:r>
                  <a:rPr lang="en-US" dirty="0"/>
                  <a:t>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 for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neural network with: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dirty="0"/>
                  <a:t>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hidden units</a:t>
                </a:r>
              </a:p>
              <a:p>
                <a:pPr lvl="1"/>
                <a:r>
                  <a:rPr lang="en-US" dirty="0"/>
                  <a:t>Output 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class classification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⇒3</m:t>
                    </m:r>
                  </m:oMath>
                </a14:m>
                <a:r>
                  <a:rPr lang="en-US" dirty="0"/>
                  <a:t> output units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one input sample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shape 5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vector shape 20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vector shape 3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batch of 100 samples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matrix shape (100,5)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matrix shape (100,20)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matrix shape (100,3)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F1B-4C78-4235-8811-728EBA1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Standard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 training (like all training):  Minimize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loss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iteration requires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loss functions and gradients</a:t>
                </a:r>
              </a:p>
              <a:p>
                <a:pPr lvl="1"/>
                <a:r>
                  <a:rPr lang="en-US" dirty="0"/>
                  <a:t>Will discuss how to compute later</a:t>
                </a:r>
              </a:p>
              <a:p>
                <a:r>
                  <a:rPr lang="en-US" dirty="0"/>
                  <a:t>But gradient computation is expensive when data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large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2DF0-055D-4EF5-A8CD-0C3F2B4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</p:spPr>
            <p:txBody>
              <a:bodyPr/>
              <a:lstStyle/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random small “mini-batch”</a:t>
                </a:r>
              </a:p>
              <a:p>
                <a:pPr lvl="1"/>
                <a:r>
                  <a:rPr lang="en-US" dirty="0"/>
                  <a:t>Evaluate gradient on mini-batch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steps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random mini-batch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approximation: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parameters: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  <a:blipFill>
                <a:blip r:embed="rId3"/>
                <a:stretch>
                  <a:fillRect l="-335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8377" y="1655263"/>
            <a:ext cx="1417739" cy="250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7591" y="1655263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77590" y="415518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7648" y="1663653"/>
            <a:ext cx="0" cy="249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069" y="2043156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dirty="0"/>
              <a:t> of training records</a:t>
            </a:r>
          </a:p>
          <a:p>
            <a:endParaRPr lang="en-US" dirty="0"/>
          </a:p>
          <a:p>
            <a:r>
              <a:rPr lang="en-US" dirty="0"/>
              <a:t>e.g. 50,000 in MNIST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F677F-157B-4730-987B-47FB71D0C7D6}"/>
              </a:ext>
            </a:extLst>
          </p:cNvPr>
          <p:cNvGrpSpPr/>
          <p:nvPr/>
        </p:nvGrpSpPr>
        <p:grpSpPr>
          <a:xfrm>
            <a:off x="2698377" y="2105125"/>
            <a:ext cx="3836811" cy="1754326"/>
            <a:chOff x="2698377" y="2105125"/>
            <a:chExt cx="3836811" cy="1754326"/>
          </a:xfrm>
        </p:grpSpPr>
        <p:sp>
          <p:nvSpPr>
            <p:cNvPr id="13" name="Rectangle 12"/>
            <p:cNvSpPr/>
            <p:nvPr/>
          </p:nvSpPr>
          <p:spPr>
            <a:xfrm>
              <a:off x="2698377" y="2250141"/>
              <a:ext cx="1417739" cy="38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4216785" y="2241751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4351422" y="2250141"/>
              <a:ext cx="0" cy="3836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30609" y="2105125"/>
              <a:ext cx="16045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Randomly selected </a:t>
              </a:r>
              <a:br>
                <a:rPr lang="en-US" dirty="0"/>
              </a:b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mini-batch</a:t>
              </a:r>
            </a:p>
            <a:p>
              <a:endParaRPr lang="en-US" dirty="0"/>
            </a:p>
            <a:p>
              <a:r>
                <a:rPr lang="en-US" dirty="0"/>
                <a:t>e.g. 100 records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F49A36-0B1E-4B13-9C51-D3A05AF28C81}"/>
                </a:ext>
              </a:extLst>
            </p:cNvPr>
            <p:cNvCxnSpPr>
              <a:cxnSpLocks/>
            </p:cNvCxnSpPr>
            <p:nvPr/>
          </p:nvCxnSpPr>
          <p:spPr>
            <a:xfrm>
              <a:off x="4216785" y="2633814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5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Theory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Mini-batch gradient = true gradient in expectation: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= random error in gradient calculation,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SGD update: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Robins-Munro</a:t>
                </a:r>
                <a:r>
                  <a:rPr lang="en-US" dirty="0"/>
                  <a:t>: 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continuous solution to the differential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High-level  take away:  </a:t>
                </a:r>
              </a:p>
              <a:p>
                <a:pPr lvl="1"/>
                <a:r>
                  <a:rPr lang="en-US" dirty="0"/>
                  <a:t>If step size is decreased, random errors in sub-sampling are averaged 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Practical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>
                    <a:solidFill>
                      <a:schemeClr val="accent1"/>
                    </a:solidFill>
                  </a:rPr>
                  <a:t>minibatch</a:t>
                </a:r>
                <a:r>
                  <a:rPr lang="en-US" dirty="0"/>
                  <a:t>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Training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training </a:t>
                </a:r>
                <a:r>
                  <a:rPr lang="en-US" dirty="0">
                    <a:solidFill>
                      <a:schemeClr val="accent1"/>
                    </a:solidFill>
                  </a:rPr>
                  <a:t>epoch</a:t>
                </a:r>
                <a:r>
                  <a:rPr lang="en-US" dirty="0"/>
                  <a:t> includes updates going through all non-overlapping </a:t>
                </a:r>
                <a:r>
                  <a:rPr lang="en-US" dirty="0" err="1"/>
                  <a:t>minibatches</a:t>
                </a:r>
                <a:endParaRPr lang="en-US" dirty="0"/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steps</a:t>
                </a:r>
                <a:r>
                  <a:rPr lang="en-US" dirty="0"/>
                  <a:t> per training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epoch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(Typical values for MNIST)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batch size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steps per epoch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Data shuffling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 do not randomly pick a mini-batch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each epoch, randomly shuffle training samples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Then, select mini-batches in order through the shuffled training samples.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critical to reshuffle in each epoch!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60D-F1BE-4E3A-86FC-00EF407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57DC-A335-4F91-BAAD-4EBDB444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EF502-9E54-4DDF-B32A-1E82ADB4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44091"/>
            <a:ext cx="10506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270490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542-BB7F-4BB4-A832-74F04A54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2E8-0534-4B66-BE2E-19FFCA0D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Describe model architecture</a:t>
            </a:r>
          </a:p>
          <a:p>
            <a:pPr lvl="1"/>
            <a:r>
              <a:rPr lang="en-US" dirty="0"/>
              <a:t>Number of hidden units, output units, activations, …</a:t>
            </a:r>
          </a:p>
          <a:p>
            <a:r>
              <a:rPr lang="en-US" dirty="0"/>
              <a:t>Step 2.  Select an optimizer</a:t>
            </a:r>
          </a:p>
          <a:p>
            <a:r>
              <a:rPr lang="en-US" dirty="0"/>
              <a:t>Step 3.  Select a loss function and compile the model</a:t>
            </a:r>
          </a:p>
          <a:p>
            <a:r>
              <a:rPr lang="en-US" dirty="0"/>
              <a:t>Step 4.  Fit the model</a:t>
            </a:r>
          </a:p>
          <a:p>
            <a:r>
              <a:rPr lang="en-US" dirty="0"/>
              <a:t>Step 5.  Test / use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124A-0C89-4E79-86AA-E457F0B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4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AFF-E53E-4C6C-8992-7EC12C2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</p:spPr>
            <p:txBody>
              <a:bodyPr/>
              <a:lstStyle/>
              <a:p>
                <a:r>
                  <a:rPr lang="en-US" dirty="0"/>
                  <a:t>Try a simpler two-layer NN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2 dim</a:t>
                </a:r>
              </a:p>
              <a:p>
                <a:pPr lvl="1"/>
                <a:r>
                  <a:rPr lang="en-US" dirty="0"/>
                  <a:t>4 hidden units</a:t>
                </a:r>
              </a:p>
              <a:p>
                <a:pPr lvl="1"/>
                <a:r>
                  <a:rPr lang="en-US" dirty="0"/>
                  <a:t>1 output unit (binary classification)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  <a:blipFill>
                <a:blip r:embed="rId3"/>
                <a:stretch>
                  <a:fillRect l="-3902" t="-15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A02FA-3156-4285-92D1-23CBE41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76DF6-33AA-4125-AC5E-C5AF24B7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2" y="3429091"/>
            <a:ext cx="3444876" cy="2228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BBC0E-8B70-43C5-9E1D-B3B6E5DF8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4" y="3506694"/>
            <a:ext cx="5354759" cy="2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A19-5B94-4429-BE3E-76EA3C7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 Import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B0E-C844-4618-8CE1-B27B92F4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For this lab, you can use the CPU version</a:t>
            </a:r>
          </a:p>
          <a:p>
            <a:r>
              <a:rPr lang="en-US" dirty="0"/>
              <a:t>If you are using Google Collaboratory, TF is 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0C5C-E1CF-48FA-B912-B168BA5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70163-FFCA-4C41-B185-8C732FF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33" y="2405915"/>
            <a:ext cx="3954682" cy="255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D6811-A190-4454-AA0E-7ADAFACEB633}"/>
              </a:ext>
            </a:extLst>
          </p:cNvPr>
          <p:cNvSpPr txBox="1"/>
          <p:nvPr/>
        </p:nvSpPr>
        <p:spPr>
          <a:xfrm>
            <a:off x="7453247" y="1813996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https://www.tensorflow.org/install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5CCED-C266-4C15-BD62-1F168DEF9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3286125"/>
            <a:ext cx="3796805" cy="6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360-30F2-4848-A71C-69DC1CC1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Define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2A73-C0AF-40A7-8C7C-23AD5E8C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279" y="1539277"/>
            <a:ext cx="4783959" cy="205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modules for layers</a:t>
            </a:r>
          </a:p>
          <a:p>
            <a:r>
              <a:rPr lang="en-US" dirty="0"/>
              <a:t>Clear graph </a:t>
            </a:r>
            <a:r>
              <a:rPr lang="en-US" dirty="0">
                <a:solidFill>
                  <a:schemeClr val="accent1"/>
                </a:solidFill>
              </a:rPr>
              <a:t>(extremely important!)</a:t>
            </a:r>
          </a:p>
          <a:p>
            <a:r>
              <a:rPr lang="en-US" dirty="0"/>
              <a:t>Build model</a:t>
            </a:r>
          </a:p>
          <a:p>
            <a:pPr lvl="1"/>
            <a:r>
              <a:rPr lang="en-US" dirty="0"/>
              <a:t>This example: </a:t>
            </a:r>
            <a:r>
              <a:rPr lang="en-US" dirty="0">
                <a:solidFill>
                  <a:schemeClr val="accent1"/>
                </a:solidFill>
              </a:rPr>
              <a:t>dense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Give each layer a dimension, name &amp; activation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BAD-C1C3-47E8-B3B8-4699EA0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16030-6390-494F-A2BE-5D502EAE5959}"/>
              </a:ext>
            </a:extLst>
          </p:cNvPr>
          <p:cNvCxnSpPr>
            <a:cxnSpLocks/>
          </p:cNvCxnSpPr>
          <p:nvPr/>
        </p:nvCxnSpPr>
        <p:spPr>
          <a:xfrm flipH="1">
            <a:off x="5686418" y="1676400"/>
            <a:ext cx="1161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58E42-329F-477F-AFFE-0ACA32995CC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516916" y="2199748"/>
            <a:ext cx="2330924" cy="362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95B68C-692F-4FA4-A054-0656A1B90A0A}"/>
              </a:ext>
            </a:extLst>
          </p:cNvPr>
          <p:cNvCxnSpPr>
            <a:cxnSpLocks/>
          </p:cNvCxnSpPr>
          <p:nvPr/>
        </p:nvCxnSpPr>
        <p:spPr>
          <a:xfrm flipH="1">
            <a:off x="6482080" y="3171599"/>
            <a:ext cx="548640" cy="77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D6F692A-8B17-448D-9326-D5AC4289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449"/>
            <a:ext cx="4589138" cy="546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C0C700-941F-4ABC-AD21-ED2064B9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7" y="2289349"/>
            <a:ext cx="3512089" cy="54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4EF0C5-BF33-4574-A8E1-4ED4B2C4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27" y="4084969"/>
            <a:ext cx="8724072" cy="15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64740" y="1467234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B173-2B38-4756-B2B7-F54A785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56FD-83F8-485B-B228-F580EFF9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model summary</a:t>
            </a:r>
          </a:p>
          <a:p>
            <a:r>
              <a:rPr lang="en-US" dirty="0"/>
              <a:t>For each layers</a:t>
            </a:r>
          </a:p>
          <a:p>
            <a:pPr lvl="1"/>
            <a:r>
              <a:rPr lang="en-US" dirty="0"/>
              <a:t>Shows dimensions and shape  </a:t>
            </a:r>
          </a:p>
          <a:p>
            <a:r>
              <a:rPr lang="en-US" dirty="0"/>
              <a:t>Note shapes:</a:t>
            </a:r>
          </a:p>
          <a:p>
            <a:pPr lvl="1"/>
            <a:r>
              <a:rPr lang="en-US" dirty="0"/>
              <a:t>(None,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B628-C679-4C6C-94A5-F7A4E2FE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99104-F2F8-4241-BA03-F57C8F3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82" y="1771988"/>
            <a:ext cx="6616670" cy="2798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45ADA3-87A9-4522-8A61-C686571E1C28}"/>
              </a:ext>
            </a:extLst>
          </p:cNvPr>
          <p:cNvCxnSpPr>
            <a:cxnSpLocks/>
          </p:cNvCxnSpPr>
          <p:nvPr/>
        </p:nvCxnSpPr>
        <p:spPr>
          <a:xfrm flipV="1">
            <a:off x="1481328" y="3429001"/>
            <a:ext cx="255191" cy="7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DB0A8-AC9C-4ABF-A8E3-D33D8BEEFFB1}"/>
              </a:ext>
            </a:extLst>
          </p:cNvPr>
          <p:cNvSpPr txBox="1"/>
          <p:nvPr/>
        </p:nvSpPr>
        <p:spPr>
          <a:xfrm>
            <a:off x="926785" y="4215749"/>
            <a:ext cx="16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</a:t>
            </a:r>
          </a:p>
          <a:p>
            <a:r>
              <a:rPr lang="en-US" dirty="0"/>
              <a:t>This is not fixed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A87F-B8FC-42FF-9E28-BFC32E84C56D}"/>
              </a:ext>
            </a:extLst>
          </p:cNvPr>
          <p:cNvSpPr txBox="1"/>
          <p:nvPr/>
        </p:nvSpPr>
        <p:spPr>
          <a:xfrm>
            <a:off x="2564093" y="4253670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 per sample in batch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94A67-4A9D-46ED-A945-9AE93C13D08C}"/>
              </a:ext>
            </a:extLst>
          </p:cNvPr>
          <p:cNvCxnSpPr>
            <a:cxnSpLocks/>
          </p:cNvCxnSpPr>
          <p:nvPr/>
        </p:nvCxnSpPr>
        <p:spPr>
          <a:xfrm flipH="1" flipV="1">
            <a:off x="2248162" y="3391100"/>
            <a:ext cx="694224" cy="82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93A1-22FD-47FC-89F9-1424EF8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2, 3:  Select an Optimizer &amp;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8DB8-ADB0-4D06-86B9-B2B4DA0B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67100"/>
            <a:ext cx="10058400" cy="2401994"/>
          </a:xfrm>
        </p:spPr>
        <p:txBody>
          <a:bodyPr/>
          <a:lstStyle/>
          <a:p>
            <a:r>
              <a:rPr lang="en-US" dirty="0"/>
              <a:t>Adam optimizer generally works well for most problems</a:t>
            </a:r>
          </a:p>
          <a:p>
            <a:pPr lvl="1"/>
            <a:r>
              <a:rPr lang="en-US" dirty="0"/>
              <a:t>In this case, had to manually set learning rate</a:t>
            </a:r>
          </a:p>
          <a:p>
            <a:pPr lvl="1"/>
            <a:r>
              <a:rPr lang="en-US" dirty="0"/>
              <a:t>You often need to play with this.</a:t>
            </a:r>
          </a:p>
          <a:p>
            <a:r>
              <a:rPr lang="en-US" dirty="0"/>
              <a:t>Use binary cross-entropy loss</a:t>
            </a:r>
          </a:p>
          <a:p>
            <a:r>
              <a:rPr lang="en-US" dirty="0"/>
              <a:t>Metrics indicate what will be printed in each epoch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029-594E-462F-B8A4-E512857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B04A-64EB-449A-B8C1-CF937BD1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8327"/>
            <a:ext cx="4983767" cy="16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500B-F0A8-40FA-83DA-7A71365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75E-DC85-4FF8-9C96-6361A15B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539277"/>
            <a:ext cx="4541520" cy="432981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keras</a:t>
            </a:r>
            <a:r>
              <a:rPr lang="en-US" dirty="0"/>
              <a:t> fit function</a:t>
            </a:r>
          </a:p>
          <a:p>
            <a:pPr lvl="1"/>
            <a:r>
              <a:rPr lang="en-US" dirty="0"/>
              <a:t>Specify number of epoch &amp; batch size</a:t>
            </a:r>
          </a:p>
          <a:p>
            <a:pPr lvl="1"/>
            <a:endParaRPr lang="en-US" dirty="0"/>
          </a:p>
          <a:p>
            <a:r>
              <a:rPr lang="en-US" dirty="0"/>
              <a:t>Prints progress after each epoch</a:t>
            </a:r>
          </a:p>
          <a:p>
            <a:pPr lvl="1"/>
            <a:r>
              <a:rPr lang="en-US" dirty="0"/>
              <a:t>Loss = loss on training data</a:t>
            </a:r>
          </a:p>
          <a:p>
            <a:pPr lvl="1"/>
            <a:r>
              <a:rPr lang="en-US" dirty="0" err="1"/>
              <a:t>Acc</a:t>
            </a:r>
            <a:r>
              <a:rPr lang="en-US" dirty="0"/>
              <a:t> = accuracy on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F64F-79A9-400B-9D80-E99470C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0BD6-C9E9-470B-8C94-6C78CB8C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539277"/>
            <a:ext cx="5619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3557-B75B-49F4-8BFE-E51327B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with Many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A2D2-0A12-4BEF-87E6-24A3D9AB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requires large number of epochs (~1000)</a:t>
            </a:r>
          </a:p>
          <a:p>
            <a:r>
              <a:rPr lang="en-US" dirty="0"/>
              <a:t>Do not want to print progress on each epoch</a:t>
            </a:r>
          </a:p>
          <a:p>
            <a:r>
              <a:rPr lang="en-US" dirty="0"/>
              <a:t>Rewrite code to manually print progress</a:t>
            </a:r>
          </a:p>
          <a:p>
            <a:r>
              <a:rPr lang="en-US" dirty="0"/>
              <a:t>Can also use a </a:t>
            </a:r>
            <a:r>
              <a:rPr lang="en-US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2EA7-B9A2-437E-B487-922396A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25B8-E8B7-4709-BD7A-37D1A5F5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108798"/>
            <a:ext cx="4991100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E66B3-10BC-4575-A69C-973DFF7B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45643"/>
            <a:ext cx="3143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8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F64-7A35-44A9-9813-0671FF8B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5FE0-1AB8-49BB-A787-96046A79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858483"/>
          </a:xfrm>
        </p:spPr>
        <p:txBody>
          <a:bodyPr/>
          <a:lstStyle/>
          <a:p>
            <a:r>
              <a:rPr lang="en-US" dirty="0"/>
              <a:t>Can observe loss function slowly converging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C408-3531-487F-BBD5-1ABF308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3B5D-D9B6-45D5-B930-89E12F37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2161368"/>
            <a:ext cx="6000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72D-6C77-4666-BE44-51171284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Visualizing the 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DF505-29FA-45FF-85CF-3100E5278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grid of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predict to observe output for each input point</a:t>
                </a:r>
              </a:p>
              <a:p>
                <a:r>
                  <a:rPr lang="en-US" dirty="0"/>
                  <a:t>Plot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0DF505-29FA-45FF-85CF-3100E5278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A5BA-2A57-4F26-BB26-EA0AB4A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A63C5-119E-45AA-A3BC-F8C0F72B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62132"/>
            <a:ext cx="698182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4C68-1C68-4870-8F66-5AAC192D6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999" y="2427727"/>
            <a:ext cx="3396933" cy="29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844F-42B4-4191-8E4D-04022C1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</p:spPr>
            <p:txBody>
              <a:bodyPr/>
              <a:lstStyle/>
              <a:p>
                <a:r>
                  <a:rPr lang="en-US" dirty="0"/>
                  <a:t>Create  a new model with hidden layer output</a:t>
                </a:r>
              </a:p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Predict outputs from hidden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  <a:blipFill>
                <a:blip r:embed="rId3"/>
                <a:stretch>
                  <a:fillRect l="-257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D092-90C7-4620-93E6-697E5439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C4B-6CF9-4276-9823-4C2CBECE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7" y="1712912"/>
            <a:ext cx="35909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69F9F-F527-4B41-A1D7-3BABA94A3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9" y="3270584"/>
            <a:ext cx="7830975" cy="217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6E8FC-936D-2746-AC9A-3AAA8EB36D9B}"/>
              </a:ext>
            </a:extLst>
          </p:cNvPr>
          <p:cNvSpPr txBox="1"/>
          <p:nvPr/>
        </p:nvSpPr>
        <p:spPr>
          <a:xfrm>
            <a:off x="2087152" y="5465064"/>
            <a:ext cx="744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hidden layer is a logistic regression layer with a different separating line!</a:t>
            </a:r>
          </a:p>
        </p:txBody>
      </p:sp>
    </p:spTree>
    <p:extLst>
      <p:ext uri="{BB962C8B-B14F-4D97-AF65-F5344CB8AC3E}">
        <p14:creationId xmlns:p14="http://schemas.microsoft.com/office/powerpoint/2010/main" val="2563176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3031363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4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A09-C245-4DD0-A975-D16D2C5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MNIST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CD8C-49EC-4F40-9626-22CA9415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MNIST problem:</a:t>
            </a:r>
          </a:p>
          <a:p>
            <a:pPr lvl="1"/>
            <a:r>
              <a:rPr lang="en-US" dirty="0"/>
              <a:t>Detect hand-written digits</a:t>
            </a:r>
          </a:p>
          <a:p>
            <a:pPr lvl="1"/>
            <a:r>
              <a:rPr lang="en-US" dirty="0"/>
              <a:t>Each image is 28 x 28 = 784 pixels</a:t>
            </a:r>
          </a:p>
          <a:p>
            <a:r>
              <a:rPr lang="en-US" dirty="0"/>
              <a:t>Dataset size:</a:t>
            </a:r>
          </a:p>
          <a:p>
            <a:pPr lvl="1"/>
            <a:r>
              <a:rPr lang="en-US" dirty="0"/>
              <a:t>50,000 training digits</a:t>
            </a:r>
          </a:p>
          <a:p>
            <a:pPr lvl="1"/>
            <a:r>
              <a:rPr lang="en-US" dirty="0"/>
              <a:t>10,000 test</a:t>
            </a:r>
          </a:p>
          <a:p>
            <a:pPr lvl="1"/>
            <a:r>
              <a:rPr lang="en-US" dirty="0"/>
              <a:t>10,000 validation (not used here)</a:t>
            </a:r>
          </a:p>
          <a:p>
            <a:r>
              <a:rPr lang="en-US" dirty="0"/>
              <a:t>Can be loaded with </a:t>
            </a:r>
            <a:r>
              <a:rPr lang="en-US" dirty="0" err="1"/>
              <a:t>sklearn</a:t>
            </a:r>
            <a:r>
              <a:rPr lang="en-US" dirty="0"/>
              <a:t> and many other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3CAB-7D8B-464A-9937-6D54425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84EC-1BAE-4F43-8F77-41D5C7F0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5" y="1691573"/>
            <a:ext cx="519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45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MNIST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784 inputs, 100 hidden units, 10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577CA-CEA8-40EC-A413-06102815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3773593"/>
            <a:ext cx="5371259" cy="230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444C1-63B2-CA4C-AC52-729558D10BC6}"/>
              </a:ext>
            </a:extLst>
          </p:cNvPr>
          <p:cNvSpPr txBox="1"/>
          <p:nvPr/>
        </p:nvSpPr>
        <p:spPr>
          <a:xfrm>
            <a:off x="7073153" y="415854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78500 parameters in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4EEEE-381F-45E7-B60A-9D0676DD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17887"/>
            <a:ext cx="7823479" cy="13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Datasets are not 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3228" y="1524074"/>
            <a:ext cx="5325331" cy="2321523"/>
          </a:xfrm>
        </p:spPr>
        <p:txBody>
          <a:bodyPr/>
          <a:lstStyle/>
          <a:p>
            <a:r>
              <a:rPr lang="en-US" dirty="0"/>
              <a:t>Consider simple synthetic data</a:t>
            </a:r>
          </a:p>
          <a:p>
            <a:pPr lvl="1"/>
            <a:r>
              <a:rPr lang="en-US" dirty="0"/>
              <a:t>See figure to the left</a:t>
            </a:r>
          </a:p>
          <a:p>
            <a:pPr lvl="1"/>
            <a:r>
              <a:rPr lang="en-US" dirty="0"/>
              <a:t>2D features </a:t>
            </a:r>
          </a:p>
          <a:p>
            <a:pPr lvl="1"/>
            <a:r>
              <a:rPr lang="en-US" dirty="0"/>
              <a:t>Binary class label</a:t>
            </a:r>
          </a:p>
          <a:p>
            <a:r>
              <a:rPr lang="en-US" dirty="0"/>
              <a:t>Not linearly separable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" y="1539277"/>
            <a:ext cx="4991100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9A018-E642-4928-B99C-C7CA79DAA985}"/>
              </a:ext>
            </a:extLst>
          </p:cNvPr>
          <p:cNvSpPr txBox="1"/>
          <p:nvPr/>
        </p:nvSpPr>
        <p:spPr>
          <a:xfrm>
            <a:off x="793735" y="5532106"/>
            <a:ext cx="811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code in https://github.com/sdrangan/introml/blob/master/neural/synthetic.ipynb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143C4-9823-4D70-852F-375EF1368EB9}"/>
              </a:ext>
            </a:extLst>
          </p:cNvPr>
          <p:cNvSpPr txBox="1"/>
          <p:nvPr/>
        </p:nvSpPr>
        <p:spPr>
          <a:xfrm>
            <a:off x="5930932" y="3890850"/>
            <a:ext cx="371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Need a better classifier! </a:t>
            </a:r>
          </a:p>
        </p:txBody>
      </p:sp>
    </p:spTree>
    <p:extLst>
      <p:ext uri="{BB962C8B-B14F-4D97-AF65-F5344CB8AC3E}">
        <p14:creationId xmlns:p14="http://schemas.microsoft.com/office/powerpoint/2010/main" val="9665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 20 epochs, ADAM optimizer, batch size = 100</a:t>
            </a:r>
          </a:p>
          <a:p>
            <a:r>
              <a:rPr lang="en-US" dirty="0"/>
              <a:t>Final accuracy = 0.972  </a:t>
            </a:r>
          </a:p>
          <a:p>
            <a:r>
              <a:rPr lang="en-US" dirty="0"/>
              <a:t>Not great, but much faster than SVM.  Also CNNs we study later do even better.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9B88F-2BCA-4F17-A7A3-F7EB630A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99" y="3716778"/>
            <a:ext cx="5486400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DE9DB-57EB-4226-8CD6-E96CBB0C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9" y="2863040"/>
            <a:ext cx="39814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C263D-3969-4AD6-9664-7162FFD8D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76879"/>
            <a:ext cx="8181975" cy="1876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419B1E-0212-4BFB-866E-2D715DA90E14}"/>
              </a:ext>
            </a:extLst>
          </p:cNvPr>
          <p:cNvSpPr/>
          <p:nvPr/>
        </p:nvSpPr>
        <p:spPr>
          <a:xfrm>
            <a:off x="1391920" y="5711538"/>
            <a:ext cx="1046480" cy="28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BA2FE-74AA-FF42-A631-EFBAA99F4C5B}"/>
              </a:ext>
            </a:extLst>
          </p:cNvPr>
          <p:cNvCxnSpPr/>
          <p:nvPr/>
        </p:nvCxnSpPr>
        <p:spPr>
          <a:xfrm flipH="1">
            <a:off x="5610386" y="3208149"/>
            <a:ext cx="464950" cy="50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19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ABCF-4507-2E49-8A9B-6273D91A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E094-25E2-704A-894C-A4B66DA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0EC9B-6595-1C41-8A90-38CB18DC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51" y="1535888"/>
            <a:ext cx="6450938" cy="4333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C4BB9-3CF5-A842-95FA-3A9EA53977D2}"/>
              </a:ext>
            </a:extLst>
          </p:cNvPr>
          <p:cNvSpPr txBox="1"/>
          <p:nvPr/>
        </p:nvSpPr>
        <p:spPr>
          <a:xfrm>
            <a:off x="7548218" y="3906263"/>
            <a:ext cx="4061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continues to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 eventually flattens and sometimes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stop when the validation accuracy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overfitting.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14716-C073-4282-9B86-CB846DD1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33" y="1603373"/>
            <a:ext cx="3838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9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F5A-41FD-4999-B90B-308E3AE3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6A56-D557-4CD9-A840-84244955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166D1-E81D-47C4-A793-04D6C34D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31" y="1612755"/>
            <a:ext cx="89820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3306" y="3505366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7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uses SGD</a:t>
                </a:r>
              </a:p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a subset of sample for minibatch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mini-batch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Evaluate mini-batch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SGD step: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Question</a:t>
                </a:r>
                <a:r>
                  <a:rPr lang="en-US" dirty="0"/>
                  <a:t>:  How do we compute gradient?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Multiple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neural net problem: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is computed with respect to each parameter: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descent is performed on each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C19-F767-43F1-88D4-14451E3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&amp;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</p:spPr>
            <p:txBody>
              <a:bodyPr/>
              <a:lstStyle/>
              <a:p>
                <a:r>
                  <a:rPr lang="en-US" dirty="0"/>
                  <a:t>Neural network loss function can be computed via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graph</a:t>
                </a:r>
                <a:endParaRPr lang="en-US" dirty="0"/>
              </a:p>
              <a:p>
                <a:r>
                  <a:rPr lang="en-US" dirty="0"/>
                  <a:t>Sequence of operations starting from measured data and parameters</a:t>
                </a:r>
              </a:p>
              <a:p>
                <a:r>
                  <a:rPr lang="en-US" dirty="0"/>
                  <a:t>Loss function computed via a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 in the computation graph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  <a:blipFill>
                <a:blip r:embed="rId3"/>
                <a:stretch>
                  <a:fillRect l="-1455" t="-2494" b="-2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9F0E-5612-461D-AFB7-2E2849D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CE90E0-9F3B-49B6-AB9E-57FA59A1DFF3}"/>
              </a:ext>
            </a:extLst>
          </p:cNvPr>
          <p:cNvGrpSpPr/>
          <p:nvPr/>
        </p:nvGrpSpPr>
        <p:grpSpPr>
          <a:xfrm>
            <a:off x="5448532" y="4017922"/>
            <a:ext cx="1956033" cy="1643029"/>
            <a:chOff x="5448532" y="4017922"/>
            <a:chExt cx="1956033" cy="16430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/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2BF4FA-0EE8-459D-88CB-FA382EC65A76}"/>
                </a:ext>
              </a:extLst>
            </p:cNvPr>
            <p:cNvSpPr/>
            <p:nvPr/>
          </p:nvSpPr>
          <p:spPr>
            <a:xfrm>
              <a:off x="5498867" y="4017922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4FACD6-A3C5-45D4-8CF9-2C849C16AC11}"/>
                </a:ext>
              </a:extLst>
            </p:cNvPr>
            <p:cNvSpPr/>
            <p:nvPr/>
          </p:nvSpPr>
          <p:spPr>
            <a:xfrm>
              <a:off x="7010283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/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466044-740D-4F82-85CB-C19FCABBE1E3}"/>
                </a:ext>
              </a:extLst>
            </p:cNvPr>
            <p:cNvSpPr/>
            <p:nvPr/>
          </p:nvSpPr>
          <p:spPr>
            <a:xfrm>
              <a:off x="6037160" y="4947671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/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08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512C0-8A4A-493B-8B77-34B183DAC32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5842815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1F54C7-1D87-48FB-8A08-76F02719DCCA}"/>
                </a:ext>
              </a:extLst>
            </p:cNvPr>
            <p:cNvCxnSpPr>
              <a:stCxn id="12" idx="7"/>
              <a:endCxn id="10" idx="3"/>
            </p:cNvCxnSpPr>
            <p:nvPr/>
          </p:nvCxnSpPr>
          <p:spPr>
            <a:xfrm flipV="1">
              <a:off x="6330738" y="4311500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92D565-8975-42AD-B8B1-4D1ABCBC6CDB}"/>
              </a:ext>
            </a:extLst>
          </p:cNvPr>
          <p:cNvGrpSpPr/>
          <p:nvPr/>
        </p:nvGrpSpPr>
        <p:grpSpPr>
          <a:xfrm>
            <a:off x="7322036" y="4017922"/>
            <a:ext cx="820723" cy="725463"/>
            <a:chOff x="7322036" y="4017922"/>
            <a:chExt cx="820723" cy="72546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F0B060-4B9A-4925-9DB8-0FFF661A409F}"/>
                </a:ext>
              </a:extLst>
            </p:cNvPr>
            <p:cNvSpPr/>
            <p:nvPr/>
          </p:nvSpPr>
          <p:spPr>
            <a:xfrm>
              <a:off x="7748477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0D9D6E-555D-4B1D-8C78-E007628F7C4C}"/>
                </a:ext>
              </a:extLst>
            </p:cNvPr>
            <p:cNvCxnSpPr/>
            <p:nvPr/>
          </p:nvCxnSpPr>
          <p:spPr>
            <a:xfrm>
              <a:off x="7322036" y="4189896"/>
              <a:ext cx="458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/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47E4A1-23C8-4CBB-AB7B-2F7B91A3E7ED}"/>
              </a:ext>
            </a:extLst>
          </p:cNvPr>
          <p:cNvGrpSpPr/>
          <p:nvPr/>
        </p:nvGrpSpPr>
        <p:grpSpPr>
          <a:xfrm>
            <a:off x="7861726" y="4023514"/>
            <a:ext cx="1931548" cy="1693399"/>
            <a:chOff x="7861726" y="4023514"/>
            <a:chExt cx="1931548" cy="16933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/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8E2EF9-7C5A-4643-908B-20A852F1DE96}"/>
                </a:ext>
              </a:extLst>
            </p:cNvPr>
            <p:cNvSpPr/>
            <p:nvPr/>
          </p:nvSpPr>
          <p:spPr>
            <a:xfrm>
              <a:off x="9204720" y="4023514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1E6266-0F60-42E0-8DBB-5816E5563A58}"/>
                </a:ext>
              </a:extLst>
            </p:cNvPr>
            <p:cNvSpPr/>
            <p:nvPr/>
          </p:nvSpPr>
          <p:spPr>
            <a:xfrm>
              <a:off x="8231597" y="4953263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1B4BED-8B1B-4A19-9FCD-3E3A9AB0E286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8037252" y="4195488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804B41-D8C3-4B3C-B7A6-5F6123DFA887}"/>
                </a:ext>
              </a:extLst>
            </p:cNvPr>
            <p:cNvCxnSpPr>
              <a:stCxn id="20" idx="7"/>
              <a:endCxn id="19" idx="3"/>
            </p:cNvCxnSpPr>
            <p:nvPr/>
          </p:nvCxnSpPr>
          <p:spPr>
            <a:xfrm flipV="1">
              <a:off x="8525175" y="4317092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/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43372C-A96F-4641-9F99-412BCDE7FAB8}"/>
              </a:ext>
            </a:extLst>
          </p:cNvPr>
          <p:cNvGrpSpPr/>
          <p:nvPr/>
        </p:nvGrpSpPr>
        <p:grpSpPr>
          <a:xfrm>
            <a:off x="9548668" y="3604657"/>
            <a:ext cx="2447341" cy="2125583"/>
            <a:chOff x="9548668" y="3604657"/>
            <a:chExt cx="2447341" cy="21255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5CEE12-1075-4E03-9549-707B76C94B97}"/>
                </a:ext>
              </a:extLst>
            </p:cNvPr>
            <p:cNvSpPr/>
            <p:nvPr/>
          </p:nvSpPr>
          <p:spPr>
            <a:xfrm>
              <a:off x="10716136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6D02D1-A738-4734-8772-F786BFE29944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9548668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/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0286FC-A043-4B00-997C-6ED6E7D02A8D}"/>
                </a:ext>
              </a:extLst>
            </p:cNvPr>
            <p:cNvSpPr/>
            <p:nvPr/>
          </p:nvSpPr>
          <p:spPr>
            <a:xfrm>
              <a:off x="9807971" y="4992450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8BB520-AFB0-4A05-9050-255808868F6C}"/>
                </a:ext>
              </a:extLst>
            </p:cNvPr>
            <p:cNvCxnSpPr>
              <a:stCxn id="28" idx="7"/>
            </p:cNvCxnSpPr>
            <p:nvPr/>
          </p:nvCxnSpPr>
          <p:spPr>
            <a:xfrm flipV="1">
              <a:off x="10101549" y="4356279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/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59750B-61AB-44FC-AEF5-F742B0DF3DD7}"/>
              </a:ext>
            </a:extLst>
          </p:cNvPr>
          <p:cNvGrpSpPr/>
          <p:nvPr/>
        </p:nvGrpSpPr>
        <p:grpSpPr>
          <a:xfrm>
            <a:off x="2244391" y="4367462"/>
            <a:ext cx="2620238" cy="1477328"/>
            <a:chOff x="2244391" y="4367462"/>
            <a:chExt cx="2620238" cy="147732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7BBE4-73AF-4C9E-A8E4-F17AA63C778C}"/>
                </a:ext>
              </a:extLst>
            </p:cNvPr>
            <p:cNvSpPr/>
            <p:nvPr/>
          </p:nvSpPr>
          <p:spPr>
            <a:xfrm>
              <a:off x="2244391" y="5476285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811647-B32E-4C05-A27D-B9AA1A7FBCE1}"/>
                </a:ext>
              </a:extLst>
            </p:cNvPr>
            <p:cNvSpPr/>
            <p:nvPr/>
          </p:nvSpPr>
          <p:spPr>
            <a:xfrm>
              <a:off x="2244391" y="4438263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2F437D-103F-4E58-9768-3FA5F28E1214}"/>
                </a:ext>
              </a:extLst>
            </p:cNvPr>
            <p:cNvSpPr/>
            <p:nvPr/>
          </p:nvSpPr>
          <p:spPr>
            <a:xfrm>
              <a:off x="2244391" y="4934152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4A023-EF02-47F8-8344-CBDAF5162E56}"/>
                </a:ext>
              </a:extLst>
            </p:cNvPr>
            <p:cNvSpPr txBox="1"/>
            <p:nvPr/>
          </p:nvSpPr>
          <p:spPr>
            <a:xfrm>
              <a:off x="2807143" y="4367462"/>
              <a:ext cx="205748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Observed variable</a:t>
              </a:r>
            </a:p>
            <a:p>
              <a:endParaRPr lang="en-US" dirty="0"/>
            </a:p>
            <a:p>
              <a:r>
                <a:rPr lang="en-US" dirty="0"/>
                <a:t>Trainable variable</a:t>
              </a:r>
            </a:p>
            <a:p>
              <a:endParaRPr lang="en-US" dirty="0"/>
            </a:p>
            <a:p>
              <a:r>
                <a:rPr lang="en-US" dirty="0"/>
                <a:t>Computed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8F1-EEBF-4E70-A29A-351B2DB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Example in </a:t>
            </a:r>
            <a:r>
              <a:rPr lang="en-US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network: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1DC-A8BB-47FF-8637-D23C8F3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FD0F37-D16A-4A9F-A2B5-B0039E51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91" y="2614457"/>
            <a:ext cx="3801791" cy="2036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A46DE-B11F-4ACD-B276-BF332C34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14457"/>
            <a:ext cx="41719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on A Two Node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 Propagation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A way to compute gradients</a:t>
                </a:r>
              </a:p>
              <a:p>
                <a:pPr lvl="1"/>
                <a:r>
                  <a:rPr lang="en-US" dirty="0"/>
                  <a:t>Iterative procedure that works in reverse</a:t>
                </a:r>
              </a:p>
              <a:p>
                <a:r>
                  <a:rPr lang="en-US" dirty="0"/>
                  <a:t>Consider a simple 2 node computation graph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/>
                  <a:t>Hidden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Scalar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First,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 r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E187E-5739-44C2-8638-D43DB4B57DA4}"/>
              </a:ext>
            </a:extLst>
          </p:cNvPr>
          <p:cNvGrpSpPr/>
          <p:nvPr/>
        </p:nvGrpSpPr>
        <p:grpSpPr>
          <a:xfrm>
            <a:off x="7469178" y="3265321"/>
            <a:ext cx="3347716" cy="705034"/>
            <a:chOff x="7469178" y="3265321"/>
            <a:chExt cx="3347716" cy="7050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01DE86-B9E1-40FB-B5E4-E00F6D666964}"/>
                </a:ext>
              </a:extLst>
            </p:cNvPr>
            <p:cNvSpPr/>
            <p:nvPr/>
          </p:nvSpPr>
          <p:spPr>
            <a:xfrm>
              <a:off x="7469178" y="3270913"/>
              <a:ext cx="343948" cy="3439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FB860F-8817-4BA7-9A32-3B4F7320D75F}"/>
                </a:ext>
              </a:extLst>
            </p:cNvPr>
            <p:cNvSpPr/>
            <p:nvPr/>
          </p:nvSpPr>
          <p:spPr>
            <a:xfrm>
              <a:off x="8980594" y="3265321"/>
              <a:ext cx="343948" cy="343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B196C2-5B1C-45C2-8F09-669B9E083B3C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7813126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E89DAC-F06F-4C0D-9DD2-5646D980A07B}"/>
                </a:ext>
              </a:extLst>
            </p:cNvPr>
            <p:cNvSpPr/>
            <p:nvPr/>
          </p:nvSpPr>
          <p:spPr>
            <a:xfrm>
              <a:off x="10472946" y="3265321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B4E5BCF-4F34-4999-AE6A-689AA5DB6BC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42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/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/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690" r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/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4167" r="-50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214BAD-F09F-4A91-9227-79BF4A9EB673}"/>
              </a:ext>
            </a:extLst>
          </p:cNvPr>
          <p:cNvGrpSpPr/>
          <p:nvPr/>
        </p:nvGrpSpPr>
        <p:grpSpPr>
          <a:xfrm>
            <a:off x="9513602" y="4209925"/>
            <a:ext cx="978408" cy="1065471"/>
            <a:chOff x="9513602" y="4209925"/>
            <a:chExt cx="978408" cy="1065471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65DE345-0DD8-4FCA-A40C-B6AE36BF681D}"/>
                </a:ext>
              </a:extLst>
            </p:cNvPr>
            <p:cNvSpPr/>
            <p:nvPr/>
          </p:nvSpPr>
          <p:spPr>
            <a:xfrm rot="10800000">
              <a:off x="9513602" y="4209925"/>
              <a:ext cx="978408" cy="343948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/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9A9151-C334-4560-AF0F-9BE36793C429}"/>
              </a:ext>
            </a:extLst>
          </p:cNvPr>
          <p:cNvGrpSpPr/>
          <p:nvPr/>
        </p:nvGrpSpPr>
        <p:grpSpPr>
          <a:xfrm>
            <a:off x="7878252" y="4192670"/>
            <a:ext cx="978408" cy="1082726"/>
            <a:chOff x="7878252" y="4192670"/>
            <a:chExt cx="978408" cy="1082726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3A99CB18-24C9-4DF2-8EF9-0D75754E7881}"/>
                </a:ext>
              </a:extLst>
            </p:cNvPr>
            <p:cNvSpPr/>
            <p:nvPr/>
          </p:nvSpPr>
          <p:spPr>
            <a:xfrm rot="10800000">
              <a:off x="7878252" y="4192670"/>
              <a:ext cx="978408" cy="343948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/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959781-A712-4AA1-8A08-ED776C75138A}"/>
              </a:ext>
            </a:extLst>
          </p:cNvPr>
          <p:cNvGrpSpPr/>
          <p:nvPr/>
        </p:nvGrpSpPr>
        <p:grpSpPr>
          <a:xfrm>
            <a:off x="8034179" y="2393610"/>
            <a:ext cx="1013239" cy="632771"/>
            <a:chOff x="8034179" y="2393610"/>
            <a:chExt cx="1013239" cy="632771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790C675-32F1-4379-93D2-BA12BA6D7823}"/>
                </a:ext>
              </a:extLst>
            </p:cNvPr>
            <p:cNvSpPr/>
            <p:nvPr/>
          </p:nvSpPr>
          <p:spPr>
            <a:xfrm>
              <a:off x="8069010" y="2682433"/>
              <a:ext cx="978408" cy="3439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/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89" t="-4444" r="-921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4AA01-858C-4480-9DC6-80B2443F9446}"/>
              </a:ext>
            </a:extLst>
          </p:cNvPr>
          <p:cNvGrpSpPr/>
          <p:nvPr/>
        </p:nvGrpSpPr>
        <p:grpSpPr>
          <a:xfrm>
            <a:off x="9569033" y="2354193"/>
            <a:ext cx="1023844" cy="686075"/>
            <a:chOff x="9569033" y="2354193"/>
            <a:chExt cx="1023844" cy="686075"/>
          </a:xfrm>
        </p:grpSpPr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9D8B9509-7060-4892-AE54-DB2DE193062B}"/>
                </a:ext>
              </a:extLst>
            </p:cNvPr>
            <p:cNvSpPr/>
            <p:nvPr/>
          </p:nvSpPr>
          <p:spPr>
            <a:xfrm>
              <a:off x="9614469" y="2696320"/>
              <a:ext cx="978408" cy="34394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/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79" t="-2174" r="-789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A10E82-6FF2-466A-A05B-6987058F981D}"/>
              </a:ext>
            </a:extLst>
          </p:cNvPr>
          <p:cNvSpPr txBox="1"/>
          <p:nvPr/>
        </p:nvSpPr>
        <p:spPr>
          <a:xfrm>
            <a:off x="7787518" y="5560300"/>
            <a:ext cx="353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Gradients computed in reverse pass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7A761-5BE1-4972-8092-EB5609DA202F}"/>
              </a:ext>
            </a:extLst>
          </p:cNvPr>
          <p:cNvSpPr txBox="1"/>
          <p:nvPr/>
        </p:nvSpPr>
        <p:spPr>
          <a:xfrm>
            <a:off x="7664385" y="1756008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 computed in forward pass</a:t>
            </a:r>
          </a:p>
        </p:txBody>
      </p: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Back-Prop on a General Computation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Backpropagation: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gradients backwards</a:t>
                </a:r>
              </a:p>
              <a:p>
                <a:pPr lvl="1"/>
                <a:r>
                  <a:rPr lang="en-US" dirty="0"/>
                  <a:t>Work one node at a time</a:t>
                </a:r>
              </a:p>
              <a:p>
                <a:r>
                  <a:rPr lang="en-US" dirty="0"/>
                  <a:t>First compute all derivatives of all the variables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gradient of parameters: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  <a:blipFill>
                <a:blip r:embed="rId3"/>
                <a:stretch>
                  <a:fillRect l="-2464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588D50-54CC-43C4-8305-9F5B57B8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44" y="1702726"/>
            <a:ext cx="4490983" cy="1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Linear to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886" y="1539277"/>
            <a:ext cx="5950794" cy="4329817"/>
          </a:xfrm>
        </p:spPr>
        <p:txBody>
          <a:bodyPr/>
          <a:lstStyle/>
          <a:p>
            <a:r>
              <a:rPr lang="en-US" dirty="0"/>
              <a:t>Idea:  Build nonlinear region from linear decisions</a:t>
            </a:r>
          </a:p>
          <a:p>
            <a:r>
              <a:rPr lang="en-US" dirty="0"/>
              <a:t>Possible form for a classifier:</a:t>
            </a:r>
          </a:p>
          <a:p>
            <a:pPr lvl="1"/>
            <a:r>
              <a:rPr lang="en-US" dirty="0"/>
              <a:t>Step 1:  Classify into small number of linear regions</a:t>
            </a:r>
          </a:p>
          <a:p>
            <a:pPr lvl="1"/>
            <a:r>
              <a:rPr lang="en-US" dirty="0"/>
              <a:t>Step 2:  Predict class label from step 1 decisions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3" y="1676399"/>
            <a:ext cx="4449673" cy="29214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088029" y="2927963"/>
            <a:ext cx="2637435" cy="1305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6916" y="1865446"/>
            <a:ext cx="1502538" cy="2433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6916" y="1768117"/>
            <a:ext cx="2525431" cy="1558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79454" y="1800560"/>
            <a:ext cx="2046011" cy="1526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Continue our example: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input dimension </a:t>
                </a:r>
              </a:p>
              <a:p>
                <a:r>
                  <a:rPr lang="en-US" dirty="0"/>
                  <a:t>Loss node forward pass: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 reverse step: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644383" y="1702496"/>
            <a:ext cx="927463" cy="771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50D33EFE-7E7D-B040-B24E-A39B486F39DA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0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081049" y="253305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1298BCF-7294-2648-A62D-555662666AC5}"/>
              </a:ext>
            </a:extLst>
          </p:cNvPr>
          <p:cNvSpPr/>
          <p:nvPr/>
        </p:nvSpPr>
        <p:spPr>
          <a:xfrm>
            <a:off x="10797632" y="1682014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7620DE28-CC8E-264F-9CDB-EE44CA99F062}"/>
              </a:ext>
            </a:extLst>
          </p:cNvPr>
          <p:cNvSpPr/>
          <p:nvPr/>
        </p:nvSpPr>
        <p:spPr>
          <a:xfrm>
            <a:off x="9705389" y="1796991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m=1,…,M</a:t>
                </a:r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366973" y="204733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7943273" y="2047336"/>
            <a:ext cx="445518" cy="6034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9B10313C-8287-44E9-8C97-429710FBCA99}"/>
              </a:ext>
            </a:extLst>
          </p:cNvPr>
          <p:cNvSpPr/>
          <p:nvPr/>
        </p:nvSpPr>
        <p:spPr>
          <a:xfrm>
            <a:off x="8494696" y="2047336"/>
            <a:ext cx="510759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827956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C0DA4-7785-429D-A644-B1D1254D46AA}"/>
              </a:ext>
            </a:extLst>
          </p:cNvPr>
          <p:cNvSpPr/>
          <p:nvPr/>
        </p:nvSpPr>
        <p:spPr>
          <a:xfrm>
            <a:off x="8266983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C5F0E-2C50-47D9-BB5F-955FE6003B2C}"/>
              </a:ext>
            </a:extLst>
          </p:cNvPr>
          <p:cNvSpPr/>
          <p:nvPr/>
        </p:nvSpPr>
        <p:spPr>
          <a:xfrm>
            <a:off x="7658338" y="2559986"/>
            <a:ext cx="518838" cy="6898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34FDB677-3A25-7C43-B481-5332F95A3EB3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A7353-8ACD-4042-A795-68119DECE971}"/>
              </a:ext>
            </a:extLst>
          </p:cNvPr>
          <p:cNvSpPr/>
          <p:nvPr/>
        </p:nvSpPr>
        <p:spPr>
          <a:xfrm>
            <a:off x="9802080" y="1743382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2200-2A18-4A34-8B7D-8293F9B9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390D-6AA8-4948-A46B-944A01FC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451" y="1557750"/>
            <a:ext cx="4071389" cy="4329817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backpropgation</a:t>
            </a:r>
            <a:r>
              <a:rPr lang="en-US" dirty="0"/>
              <a:t>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Demo already performs output layer</a:t>
            </a:r>
          </a:p>
          <a:p>
            <a:r>
              <a:rPr lang="en-US" dirty="0"/>
              <a:t>You need to finish the hidden layer</a:t>
            </a:r>
          </a:p>
          <a:p>
            <a:r>
              <a:rPr lang="en-US" dirty="0"/>
              <a:t>Test the gradient</a:t>
            </a:r>
          </a:p>
          <a:p>
            <a:r>
              <a:rPr lang="en-US" dirty="0"/>
              <a:t>Note the python 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11187-37B3-419F-AFFA-10529D93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90DA-3977-4BFD-9F76-C7315F2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6693"/>
            <a:ext cx="54578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6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5275-B837-6848-BBCB-5C58730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for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4763-F986-854F-8BAC-FE13F0D0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instrument classification based on music signals </a:t>
            </a:r>
          </a:p>
          <a:p>
            <a:r>
              <a:rPr lang="en-US" dirty="0"/>
              <a:t>Use hand-crafted features for audio (MFCC)</a:t>
            </a:r>
          </a:p>
          <a:p>
            <a:r>
              <a:rPr lang="en-US" dirty="0"/>
              <a:t>Train a neural net</a:t>
            </a:r>
          </a:p>
          <a:p>
            <a:r>
              <a:rPr lang="en-US" dirty="0"/>
              <a:t>Optimize the learning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95D3-F408-1743-A07E-CECC3946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A7310-4CAE-4FB6-A3AB-0A05503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96" y="2735369"/>
            <a:ext cx="4619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6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959-E9EB-E94E-8A4F-83C2535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Data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9DF1-F663-AD4B-820B-A123F1F0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by gradient descent algorithm depends on the initial solution</a:t>
            </a:r>
          </a:p>
          <a:p>
            <a:r>
              <a:rPr lang="en-US" dirty="0"/>
              <a:t>Typically weights are set to random values near zero.</a:t>
            </a:r>
          </a:p>
          <a:p>
            <a:r>
              <a:rPr lang="en-US" dirty="0"/>
              <a:t>Small weights make the network behave like linear classifier. </a:t>
            </a:r>
          </a:p>
          <a:p>
            <a:pPr lvl="1"/>
            <a:r>
              <a:rPr lang="en-US" dirty="0"/>
              <a:t>Hence model starts out nearly linearly</a:t>
            </a:r>
          </a:p>
          <a:p>
            <a:pPr lvl="1"/>
            <a:r>
              <a:rPr lang="en-US" dirty="0"/>
              <a:t>Becomes nonlinear as weights increase during the training process.</a:t>
            </a:r>
          </a:p>
          <a:p>
            <a:r>
              <a:rPr lang="en-US" dirty="0"/>
              <a:t>Starting with large weights often lead to poor results.</a:t>
            </a:r>
          </a:p>
          <a:p>
            <a:r>
              <a:rPr lang="en-US" dirty="0"/>
              <a:t>Normalizing data to zero mean and unit variance </a:t>
            </a:r>
          </a:p>
          <a:p>
            <a:pPr lvl="1"/>
            <a:r>
              <a:rPr lang="en-US" dirty="0"/>
              <a:t>Allows all input dimensions be treated equally and facilitate better convergence.</a:t>
            </a:r>
          </a:p>
          <a:p>
            <a:r>
              <a:rPr lang="en-US" dirty="0"/>
              <a:t>With normalized data, it is typical to initialize the weights to be uniform in [-0.7, 0.7] [ESL]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8C2F-19D1-FB40-AA3A-8D55B6E3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95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2CA-F327-A940-A41A-B42AEB5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avoid the weights get too large, can add a penalty term explicitly, with regularization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 penalty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Total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gradient calculation</a:t>
                </a:r>
              </a:p>
              <a:p>
                <a:r>
                  <a:rPr lang="en-US" dirty="0"/>
                  <a:t>Typically used regularization</a:t>
                </a:r>
              </a:p>
              <a:p>
                <a:pPr lvl="1"/>
                <a:r>
                  <a:rPr lang="en-US" dirty="0"/>
                  <a:t>L2 = Ridge: Shrink the sizes of weights</a:t>
                </a:r>
              </a:p>
              <a:p>
                <a:pPr lvl="1"/>
                <a:r>
                  <a:rPr lang="en-US" dirty="0"/>
                  <a:t>L1: Prefer sparse set of weights</a:t>
                </a:r>
              </a:p>
              <a:p>
                <a:pPr lvl="1"/>
                <a:r>
                  <a:rPr lang="en-US" dirty="0"/>
                  <a:t>L1-L2: use a combination of both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25A8-400C-5040-88D8-96AD6DE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6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D143-055C-284E-8798-67DC9F8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DBA620-8903-FF49-8F66-B210AC83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61" y="1482002"/>
            <a:ext cx="7072478" cy="46035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1E4B7-4447-E441-AF6E-AD4DCEBE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50A68-8A46-D846-8AB7-ECD471C32483}"/>
              </a:ext>
            </a:extLst>
          </p:cNvPr>
          <p:cNvSpPr txBox="1"/>
          <p:nvPr/>
        </p:nvSpPr>
        <p:spPr>
          <a:xfrm>
            <a:off x="7926344" y="1747777"/>
            <a:ext cx="322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regularization tries to make the output at each layer small or sparse.</a:t>
            </a:r>
          </a:p>
        </p:txBody>
      </p:sp>
    </p:spTree>
    <p:extLst>
      <p:ext uri="{BB962C8B-B14F-4D97-AF65-F5344CB8AC3E}">
        <p14:creationId xmlns:p14="http://schemas.microsoft.com/office/powerpoint/2010/main" val="155580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1</a:t>
                </a:r>
                <a:r>
                  <a:rPr lang="en-US" dirty="0"/>
                  <a:t>.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units</a:t>
                </a:r>
                <a:r>
                  <a:rPr lang="en-US" dirty="0"/>
                  <a:t>:  Four linear classification rules of the inputs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𝐻𝑚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2</a:t>
                </a:r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unit</a:t>
                </a:r>
                <a:r>
                  <a:rPr lang="en-US" dirty="0"/>
                  <a:t>:  A linear classification rule on the hidden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  <a:blipFill>
                <a:blip r:embed="rId3"/>
                <a:stretch>
                  <a:fillRect l="-1935" t="-2723" b="-3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07F7A10-6C24-4D59-837E-F83B9DE10B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0723"/>
          <a:stretch/>
        </p:blipFill>
        <p:spPr>
          <a:xfrm>
            <a:off x="1105543" y="1909782"/>
            <a:ext cx="1285319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407F0-85D8-4874-8694-6F9BC06493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243" r="1762" b="11551"/>
          <a:stretch/>
        </p:blipFill>
        <p:spPr>
          <a:xfrm>
            <a:off x="8207666" y="1910814"/>
            <a:ext cx="2829670" cy="190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665" y="1781375"/>
            <a:ext cx="2752679" cy="2308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1A9E0-DB1F-483C-A417-9382E590E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46" r="57560"/>
          <a:stretch/>
        </p:blipFill>
        <p:spPr>
          <a:xfrm>
            <a:off x="2415626" y="1909782"/>
            <a:ext cx="1453142" cy="1390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F616F6-D262-4761-A4AD-50A1BB93E8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50" t="-1" b="-5662"/>
          <a:stretch/>
        </p:blipFill>
        <p:spPr>
          <a:xfrm>
            <a:off x="5190582" y="1909782"/>
            <a:ext cx="2423663" cy="1469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B7899D-7415-4CAF-8C4D-C21D651F2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13" r="36772"/>
          <a:stretch/>
        </p:blipFill>
        <p:spPr>
          <a:xfrm>
            <a:off x="3761937" y="1909782"/>
            <a:ext cx="1434517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/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/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/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/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/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A6E2-A956-4A48-9F15-538E385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E954-FA7B-2D4A-9C3F-20E16F4F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 (typically not more than 2)</a:t>
            </a:r>
          </a:p>
          <a:p>
            <a:r>
              <a:rPr lang="en-US" dirty="0"/>
              <a:t>Number of hidden units in the hidden layer</a:t>
            </a:r>
          </a:p>
          <a:p>
            <a:r>
              <a:rPr lang="en-US" dirty="0"/>
              <a:t>Regularization level</a:t>
            </a:r>
          </a:p>
          <a:p>
            <a:r>
              <a:rPr lang="en-US" dirty="0"/>
              <a:t>Learning rate </a:t>
            </a:r>
          </a:p>
          <a:p>
            <a:r>
              <a:rPr lang="en-US" dirty="0"/>
              <a:t>Determined by maximizing the cross validation error through typically 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B07DC-882F-7F48-96B7-027CB64E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0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  <a:p>
            <a:r>
              <a:rPr lang="en-US" dirty="0"/>
              <a:t>Importance of regularization</a:t>
            </a:r>
          </a:p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Neural Net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  <a:blipFill>
                <a:blip r:embed="rId3"/>
                <a:stretch>
                  <a:fillRect l="-1455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60B42-2F1B-444D-9108-2CFE82A941EC}"/>
              </a:ext>
            </a:extLst>
          </p:cNvPr>
          <p:cNvGrpSpPr/>
          <p:nvPr/>
        </p:nvGrpSpPr>
        <p:grpSpPr>
          <a:xfrm>
            <a:off x="1426761" y="2973172"/>
            <a:ext cx="4437042" cy="3144547"/>
            <a:chOff x="1426761" y="2973172"/>
            <a:chExt cx="4437042" cy="3144547"/>
          </a:xfrm>
        </p:grpSpPr>
        <p:sp>
          <p:nvSpPr>
            <p:cNvPr id="7" name="TextBox 6"/>
            <p:cNvSpPr txBox="1"/>
            <p:nvPr/>
          </p:nvSpPr>
          <p:spPr>
            <a:xfrm>
              <a:off x="1426761" y="514060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2130" y="5748387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3317994" y="4291168"/>
              <a:ext cx="387323" cy="268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293814" y="3683547"/>
              <a:ext cx="833716" cy="162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blipFill>
                  <a:blip r:embed="rId5"/>
                  <a:stretch>
                    <a:fillRect t="-4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Activation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h𝑖𝑑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865" t="-5660" r="-486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729931" y="4081292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3657" y="4506238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stCxn id="14" idx="6"/>
            </p:cNvCxnSpPr>
            <p:nvPr/>
          </p:nvCxnSpPr>
          <p:spPr>
            <a:xfrm>
              <a:off x="1896675" y="4161975"/>
              <a:ext cx="39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890401" y="4549960"/>
              <a:ext cx="403413" cy="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121737" y="3782170"/>
              <a:ext cx="2742066" cy="278152"/>
              <a:chOff x="5290262" y="2631152"/>
              <a:chExt cx="2742066" cy="2781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121737" y="4108156"/>
              <a:ext cx="2742066" cy="278152"/>
              <a:chOff x="5290262" y="2631152"/>
              <a:chExt cx="2742066" cy="2781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>
                <a:stCxn id="9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121737" y="4448019"/>
              <a:ext cx="2742066" cy="278152"/>
              <a:chOff x="5290262" y="2631152"/>
              <a:chExt cx="2742066" cy="27815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111306" y="4815685"/>
              <a:ext cx="2742066" cy="278152"/>
              <a:chOff x="5290262" y="2631152"/>
              <a:chExt cx="2742066" cy="27815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>
                <a:stCxn id="11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29D6D-C82A-4C80-9249-C5754F307E8B}"/>
              </a:ext>
            </a:extLst>
          </p:cNvPr>
          <p:cNvGrpSpPr/>
          <p:nvPr/>
        </p:nvGrpSpPr>
        <p:grpSpPr>
          <a:xfrm>
            <a:off x="5275221" y="2944154"/>
            <a:ext cx="4187693" cy="3155485"/>
            <a:chOff x="5275221" y="2944154"/>
            <a:chExt cx="4187693" cy="3155485"/>
          </a:xfrm>
        </p:grpSpPr>
        <p:sp>
          <p:nvSpPr>
            <p:cNvPr id="141" name="TextBox 140"/>
            <p:cNvSpPr txBox="1"/>
            <p:nvPr/>
          </p:nvSpPr>
          <p:spPr>
            <a:xfrm>
              <a:off x="6328796" y="5730307"/>
              <a:ext cx="168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layer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6999139" y="4139605"/>
              <a:ext cx="344774" cy="2917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6619" y="3686316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blipFill>
                  <a:blip r:embed="rId9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/>
            <p:cNvSpPr/>
            <p:nvPr/>
          </p:nvSpPr>
          <p:spPr>
            <a:xfrm>
              <a:off x="7053487" y="4178781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stCxn id="129" idx="6"/>
            </p:cNvCxnSpPr>
            <p:nvPr/>
          </p:nvCxnSpPr>
          <p:spPr>
            <a:xfrm>
              <a:off x="7220231" y="4259464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6713582" y="4266468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>
              <a:off x="7646362" y="3856312"/>
              <a:ext cx="833716" cy="114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043094" y="4536277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6"/>
            </p:cNvCxnSpPr>
            <p:nvPr/>
          </p:nvCxnSpPr>
          <p:spPr>
            <a:xfrm>
              <a:off x="7209838" y="4616960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703189" y="4623964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8480078" y="4441015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499155" y="2944154"/>
              <a:ext cx="112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Activation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/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EE6790-AEF9-4D97-824B-0B0878BD6F9D}"/>
                </a:ext>
              </a:extLst>
            </p:cNvPr>
            <p:cNvSpPr/>
            <p:nvPr/>
          </p:nvSpPr>
          <p:spPr>
            <a:xfrm>
              <a:off x="7699247" y="4239297"/>
              <a:ext cx="738203" cy="393314"/>
            </a:xfrm>
            <a:custGeom>
              <a:avLst/>
              <a:gdLst>
                <a:gd name="connsiteX0" fmla="*/ 0 w 621792"/>
                <a:gd name="connsiteY0" fmla="*/ 387567 h 393314"/>
                <a:gd name="connsiteX1" fmla="*/ 164592 w 621792"/>
                <a:gd name="connsiteY1" fmla="*/ 378423 h 393314"/>
                <a:gd name="connsiteX2" fmla="*/ 237744 w 621792"/>
                <a:gd name="connsiteY2" fmla="*/ 259551 h 393314"/>
                <a:gd name="connsiteX3" fmla="*/ 283464 w 621792"/>
                <a:gd name="connsiteY3" fmla="*/ 140679 h 393314"/>
                <a:gd name="connsiteX4" fmla="*/ 329184 w 621792"/>
                <a:gd name="connsiteY4" fmla="*/ 40095 h 393314"/>
                <a:gd name="connsiteX5" fmla="*/ 420624 w 621792"/>
                <a:gd name="connsiteY5" fmla="*/ 3519 h 393314"/>
                <a:gd name="connsiteX6" fmla="*/ 621792 w 621792"/>
                <a:gd name="connsiteY6" fmla="*/ 3519 h 39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1792" h="393314">
                  <a:moveTo>
                    <a:pt x="0" y="387567"/>
                  </a:moveTo>
                  <a:cubicBezTo>
                    <a:pt x="62484" y="393663"/>
                    <a:pt x="124968" y="399759"/>
                    <a:pt x="164592" y="378423"/>
                  </a:cubicBezTo>
                  <a:cubicBezTo>
                    <a:pt x="204216" y="357087"/>
                    <a:pt x="217932" y="299175"/>
                    <a:pt x="237744" y="259551"/>
                  </a:cubicBezTo>
                  <a:cubicBezTo>
                    <a:pt x="257556" y="219927"/>
                    <a:pt x="268224" y="177255"/>
                    <a:pt x="283464" y="140679"/>
                  </a:cubicBezTo>
                  <a:cubicBezTo>
                    <a:pt x="298704" y="104103"/>
                    <a:pt x="306324" y="62955"/>
                    <a:pt x="329184" y="40095"/>
                  </a:cubicBezTo>
                  <a:cubicBezTo>
                    <a:pt x="352044" y="17235"/>
                    <a:pt x="371856" y="9615"/>
                    <a:pt x="420624" y="3519"/>
                  </a:cubicBezTo>
                  <a:cubicBezTo>
                    <a:pt x="469392" y="-2577"/>
                    <a:pt x="545592" y="471"/>
                    <a:pt x="621792" y="3519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3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from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494" y="1539277"/>
            <a:ext cx="5185185" cy="4329817"/>
          </a:xfrm>
        </p:spPr>
        <p:txBody>
          <a:bodyPr/>
          <a:lstStyle/>
          <a:p>
            <a:r>
              <a:rPr lang="en-US" dirty="0"/>
              <a:t>Simple model of neurons</a:t>
            </a:r>
          </a:p>
          <a:p>
            <a:pPr lvl="1"/>
            <a:r>
              <a:rPr lang="en-US" dirty="0"/>
              <a:t>Dendrites:  Input currents from other neurons</a:t>
            </a:r>
          </a:p>
          <a:p>
            <a:pPr lvl="1"/>
            <a:r>
              <a:rPr lang="en-US" dirty="0"/>
              <a:t>Soma:  Cell body, accumulation of charge</a:t>
            </a:r>
          </a:p>
          <a:p>
            <a:pPr lvl="1"/>
            <a:r>
              <a:rPr lang="en-US" dirty="0"/>
              <a:t>Axon:  Outputs to other neurons</a:t>
            </a:r>
          </a:p>
          <a:p>
            <a:pPr lvl="1"/>
            <a:r>
              <a:rPr lang="en-US" dirty="0"/>
              <a:t>Synapse:  Junction between neurons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Take weighted sum of input current</a:t>
            </a:r>
          </a:p>
          <a:p>
            <a:pPr lvl="1"/>
            <a:r>
              <a:rPr lang="en-US" dirty="0"/>
              <a:t>Outputs when sum reaches a threshold</a:t>
            </a:r>
          </a:p>
          <a:p>
            <a:r>
              <a:rPr lang="en-US" dirty="0"/>
              <a:t>Each neuron is like one unit in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63492"/>
            <a:ext cx="4522311" cy="2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7" y="4040863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 in understanding the brain for thousands of years</a:t>
            </a:r>
          </a:p>
          <a:p>
            <a:r>
              <a:rPr lang="en-US" dirty="0"/>
              <a:t>1940s:  Donald Hebb.  Hebbian learning for neural plasticity</a:t>
            </a:r>
          </a:p>
          <a:p>
            <a:pPr lvl="1"/>
            <a:r>
              <a:rPr lang="en-US" dirty="0"/>
              <a:t>Hypothesized rule for updating synaptic weights in biological neurons</a:t>
            </a:r>
          </a:p>
          <a:p>
            <a:r>
              <a:rPr lang="en-US" dirty="0"/>
              <a:t>1950s:  Frank Rosenblatt:  Coined the term perceptron</a:t>
            </a:r>
          </a:p>
          <a:p>
            <a:pPr lvl="1"/>
            <a:r>
              <a:rPr lang="en-US" dirty="0"/>
              <a:t>Essentially single layer classifier, similar to logistic classification</a:t>
            </a:r>
          </a:p>
          <a:p>
            <a:pPr lvl="1"/>
            <a:r>
              <a:rPr lang="en-US" dirty="0"/>
              <a:t>Early computer implementations</a:t>
            </a:r>
          </a:p>
          <a:p>
            <a:pPr lvl="1"/>
            <a:r>
              <a:rPr lang="en-US" dirty="0"/>
              <a:t>But, Limitations of linear classifiers and computer power</a:t>
            </a:r>
          </a:p>
          <a:p>
            <a:r>
              <a:rPr lang="en-US" dirty="0"/>
              <a:t>1960s:  Backpropagation:  Efficient way to train multi-layer networks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1980s:  Resurgence with greater computational power</a:t>
            </a:r>
          </a:p>
          <a:p>
            <a:r>
              <a:rPr lang="en-US" dirty="0"/>
              <a:t>2005+:  Deep networks</a:t>
            </a:r>
          </a:p>
          <a:p>
            <a:pPr lvl="1"/>
            <a:r>
              <a:rPr lang="en-US" dirty="0"/>
              <a:t>Many more layers.  Increased computational power and data</a:t>
            </a:r>
          </a:p>
          <a:p>
            <a:pPr lvl="1"/>
            <a:r>
              <a:rPr lang="en-US" dirty="0"/>
              <a:t>Enabled first breakthroughs in various image and text processing.</a:t>
            </a:r>
          </a:p>
          <a:p>
            <a:pPr lvl="1"/>
            <a:r>
              <a:rPr lang="en-US" dirty="0"/>
              <a:t>Next lecture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31" y="1771988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1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44383</TotalTime>
  <Words>3250</Words>
  <Application>Microsoft Office PowerPoint</Application>
  <PresentationFormat>Widescreen</PresentationFormat>
  <Paragraphs>660</Paragraphs>
  <Slides>61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Retrospect</vt:lpstr>
      <vt:lpstr>Unit 9  Neural Networks</vt:lpstr>
      <vt:lpstr>Learning Objectives</vt:lpstr>
      <vt:lpstr>Outline</vt:lpstr>
      <vt:lpstr>Most Datasets are not Linearly Separable</vt:lpstr>
      <vt:lpstr>From Linear to Nonlinear</vt:lpstr>
      <vt:lpstr>A First Neural Network</vt:lpstr>
      <vt:lpstr>General Neural Net Block Diagram</vt:lpstr>
      <vt:lpstr>Inspiration from Biology</vt:lpstr>
      <vt:lpstr>History</vt:lpstr>
      <vt:lpstr>Terminology</vt:lpstr>
      <vt:lpstr>Selecting the Output Activation</vt:lpstr>
      <vt:lpstr>Selecting the Hidden Activation</vt:lpstr>
      <vt:lpstr>In-Class Exercise</vt:lpstr>
      <vt:lpstr>Outline</vt:lpstr>
      <vt:lpstr>Training a Neural Network</vt:lpstr>
      <vt:lpstr>Number of Parameters</vt:lpstr>
      <vt:lpstr>Selecting the Right Loss Function</vt:lpstr>
      <vt:lpstr>Note on Indexing</vt:lpstr>
      <vt:lpstr>Dimension Example</vt:lpstr>
      <vt:lpstr>Problems with Standard Gradient Descent</vt:lpstr>
      <vt:lpstr>Stochastic Gradient Descent</vt:lpstr>
      <vt:lpstr>SGD Theory (Advanced)</vt:lpstr>
      <vt:lpstr>SGD Practical Issues</vt:lpstr>
      <vt:lpstr>In-Class Exercise</vt:lpstr>
      <vt:lpstr>Outline</vt:lpstr>
      <vt:lpstr>Keras Recipe</vt:lpstr>
      <vt:lpstr>Synthetic Data Example</vt:lpstr>
      <vt:lpstr>Step 0:  Import the Packages</vt:lpstr>
      <vt:lpstr>Step 1:  Define Model</vt:lpstr>
      <vt:lpstr>Step 1:  Continued</vt:lpstr>
      <vt:lpstr>Step 2, 3:  Select an Optimizer &amp; Compile</vt:lpstr>
      <vt:lpstr>Step 4:  Fit the Model</vt:lpstr>
      <vt:lpstr>Fitting the Model with Many Epochs</vt:lpstr>
      <vt:lpstr>Performance vs Epoch</vt:lpstr>
      <vt:lpstr>Step 5.  Visualizing the Decision Regions</vt:lpstr>
      <vt:lpstr>Visualizing the Hidden Layers</vt:lpstr>
      <vt:lpstr>Outline</vt:lpstr>
      <vt:lpstr>Recap:  MNIST data </vt:lpstr>
      <vt:lpstr>Simple MNIST Neural Network</vt:lpstr>
      <vt:lpstr>Fitting the Model</vt:lpstr>
      <vt:lpstr>Training and Validation Accuracy</vt:lpstr>
      <vt:lpstr>In-Class Exercise</vt:lpstr>
      <vt:lpstr>Outline</vt:lpstr>
      <vt:lpstr>Stochastic Gradient Descent</vt:lpstr>
      <vt:lpstr>Gradients with Multiple Parameters</vt:lpstr>
      <vt:lpstr>Computation Graph &amp; Forward Pass</vt:lpstr>
      <vt:lpstr>Forward Pass Example in Numpy</vt:lpstr>
      <vt:lpstr>Back-Propagation on A Two Node Graph</vt:lpstr>
      <vt:lpstr>Back-Prop on a General Computation Graph</vt:lpstr>
      <vt:lpstr>Back-Propagation Example (Part 1)</vt:lpstr>
      <vt:lpstr>Back-Propagation Example (Part 2)</vt:lpstr>
      <vt:lpstr>Back-Propagation Example (Part 3)</vt:lpstr>
      <vt:lpstr>Back-Propagation Example (Part 4)</vt:lpstr>
      <vt:lpstr>Back-Propagation Example (Part 5)</vt:lpstr>
      <vt:lpstr>In-Class Exercise</vt:lpstr>
      <vt:lpstr>Lab for this unit</vt:lpstr>
      <vt:lpstr>Initialization and Data Normalization </vt:lpstr>
      <vt:lpstr>Regularization</vt:lpstr>
      <vt:lpstr>Regularization in Keras</vt:lpstr>
      <vt:lpstr>Choice of network parameters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732</cp:revision>
  <cp:lastPrinted>2016-11-01T14:44:54Z</cp:lastPrinted>
  <dcterms:created xsi:type="dcterms:W3CDTF">2015-03-22T11:15:32Z</dcterms:created>
  <dcterms:modified xsi:type="dcterms:W3CDTF">2020-10-27T00:14:34Z</dcterms:modified>
</cp:coreProperties>
</file>