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71" r:id="rId9"/>
    <p:sldId id="372" r:id="rId10"/>
    <p:sldId id="306" r:id="rId11"/>
    <p:sldId id="308" r:id="rId12"/>
    <p:sldId id="374" r:id="rId13"/>
    <p:sldId id="344" r:id="rId14"/>
    <p:sldId id="367" r:id="rId15"/>
    <p:sldId id="368" r:id="rId16"/>
    <p:sldId id="370" r:id="rId17"/>
    <p:sldId id="353" r:id="rId18"/>
    <p:sldId id="313" r:id="rId19"/>
    <p:sldId id="314" r:id="rId20"/>
    <p:sldId id="324" r:id="rId21"/>
    <p:sldId id="378" r:id="rId22"/>
    <p:sldId id="345" r:id="rId23"/>
    <p:sldId id="347" r:id="rId24"/>
    <p:sldId id="346" r:id="rId25"/>
    <p:sldId id="315" r:id="rId26"/>
    <p:sldId id="317" r:id="rId27"/>
    <p:sldId id="316" r:id="rId28"/>
    <p:sldId id="382" r:id="rId29"/>
    <p:sldId id="319" r:id="rId30"/>
    <p:sldId id="352" r:id="rId31"/>
    <p:sldId id="355" r:id="rId32"/>
    <p:sldId id="321" r:id="rId33"/>
    <p:sldId id="379" r:id="rId34"/>
    <p:sldId id="348" r:id="rId35"/>
    <p:sldId id="359" r:id="rId36"/>
    <p:sldId id="325" r:id="rId37"/>
    <p:sldId id="349" r:id="rId38"/>
    <p:sldId id="326" r:id="rId39"/>
    <p:sldId id="380" r:id="rId40"/>
    <p:sldId id="350" r:id="rId41"/>
    <p:sldId id="340" r:id="rId42"/>
    <p:sldId id="338" r:id="rId43"/>
    <p:sldId id="341" r:id="rId44"/>
    <p:sldId id="351" r:id="rId45"/>
    <p:sldId id="337" r:id="rId46"/>
    <p:sldId id="328" r:id="rId47"/>
    <p:sldId id="360" r:id="rId48"/>
    <p:sldId id="362" r:id="rId49"/>
    <p:sldId id="363" r:id="rId50"/>
    <p:sldId id="364" r:id="rId51"/>
    <p:sldId id="366" r:id="rId52"/>
    <p:sldId id="330" r:id="rId53"/>
    <p:sldId id="365" r:id="rId54"/>
    <p:sldId id="327" r:id="rId55"/>
    <p:sldId id="381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6468" autoAdjust="0"/>
  </p:normalViewPr>
  <p:slideViewPr>
    <p:cSldViewPr snapToGrid="0">
      <p:cViewPr varScale="1">
        <p:scale>
          <a:sx n="98" d="100"/>
          <a:sy n="98" d="100"/>
        </p:scale>
        <p:origin x="10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blob/master/unit03_mult_lin_reg/linreg_inclass.ipynb" TargetMode="External"/><Relationship Id="rId2" Type="http://schemas.openxmlformats.org/officeDocument/2006/relationships/hyperlink" Target="https://github.com/sdrangan/intr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3_mult_lin_reg/demo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Glucose Monitoring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glucose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prediction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Age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𝐵𝑃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Is a linear model a good idea?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would such a model tell us?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0440B-C12B-457F-95C3-7B929F2D5362}"/>
              </a:ext>
            </a:extLst>
          </p:cNvPr>
          <p:cNvSpPr txBox="1"/>
          <p:nvPr/>
        </p:nvSpPr>
        <p:spPr>
          <a:xfrm>
            <a:off x="7320162" y="3684664"/>
            <a:ext cx="2392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10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/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Prediction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0B915F-9843-4F3C-A59B-D7C04894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73" y="2843920"/>
                <a:ext cx="1435508" cy="646331"/>
              </a:xfrm>
              <a:prstGeom prst="rect">
                <a:avLst/>
              </a:prstGeom>
              <a:blipFill>
                <a:blip r:embed="rId3"/>
                <a:stretch>
                  <a:fillRect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/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s-ES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s-ES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S" dirty="0">
                    <a:solidFill>
                      <a:schemeClr val="accent6">
                        <a:lumMod val="75000"/>
                      </a:schemeClr>
                    </a:solidFill>
                  </a:rPr>
                  <a:t>Target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4B8F68-C410-4573-86B3-DD386F79F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607" y="2843919"/>
                <a:ext cx="866612" cy="646331"/>
              </a:xfrm>
              <a:prstGeom prst="rect">
                <a:avLst/>
              </a:prstGeom>
              <a:blipFill>
                <a:blip r:embed="rId4"/>
                <a:stretch>
                  <a:fillRect l="-7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/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01433C-8506-47A0-A632-0F25B2CC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458" y="2742799"/>
                <a:ext cx="5126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/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42E1B2-4CB9-4B05-9F72-B9141ABF6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62" y="2750899"/>
                <a:ext cx="5126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/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0F72AE-73A8-478C-A034-1538A242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818" y="2750899"/>
                <a:ext cx="5126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/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77400-D9D5-49BA-832A-3F1B3ACB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806" y="2742799"/>
                <a:ext cx="5126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3A600527-4350-4C04-AD3D-04845CC63BE6}"/>
              </a:ext>
            </a:extLst>
          </p:cNvPr>
          <p:cNvSpPr/>
          <p:nvPr/>
        </p:nvSpPr>
        <p:spPr>
          <a:xfrm rot="5400000">
            <a:off x="7753111" y="839023"/>
            <a:ext cx="435901" cy="50887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6B82A-B477-4ADD-A837-95CFCFB37FB1}"/>
              </a:ext>
            </a:extLst>
          </p:cNvPr>
          <p:cNvSpPr txBox="1"/>
          <p:nvPr/>
        </p:nvSpPr>
        <p:spPr>
          <a:xfrm>
            <a:off x="4461601" y="3801802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13961-7A66-460C-910E-000FB9FDEDE7}"/>
              </a:ext>
            </a:extLst>
          </p:cNvPr>
          <p:cNvCxnSpPr/>
          <p:nvPr/>
        </p:nvCxnSpPr>
        <p:spPr>
          <a:xfrm flipV="1">
            <a:off x="4981423" y="2927465"/>
            <a:ext cx="0" cy="82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5147977-FC5B-49DE-A130-5B21405F31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162" r="58394"/>
          <a:stretch/>
        </p:blipFill>
        <p:spPr>
          <a:xfrm>
            <a:off x="7140646" y="4394132"/>
            <a:ext cx="3527212" cy="21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5376153" y="4500176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233084-9BD1-46CE-AB2E-730C7953C59C}"/>
              </a:ext>
            </a:extLst>
          </p:cNvPr>
          <p:cNvSpPr/>
          <p:nvPr/>
        </p:nvSpPr>
        <p:spPr>
          <a:xfrm>
            <a:off x="4506824" y="4144997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426085" y="2441643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 b="-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5233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Q1:  What is feature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target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this problem</a:t>
                </a:r>
              </a:p>
              <a:p>
                <a:pPr lvl="1"/>
                <a:r>
                  <a:rPr lang="en-US" dirty="0"/>
                  <a:t>Fill in only the values in the first three rows and last row</a:t>
                </a:r>
              </a:p>
              <a:p>
                <a:r>
                  <a:rPr lang="en-US" dirty="0"/>
                  <a:t>Q2:  Suppose, after training, we find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  15,  3)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  If the initial HR is 70 bpm, what is the predicted HR after 2 minutes of exercise at 5 km/</a:t>
                </a:r>
                <a:r>
                  <a:rPr lang="en-US" dirty="0" err="1"/>
                  <a:t>hr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523320"/>
              </a:xfrm>
              <a:blipFill>
                <a:blip r:embed="rId2"/>
                <a:stretch>
                  <a:fillRect l="-131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49D720A1-B274-4E82-B6EF-87FB1E3C88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4916259"/>
                  </p:ext>
                </p:extLst>
              </p:nvPr>
            </p:nvGraphicFramePr>
            <p:xfrm>
              <a:off x="2265918" y="2083611"/>
              <a:ext cx="7080876" cy="237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706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49D720A1-B274-4E82-B6EF-87FB1E3C88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4916259"/>
                  </p:ext>
                </p:extLst>
              </p:nvPr>
            </p:nvGraphicFramePr>
            <p:xfrm>
              <a:off x="2265918" y="2083611"/>
              <a:ext cx="7080876" cy="2372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" t="-440984" r="-50154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15" t="-440984" r="-40154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15" t="-440984" r="-301546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073" t="-440984" r="-20310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40984" r="-102062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440984" r="-2062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283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4.8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7068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405703DA-1E73-4382-983A-131C8B0F2C25}"/>
              </a:ext>
            </a:extLst>
          </p:cNvPr>
          <p:cNvSpPr/>
          <p:nvPr/>
        </p:nvSpPr>
        <p:spPr>
          <a:xfrm>
            <a:off x="9594937" y="2083611"/>
            <a:ext cx="425884" cy="2372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8FBF8-22C4-4CDF-AF12-B4C6B9125A39}"/>
              </a:ext>
            </a:extLst>
          </p:cNvPr>
          <p:cNvSpPr txBox="1"/>
          <p:nvPr/>
        </p:nvSpPr>
        <p:spPr>
          <a:xfrm>
            <a:off x="10058287" y="308512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100 </a:t>
            </a:r>
            <a:r>
              <a:rPr lang="es-ES" dirty="0" err="1"/>
              <a:t>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on the next two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1.</a:t>
            </a:r>
          </a:p>
          <a:p>
            <a:pPr lvl="1"/>
            <a:r>
              <a:rPr lang="en-US" dirty="0"/>
              <a:t>Do lecture 2 at home.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  <a:p>
            <a:r>
              <a:rPr lang="en-US" dirty="0"/>
              <a:t>Pre-requisites for this lecture (graduate or undergraduate):  You should know how to:</a:t>
            </a:r>
          </a:p>
          <a:p>
            <a:pPr lvl="1"/>
            <a:r>
              <a:rPr lang="en-US" dirty="0"/>
              <a:t>Install python and run python notebooks</a:t>
            </a:r>
          </a:p>
          <a:p>
            <a:pPr lvl="1"/>
            <a:r>
              <a:rPr lang="en-US" dirty="0"/>
              <a:t>Describe simple linear models mathematically</a:t>
            </a:r>
          </a:p>
          <a:p>
            <a:pPr lvl="1"/>
            <a:r>
              <a:rPr lang="en-US" dirty="0"/>
              <a:t>Derive equations for fitting simple linear models</a:t>
            </a:r>
          </a:p>
          <a:p>
            <a:pPr lvl="1"/>
            <a:r>
              <a:rPr lang="en-US" dirty="0"/>
              <a:t>Perform basic manipulations and plotting of data in python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mean squared error (MSE)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215988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the equations to solve for the linear model using all four data points</a:t>
            </a:r>
          </a:p>
          <a:p>
            <a:pPr lvl="1"/>
            <a:r>
              <a:rPr lang="en-US" dirty="0"/>
              <a:t>Write the feature matrix and the equations for coefficients.</a:t>
            </a:r>
          </a:p>
          <a:p>
            <a:pPr lvl="1"/>
            <a:r>
              <a:rPr lang="en-US" dirty="0"/>
              <a:t>Do not solve them (you would need a computer)</a:t>
            </a:r>
          </a:p>
          <a:p>
            <a:r>
              <a:rPr lang="en-US" dirty="0"/>
              <a:t>Can you find parameters that exactly fits the first three data points?</a:t>
            </a:r>
          </a:p>
          <a:p>
            <a:pPr lvl="1"/>
            <a:r>
              <a:rPr lang="en-US" dirty="0"/>
              <a:t>Just state if such parameters exist.  You do not need to find them.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646553B-8EFF-4E6E-870D-8F0A6BE7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207387"/>
                  </p:ext>
                </p:extLst>
              </p:nvPr>
            </p:nvGraphicFramePr>
            <p:xfrm>
              <a:off x="1958097" y="1614610"/>
              <a:ext cx="6076950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369">
                      <a:extLst>
                        <a:ext uri="{9D8B030D-6E8A-4147-A177-3AD203B41FA5}">
                          <a16:colId xmlns:a16="http://schemas.microsoft.com/office/drawing/2014/main" val="1342625674"/>
                        </a:ext>
                      </a:extLst>
                    </a:gridCol>
                    <a:gridCol w="1518083">
                      <a:extLst>
                        <a:ext uri="{9D8B030D-6E8A-4147-A177-3AD203B41FA5}">
                          <a16:colId xmlns:a16="http://schemas.microsoft.com/office/drawing/2014/main" val="2029763063"/>
                        </a:ext>
                      </a:extLst>
                    </a:gridCol>
                    <a:gridCol w="1439694">
                      <a:extLst>
                        <a:ext uri="{9D8B030D-6E8A-4147-A177-3AD203B41FA5}">
                          <a16:colId xmlns:a16="http://schemas.microsoft.com/office/drawing/2014/main" val="984061911"/>
                        </a:ext>
                      </a:extLst>
                    </a:gridCol>
                    <a:gridCol w="1935804">
                      <a:extLst>
                        <a:ext uri="{9D8B030D-6E8A-4147-A177-3AD203B41FA5}">
                          <a16:colId xmlns:a16="http://schemas.microsoft.com/office/drawing/2014/main" val="80462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Sample </a:t>
                          </a:r>
                          <a:r>
                            <a:rPr lang="es-ES" sz="1400" dirty="0" err="1"/>
                            <a:t>number</a:t>
                          </a:r>
                          <a:r>
                            <a:rPr lang="es-ES" sz="140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s-E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Traget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b="1" dirty="0"/>
                            <a:t>Feature 1: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400" dirty="0"/>
                            <a:t>Feature 2: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s-ES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658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679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690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04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732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646553B-8EFF-4E6E-870D-8F0A6BE7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207387"/>
                  </p:ext>
                </p:extLst>
              </p:nvPr>
            </p:nvGraphicFramePr>
            <p:xfrm>
              <a:off x="1958097" y="1614610"/>
              <a:ext cx="6076950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3369">
                      <a:extLst>
                        <a:ext uri="{9D8B030D-6E8A-4147-A177-3AD203B41FA5}">
                          <a16:colId xmlns:a16="http://schemas.microsoft.com/office/drawing/2014/main" val="1342625674"/>
                        </a:ext>
                      </a:extLst>
                    </a:gridCol>
                    <a:gridCol w="1518083">
                      <a:extLst>
                        <a:ext uri="{9D8B030D-6E8A-4147-A177-3AD203B41FA5}">
                          <a16:colId xmlns:a16="http://schemas.microsoft.com/office/drawing/2014/main" val="2029763063"/>
                        </a:ext>
                      </a:extLst>
                    </a:gridCol>
                    <a:gridCol w="1439694">
                      <a:extLst>
                        <a:ext uri="{9D8B030D-6E8A-4147-A177-3AD203B41FA5}">
                          <a16:colId xmlns:a16="http://schemas.microsoft.com/office/drawing/2014/main" val="984061911"/>
                        </a:ext>
                      </a:extLst>
                    </a:gridCol>
                    <a:gridCol w="1935804">
                      <a:extLst>
                        <a:ext uri="{9D8B030D-6E8A-4147-A177-3AD203B41FA5}">
                          <a16:colId xmlns:a16="http://schemas.microsoft.com/office/drawing/2014/main" val="80462583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5" t="-1176" r="-416495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000" t="-1176" r="-223200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559" t="-1176" r="-136441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4151" t="-1176" r="-1258" b="-2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6580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2679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690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304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10.0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10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2732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But, often it is 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Enables a much richer class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</a:t>
                </a:r>
                <a:r>
                  <a:rPr lang="en-US"/>
                  <a:t>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39C-C351-4E99-AA43-47A0D1A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7C59-B55E-48C0-9441-581CEF0D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https://github.com/sdrangan/introml</a:t>
            </a:r>
            <a:endParaRPr lang="en-US" dirty="0"/>
          </a:p>
          <a:p>
            <a:r>
              <a:rPr lang="en-US" dirty="0"/>
              <a:t>Notebook: </a:t>
            </a:r>
            <a:r>
              <a:rPr lang="en-US" dirty="0">
                <a:hlinkClick r:id="rId3"/>
              </a:rPr>
              <a:t>unit03_mult_lin_reg/</a:t>
            </a:r>
            <a:r>
              <a:rPr lang="en-US" dirty="0" err="1">
                <a:hlinkClick r:id="rId3"/>
              </a:rPr>
              <a:t>linreg_inclass.ipynb</a:t>
            </a:r>
            <a:endParaRPr lang="en-US" dirty="0"/>
          </a:p>
          <a:p>
            <a:r>
              <a:rPr lang="en-US" dirty="0"/>
              <a:t>You can do this on Google </a:t>
            </a:r>
            <a:r>
              <a:rPr lang="en-US" dirty="0" err="1"/>
              <a:t>colaboratory</a:t>
            </a:r>
            <a:r>
              <a:rPr lang="en-US" dirty="0"/>
              <a:t> or on your local machine</a:t>
            </a:r>
            <a:r>
              <a:rPr lang="es-ES" dirty="0"/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4A537-C3DC-46F9-98AD-6476F40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EA336-E25A-4766-94CD-A7B77DD0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9" y="2843656"/>
            <a:ext cx="10591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2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4602</TotalTime>
  <Words>3868</Words>
  <Application>Microsoft Office PowerPoint</Application>
  <PresentationFormat>Widescreen</PresentationFormat>
  <Paragraphs>650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Loading the Data</vt:lpstr>
      <vt:lpstr>Matrix Representation of Data</vt:lpstr>
      <vt:lpstr>In class exercise</vt:lpstr>
      <vt:lpstr>Outline </vt:lpstr>
      <vt:lpstr>Multiple Variable Linear Model</vt:lpstr>
      <vt:lpstr>Example:  Glucose Monitoring</vt:lpstr>
      <vt:lpstr>Example:  Heart Rate Increase</vt:lpstr>
      <vt:lpstr>Why Use a Linear Model?</vt:lpstr>
      <vt:lpstr>Matrix Review</vt:lpstr>
      <vt:lpstr>Matrix Form of Linear Regression</vt:lpstr>
      <vt:lpstr>Slopes, Intercept and Inner Products</vt:lpstr>
      <vt:lpstr>In-Class Exercise</vt:lpstr>
      <vt:lpstr>Outline </vt:lpstr>
      <vt:lpstr>Least Squares Model Fitting</vt:lpstr>
      <vt:lpstr>Finding Parameters via Optimization A general ML recipe</vt:lpstr>
      <vt:lpstr>RSS as a Vector Norm</vt:lpstr>
      <vt:lpstr>Least Squares Solution</vt:lpstr>
      <vt:lpstr>Gradients and Multi-Variable Functions</vt:lpstr>
      <vt:lpstr>Proof of the LS Formula</vt:lpstr>
      <vt:lpstr>LS Solution via  Auto-Correlation Functions</vt:lpstr>
      <vt:lpstr>R^2:  Goodness of Fit</vt:lpstr>
      <vt:lpstr>Notation </vt:lpstr>
      <vt:lpstr>Mean Removed Form of the LS Solution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  <vt:lpstr>Lab:  Robot Calibration</vt:lpstr>
      <vt:lpstr>In-Class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469</cp:revision>
  <cp:lastPrinted>2016-09-20T02:34:45Z</cp:lastPrinted>
  <dcterms:created xsi:type="dcterms:W3CDTF">2015-03-22T11:15:32Z</dcterms:created>
  <dcterms:modified xsi:type="dcterms:W3CDTF">2020-08-18T14:01:57Z</dcterms:modified>
</cp:coreProperties>
</file>