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275" r:id="rId3"/>
    <p:sldId id="437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30" r:id="rId12"/>
    <p:sldId id="426" r:id="rId13"/>
    <p:sldId id="427" r:id="rId14"/>
    <p:sldId id="428" r:id="rId15"/>
    <p:sldId id="429" r:id="rId16"/>
    <p:sldId id="431" r:id="rId17"/>
    <p:sldId id="432" r:id="rId18"/>
    <p:sldId id="364" r:id="rId19"/>
    <p:sldId id="363" r:id="rId20"/>
    <p:sldId id="365" r:id="rId21"/>
    <p:sldId id="366" r:id="rId22"/>
    <p:sldId id="367" r:id="rId23"/>
    <p:sldId id="378" r:id="rId24"/>
    <p:sldId id="380" r:id="rId25"/>
    <p:sldId id="395" r:id="rId26"/>
    <p:sldId id="369" r:id="rId27"/>
    <p:sldId id="434" r:id="rId28"/>
    <p:sldId id="438" r:id="rId29"/>
    <p:sldId id="436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7" r:id="rId38"/>
    <p:sldId id="393" r:id="rId39"/>
    <p:sldId id="448" r:id="rId40"/>
    <p:sldId id="386" r:id="rId41"/>
    <p:sldId id="373" r:id="rId42"/>
    <p:sldId id="374" r:id="rId43"/>
    <p:sldId id="385" r:id="rId44"/>
    <p:sldId id="449" r:id="rId45"/>
    <p:sldId id="402" r:id="rId46"/>
    <p:sldId id="404" r:id="rId47"/>
    <p:sldId id="265" r:id="rId48"/>
    <p:sldId id="403" r:id="rId49"/>
    <p:sldId id="411" r:id="rId50"/>
    <p:sldId id="450" r:id="rId51"/>
    <p:sldId id="381" r:id="rId52"/>
    <p:sldId id="382" r:id="rId53"/>
    <p:sldId id="396" r:id="rId54"/>
    <p:sldId id="384" r:id="rId55"/>
    <p:sldId id="383" r:id="rId56"/>
    <p:sldId id="388" r:id="rId57"/>
    <p:sldId id="390" r:id="rId58"/>
    <p:sldId id="391" r:id="rId59"/>
    <p:sldId id="397" r:id="rId60"/>
    <p:sldId id="398" r:id="rId61"/>
    <p:sldId id="417" r:id="rId62"/>
    <p:sldId id="418" r:id="rId63"/>
    <p:sldId id="412" r:id="rId6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125-057D-4DCF-84DE-383572B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ED79-B40F-4D00-88F0-8FE2A6E1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2" y="3821942"/>
            <a:ext cx="4739727" cy="1966462"/>
          </a:xfrm>
        </p:spPr>
        <p:txBody>
          <a:bodyPr/>
          <a:lstStyle/>
          <a:p>
            <a:r>
              <a:rPr lang="en-US" dirty="0"/>
              <a:t>Use pandas </a:t>
            </a:r>
            <a:r>
              <a:rPr lang="en-US" dirty="0" err="1"/>
              <a:t>get_dummies</a:t>
            </a:r>
            <a:endParaRPr lang="en-US" dirty="0"/>
          </a:p>
          <a:p>
            <a:r>
              <a:rPr lang="en-US" dirty="0"/>
              <a:t>Replaces categorical variables</a:t>
            </a:r>
            <a:br>
              <a:rPr lang="en-US" dirty="0"/>
            </a:br>
            <a:r>
              <a:rPr lang="en-US" dirty="0"/>
              <a:t>  with one-hot coded values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MSZoning</a:t>
            </a:r>
            <a:endParaRPr lang="en-US" dirty="0"/>
          </a:p>
          <a:p>
            <a:pPr lvl="1"/>
            <a:r>
              <a:rPr lang="en-US" dirty="0"/>
              <a:t>Becomes </a:t>
            </a:r>
            <a:r>
              <a:rPr lang="en-US" dirty="0" err="1"/>
              <a:t>MSZoning_FV</a:t>
            </a:r>
            <a:r>
              <a:rPr lang="en-US" dirty="0"/>
              <a:t>, </a:t>
            </a:r>
            <a:r>
              <a:rPr lang="en-US" dirty="0" err="1"/>
              <a:t>MSZoning_RH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C6DE-1EC3-48FA-9740-66B355F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4E19D-EEF8-4629-851C-CE9E578C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1" y="3768132"/>
            <a:ext cx="42386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38AA-FF25-4A0C-83E0-0C09ABD3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5" y="1838640"/>
            <a:ext cx="40957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625F-9BEF-4B1F-B84F-083DF1A1E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" b="14386"/>
          <a:stretch/>
        </p:blipFill>
        <p:spPr>
          <a:xfrm>
            <a:off x="5665085" y="1865293"/>
            <a:ext cx="4700019" cy="149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59CEE-F2D5-4448-A758-4472D9DE6066}"/>
              </a:ext>
            </a:extLst>
          </p:cNvPr>
          <p:cNvSpPr txBox="1"/>
          <p:nvPr/>
        </p:nvSpPr>
        <p:spPr>
          <a:xfrm>
            <a:off x="950805" y="149596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B5FC4-B45F-43A7-B24D-826A62E6CA23}"/>
              </a:ext>
            </a:extLst>
          </p:cNvPr>
          <p:cNvSpPr txBox="1"/>
          <p:nvPr/>
        </p:nvSpPr>
        <p:spPr>
          <a:xfrm>
            <a:off x="5784262" y="149432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Hot coded</a:t>
            </a:r>
          </a:p>
        </p:txBody>
      </p:sp>
    </p:spTree>
    <p:extLst>
      <p:ext uri="{BB962C8B-B14F-4D97-AF65-F5344CB8AC3E}">
        <p14:creationId xmlns:p14="http://schemas.microsoft.com/office/powerpoint/2010/main" val="24017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3D0B-1CFE-499C-A48A-1DFB47B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9E5-442E-4778-A160-584BDCA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308438" cy="4329817"/>
          </a:xfrm>
        </p:spPr>
        <p:txBody>
          <a:bodyPr/>
          <a:lstStyle/>
          <a:p>
            <a:r>
              <a:rPr lang="en-US" dirty="0"/>
              <a:t>Split data into training and test</a:t>
            </a:r>
          </a:p>
          <a:p>
            <a:r>
              <a:rPr lang="en-US" dirty="0"/>
              <a:t>Scale data </a:t>
            </a:r>
          </a:p>
          <a:p>
            <a:pPr lvl="1"/>
            <a:r>
              <a:rPr lang="en-US" dirty="0"/>
              <a:t>Remove mean and variance</a:t>
            </a:r>
          </a:p>
          <a:p>
            <a:r>
              <a:rPr lang="en-US" dirty="0"/>
              <a:t>Needed to compare coefficients</a:t>
            </a:r>
          </a:p>
          <a:p>
            <a:pPr lvl="1"/>
            <a:r>
              <a:rPr lang="en-US" dirty="0"/>
              <a:t>Ensures that all variables have same range</a:t>
            </a:r>
          </a:p>
          <a:p>
            <a:r>
              <a:rPr lang="en-US" dirty="0"/>
              <a:t>Note:  The scaling transform is</a:t>
            </a:r>
          </a:p>
          <a:p>
            <a:pPr lvl="1"/>
            <a:r>
              <a:rPr lang="en-US" dirty="0"/>
              <a:t>Fit on the training data</a:t>
            </a:r>
          </a:p>
          <a:p>
            <a:pPr lvl="1"/>
            <a:r>
              <a:rPr lang="en-US" dirty="0"/>
              <a:t>Performed on training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6468-B913-4EFC-A82F-AD53409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50D46-0D01-445D-BB3E-2D169658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1" y="2645324"/>
            <a:ext cx="39243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30990-BEAD-473C-A2BF-DEED83C3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1662779"/>
            <a:ext cx="4219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354-8549-428C-A5B3-24311BF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</p:spPr>
            <p:txBody>
              <a:bodyPr/>
              <a:lstStyle/>
              <a:p>
                <a:r>
                  <a:rPr lang="en-US" dirty="0"/>
                  <a:t>Simple idea:</a:t>
                </a:r>
              </a:p>
              <a:p>
                <a:pPr lvl="1"/>
                <a:r>
                  <a:rPr lang="en-US" dirty="0"/>
                  <a:t>Use linear regression over features</a:t>
                </a:r>
              </a:p>
              <a:p>
                <a:r>
                  <a:rPr lang="en-US" dirty="0"/>
                  <a:t>Fits the training data very well!</a:t>
                </a:r>
              </a:p>
              <a:p>
                <a:pPr lvl="1"/>
                <a:r>
                  <a:rPr lang="en-US" dirty="0"/>
                  <a:t>R^2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≈0.937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But, completely fails on the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  <a:blipFill>
                <a:blip r:embed="rId2"/>
                <a:stretch>
                  <a:fillRect l="-28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0FD5-696D-40EC-969F-0B8BF47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D92B-44ED-4786-8791-48663098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606"/>
            <a:ext cx="434340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DB647-DC32-4EE7-A393-B1DB972B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40373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Recall LS solution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may be ill-conditioned</a:t>
                </a:r>
              </a:p>
              <a:p>
                <a:pPr lvl="1"/>
                <a:r>
                  <a:rPr lang="en-US" dirty="0"/>
                  <a:t>Eigenvalues close to zero</a:t>
                </a:r>
              </a:p>
              <a:p>
                <a:pPr lvl="1"/>
                <a:r>
                  <a:rPr lang="en-US" dirty="0"/>
                  <a:t>Inverse blows up</a:t>
                </a:r>
              </a:p>
              <a:p>
                <a:r>
                  <a:rPr lang="en-US" dirty="0"/>
                  <a:t>With ill-conditioned data:</a:t>
                </a:r>
              </a:p>
              <a:p>
                <a:pPr lvl="1"/>
                <a:r>
                  <a:rPr lang="en-US" dirty="0"/>
                  <a:t>Training error is fine</a:t>
                </a:r>
              </a:p>
              <a:p>
                <a:pPr lvl="1"/>
                <a:r>
                  <a:rPr lang="en-US" dirty="0"/>
                  <a:t>But the test error blows up</a:t>
                </a:r>
              </a:p>
              <a:p>
                <a:r>
                  <a:rPr lang="en-US" dirty="0"/>
                  <a:t>Overfits data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3EA77-8542-4D31-8490-4FE4F5A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90" y="1539277"/>
            <a:ext cx="434340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21B8D-71D9-45D3-9841-0D8FCA3A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89" y="4570044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Conditioning via 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</p:spPr>
            <p:txBody>
              <a:bodyPr/>
              <a:lstStyle/>
              <a:p>
                <a:r>
                  <a:rPr lang="en-US" dirty="0"/>
                  <a:t>Standard LS solution: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Ridge Regression</a:t>
                </a:r>
                <a:r>
                  <a:rPr lang="en-US" dirty="0"/>
                  <a:t>:  Add a conditioning term: 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𝑐𝐼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small positive value.  </a:t>
                </a:r>
              </a:p>
              <a:p>
                <a:pPr lvl="1"/>
                <a:r>
                  <a:rPr lang="en-US" dirty="0"/>
                  <a:t>Makes inverse well-behaved</a:t>
                </a:r>
              </a:p>
              <a:p>
                <a:pPr lvl="1"/>
                <a:r>
                  <a:rPr lang="en-US" dirty="0"/>
                  <a:t>We will see this technique more later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Get good test R^2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  <a:blipFill>
                <a:blip r:embed="rId2"/>
                <a:stretch>
                  <a:fillRect l="-2339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42189-997F-4066-9F88-235A5D4B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75" y="1657219"/>
            <a:ext cx="3464056" cy="11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587B-70F0-4AF6-BED4-98EAAB6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53" y="2961810"/>
            <a:ext cx="1847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 Look at large coefficients</a:t>
            </a:r>
          </a:p>
          <a:p>
            <a:r>
              <a:rPr lang="en-US" dirty="0"/>
              <a:t>We see variables that we may expect: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Zoning </a:t>
            </a:r>
          </a:p>
          <a:p>
            <a:r>
              <a:rPr lang="en-US" dirty="0"/>
              <a:t>But there are some issues</a:t>
            </a:r>
          </a:p>
          <a:p>
            <a:pPr lvl="1"/>
            <a:r>
              <a:rPr lang="en-US" dirty="0"/>
              <a:t>Some variables seem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 err="1"/>
              <a:t>KitchenQual</a:t>
            </a:r>
            <a:r>
              <a:rPr lang="en-US" dirty="0"/>
              <a:t> and </a:t>
            </a:r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/>
              <a:t>Do we need both?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B13C-748D-42F4-B464-F98EF0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85950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Do </a:t>
            </a:r>
            <a:r>
              <a:rPr lang="en-US" i="1" dirty="0"/>
              <a:t>Not</a:t>
            </a:r>
            <a:r>
              <a:rPr lang="en-US" dirty="0"/>
              <a:t>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coefficients are far from zero</a:t>
            </a:r>
          </a:p>
          <a:p>
            <a:r>
              <a:rPr lang="en-US" dirty="0"/>
              <a:t>Very few coefficients that can be removed</a:t>
            </a:r>
          </a:p>
          <a:p>
            <a:r>
              <a:rPr lang="en-US" dirty="0"/>
              <a:t>Does this mean all variables matter?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selection problem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How do we find the variables that matter?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04832-6873-43F9-9396-9799B97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1" y="1992645"/>
            <a:ext cx="5857134" cy="28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in python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9145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5341"/>
            <a:ext cx="10058400" cy="1040211"/>
          </a:xfrm>
        </p:spPr>
        <p:txBody>
          <a:bodyPr/>
          <a:lstStyle/>
          <a:p>
            <a:r>
              <a:rPr lang="en-US" dirty="0"/>
              <a:t>Model Selection via Sparsity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selection problem</a:t>
                </a:r>
                <a:r>
                  <a:rPr lang="en-US" dirty="0"/>
                  <a:t>:  Need to identify the parameters that </a:t>
                </a:r>
                <a:r>
                  <a:rPr lang="en-US" i="1" dirty="0"/>
                  <a:t>really</a:t>
                </a:r>
                <a:r>
                  <a:rPr lang="en-US" dirty="0"/>
                  <a:t> matter</a:t>
                </a:r>
              </a:p>
              <a:p>
                <a:pPr lvl="1"/>
                <a:r>
                  <a:rPr lang="en-US" dirty="0"/>
                  <a:t>Help interpret results</a:t>
                </a:r>
              </a:p>
              <a:p>
                <a:pPr lvl="1"/>
                <a:r>
                  <a:rPr lang="en-US" dirty="0"/>
                  <a:t>Improves generalization error (less parameters)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sparsity constraint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ignored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Try to force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Model only uses a few of the 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  <a:blipFill>
                <a:blip r:embed="rId2"/>
                <a:stretch>
                  <a:fillRect l="-1587" t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8641F-0817-4B1B-9EC4-9E86647F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1256" r="527" b="12792"/>
          <a:stretch/>
        </p:blipFill>
        <p:spPr>
          <a:xfrm>
            <a:off x="2213560" y="1528140"/>
            <a:ext cx="6728560" cy="1175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DBEFB3-DDA8-4F30-8872-5E51B2DADDC9}"/>
              </a:ext>
            </a:extLst>
          </p:cNvPr>
          <p:cNvSpPr txBox="1"/>
          <p:nvPr/>
        </p:nvSpPr>
        <p:spPr>
          <a:xfrm>
            <a:off x="9266703" y="1834964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174 variables after one-hot coding</a:t>
            </a:r>
          </a:p>
        </p:txBody>
      </p:sp>
    </p:spTree>
    <p:extLst>
      <p:ext uri="{BB962C8B-B14F-4D97-AF65-F5344CB8AC3E}">
        <p14:creationId xmlns:p14="http://schemas.microsoft.com/office/powerpoint/2010/main" val="15627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</a:t>
                </a:r>
                <a:r>
                  <a:rPr lang="en-US" dirty="0"/>
                  <a:t>:  General method for finding constrained solutions</a:t>
                </a:r>
              </a:p>
              <a:p>
                <a:pPr lvl="1"/>
                <a:r>
                  <a:rPr lang="en-US" dirty="0"/>
                  <a:t>E.g. solutions that are sparse</a:t>
                </a:r>
              </a:p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mean-squared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Concept</a:t>
                </a:r>
                <a:r>
                  <a:rPr lang="en-US" dirty="0"/>
                  <a:t>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 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dirty="0"/>
              <a:t>and identify when it may be needed</a:t>
            </a:r>
          </a:p>
          <a:p>
            <a:r>
              <a:rPr lang="en-US" dirty="0"/>
              <a:t>Mathematically describe linear regression with regularization</a:t>
            </a:r>
          </a:p>
          <a:p>
            <a:r>
              <a:rPr lang="en-US" dirty="0"/>
              <a:t>Select </a:t>
            </a:r>
            <a:r>
              <a:rPr lang="en-US" dirty="0" err="1"/>
              <a:t>regularizers</a:t>
            </a:r>
            <a:r>
              <a:rPr lang="en-US" dirty="0"/>
              <a:t> to impose constraints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determines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 level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level of </a:t>
                </a:r>
                <a:r>
                  <a:rPr lang="en-US" dirty="0" err="1"/>
                  <a:t>reguarlization</a:t>
                </a:r>
                <a:r>
                  <a:rPr lang="en-US" dirty="0"/>
                  <a:t>, more </a:t>
                </a:r>
                <a:r>
                  <a:rPr lang="en-US" dirty="0" err="1"/>
                  <a:t>constrainted</a:t>
                </a:r>
                <a:endParaRPr lang="en-US" dirty="0"/>
              </a:p>
              <a:p>
                <a:pPr lvl="1"/>
                <a:r>
                  <a:rPr lang="en-US" dirty="0"/>
                  <a:t>Will show how to select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later via cross-validation</a:t>
                </a:r>
              </a:p>
              <a:p>
                <a:pPr lvl="1"/>
                <a:r>
                  <a:rPr lang="en-US" dirty="0"/>
                  <a:t>Scaling factors adjust to match </a:t>
                </a:r>
                <a:r>
                  <a:rPr lang="en-US" dirty="0" err="1"/>
                  <a:t>sklearn</a:t>
                </a:r>
                <a:r>
                  <a:rPr lang="en-US" dirty="0"/>
                  <a:t> convention</a:t>
                </a:r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 Tries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Will see that L1 also promotes sparsity</a:t>
                </a:r>
              </a:p>
              <a:p>
                <a:r>
                  <a:rPr lang="en-US" dirty="0"/>
                  <a:t>Convention:  Do not include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no reason to make this term small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  <a:blipFill>
                <a:blip r:embed="rId2"/>
                <a:stretch>
                  <a:fillRect l="-1859" t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2001509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932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Ridge and LASSO Regularization can be written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norms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4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But solutions are not exactly zero</a:t>
            </a:r>
          </a:p>
          <a:p>
            <a:pPr lvl="1"/>
            <a:r>
              <a:rPr lang="en-US" dirty="0"/>
              <a:t>Not ideal for feature selection</a:t>
            </a:r>
          </a:p>
          <a:p>
            <a:endParaRPr lang="en-US" dirty="0"/>
          </a:p>
          <a:p>
            <a:r>
              <a:rPr lang="en-US" dirty="0"/>
              <a:t>L1 tends to lead to more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sparse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Several coefficients are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0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Ridge regression problem:  Find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 for given regularization level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gradient = 0</a:t>
                </a:r>
              </a:p>
              <a:p>
                <a:pPr lvl="1"/>
                <a:r>
                  <a:rPr lang="en-US" dirty="0"/>
                  <a:t>See homework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However, the cost function is convex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no local minima [See Unit 7]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Scaling</a:t>
                </a:r>
                <a:r>
                  <a:rPr lang="en-US" sz="2400" dirty="0"/>
                  <a:t>:  Whenever using regularization: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Regularization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</p:spPr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  <a:blipFill>
                <a:blip r:embed="rId2"/>
                <a:stretch>
                  <a:fillRect l="-2927" t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/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Pseudo-code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s-ES" dirty="0"/>
                  <a:t>Split in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s-E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dirty="0"/>
                  <a:t>.</a:t>
                </a:r>
              </a:p>
              <a:p>
                <a:endParaRPr lang="es-ES" dirty="0"/>
              </a:p>
              <a:p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𝑓𝑖𝑡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  // Fit on training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b="0" dirty="0"/>
                  <a:t>   // </a:t>
                </a:r>
                <a:r>
                  <a:rPr lang="es-ES" b="0" dirty="0" err="1"/>
                  <a:t>Predict</a:t>
                </a:r>
                <a:r>
                  <a:rPr lang="es-ES" b="0" dirty="0"/>
                  <a:t>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dirty="0"/>
                  <a:t>  // Score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b="0" dirty="0"/>
                  <a:t> // </a:t>
                </a:r>
                <a:r>
                  <a:rPr lang="es-ES" b="0" dirty="0" err="1"/>
                  <a:t>Select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highest</a:t>
                </a:r>
                <a:r>
                  <a:rPr lang="es-ES" b="0" dirty="0"/>
                  <a:t> test score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</a:t>
                </a:r>
              </a:p>
              <a:p>
                <a:r>
                  <a:rPr lang="en-US" dirty="0"/>
                  <a:t>   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blipFill>
                <a:blip r:embed="rId3"/>
                <a:stretch>
                  <a:fillRect l="-103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2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18B0-1AFF-47D4-A5F1-63254C2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Regularized least squares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Whatever you choose for the </a:t>
                </a:r>
                <a:r>
                  <a:rPr lang="en-US" dirty="0" err="1"/>
                  <a:t>regularizer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Scale data before training</a:t>
                </a:r>
              </a:p>
              <a:p>
                <a:pPr lvl="1"/>
                <a:r>
                  <a:rPr lang="en-US" dirty="0"/>
                  <a:t>Select regularization level with cross-validation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  <a:blipFill>
                <a:blip r:embed="rId2"/>
                <a:stretch>
                  <a:fillRect l="-1455" t="-3067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CB70-A481-456A-B3CD-735C61B3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600" noProof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04918" r="-387676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04918" r="-826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31579" r="-387676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31579" r="-826" b="-1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231579" r="-387676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41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5D2B-6A45-4EA3-BF3F-F88C6AAC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E8B12-D766-47A8-8DBF-6C6927E2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F4AEA-127D-43C4-9C0C-9C8F640B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08772"/>
            <a:ext cx="10015408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3717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in python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2710" y="144805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20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2A2D-3DF8-47EB-A8DB-5561324D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86E3-D511-441D-BF1A-769CDD9E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781006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built in Lasso class</a:t>
            </a:r>
          </a:p>
          <a:p>
            <a:r>
              <a:rPr lang="en-US" dirty="0"/>
              <a:t>Easy to use</a:t>
            </a:r>
          </a:p>
          <a:p>
            <a:pPr lvl="1"/>
            <a:r>
              <a:rPr lang="en-US" dirty="0"/>
              <a:t>Set alpha</a:t>
            </a:r>
          </a:p>
          <a:p>
            <a:pPr lvl="1"/>
            <a:r>
              <a:rPr lang="en-US" dirty="0"/>
              <a:t>Fit on training data</a:t>
            </a:r>
          </a:p>
          <a:p>
            <a:pPr lvl="1"/>
            <a:r>
              <a:rPr lang="en-US" dirty="0"/>
              <a:t>Predict and score on test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4E37-1A55-4A76-8B7A-A309752B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0ED6B-CF7B-4CF7-BE14-7C1C03AB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31" y="1665835"/>
            <a:ext cx="5223511" cy="3652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8DD7E-C328-4811-8BEA-9971209A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32" y="3953166"/>
            <a:ext cx="4328501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6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Alpha via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557938"/>
            <a:ext cx="4721290" cy="4329817"/>
          </a:xfrm>
        </p:spPr>
        <p:txBody>
          <a:bodyPr/>
          <a:lstStyle/>
          <a:p>
            <a:r>
              <a:rPr lang="en-US" dirty="0"/>
              <a:t>In each fold we:</a:t>
            </a:r>
          </a:p>
          <a:p>
            <a:pPr lvl="1"/>
            <a:r>
              <a:rPr lang="en-US" dirty="0"/>
              <a:t>Split data into training and test</a:t>
            </a:r>
          </a:p>
          <a:p>
            <a:pPr lvl="1"/>
            <a:r>
              <a:rPr lang="en-US" dirty="0"/>
              <a:t>Fit the scale on the training</a:t>
            </a:r>
          </a:p>
          <a:p>
            <a:pPr lvl="1"/>
            <a:r>
              <a:rPr lang="en-US" dirty="0"/>
              <a:t>Transform training and test</a:t>
            </a:r>
          </a:p>
          <a:p>
            <a:pPr lvl="1"/>
            <a:r>
              <a:rPr lang="en-US" dirty="0"/>
              <a:t>For each alpha:</a:t>
            </a:r>
          </a:p>
          <a:p>
            <a:pPr lvl="1"/>
            <a:r>
              <a:rPr lang="en-US" dirty="0"/>
              <a:t>    Fit training and score on test</a:t>
            </a:r>
          </a:p>
          <a:p>
            <a:r>
              <a:rPr lang="en-US" dirty="0"/>
              <a:t>Note:  Scaling is redone on each fold</a:t>
            </a:r>
          </a:p>
          <a:p>
            <a:pPr lvl="1"/>
            <a:r>
              <a:rPr lang="en-US" dirty="0"/>
              <a:t>Ensures scaling is part of the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308E7-63ED-4848-996B-C3D093003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9" r="-82"/>
          <a:stretch/>
        </p:blipFill>
        <p:spPr>
          <a:xfrm>
            <a:off x="5832118" y="1427309"/>
            <a:ext cx="4375572" cy="5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 Normal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</p:spPr>
            <p:txBody>
              <a:bodyPr/>
              <a:lstStyle/>
              <a:p>
                <a:r>
                  <a:rPr lang="en-US" dirty="0"/>
                  <a:t>Select alpha to maximize mean test R^2</a:t>
                </a:r>
              </a:p>
              <a:p>
                <a:pPr lvl="1"/>
                <a:r>
                  <a:rPr lang="en-US" dirty="0"/>
                  <a:t>Normal rule</a:t>
                </a:r>
              </a:p>
              <a:p>
                <a:pPr lvl="1"/>
                <a:r>
                  <a:rPr lang="en-US" dirty="0"/>
                  <a:t>Lower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overfit</a:t>
                </a:r>
              </a:p>
              <a:p>
                <a:pPr lvl="1"/>
                <a:r>
                  <a:rPr lang="en-US" dirty="0"/>
                  <a:t>Higher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underfit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  <a:blipFill>
                <a:blip r:embed="rId3"/>
                <a:stretch>
                  <a:fillRect l="-3101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201950" y="1819844"/>
            <a:ext cx="0" cy="3637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8474246" y="5466199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(normal rule)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09F28B-264E-4A5B-8817-7F296161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03" y="5046578"/>
            <a:ext cx="4111356" cy="5304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E167D9-7271-4314-BEC5-4720F61294A3}"/>
              </a:ext>
            </a:extLst>
          </p:cNvPr>
          <p:cNvSpPr/>
          <p:nvPr/>
        </p:nvSpPr>
        <p:spPr>
          <a:xfrm>
            <a:off x="10205300" y="4622366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3D2CA5-31C5-4FCE-BEFD-AC5BA1371757}"/>
              </a:ext>
            </a:extLst>
          </p:cNvPr>
          <p:cNvSpPr/>
          <p:nvPr/>
        </p:nvSpPr>
        <p:spPr>
          <a:xfrm rot="10800000">
            <a:off x="6929441" y="4690872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AE391-4523-46B7-BE1D-89BDAE21E283}"/>
              </a:ext>
            </a:extLst>
          </p:cNvPr>
          <p:cNvSpPr txBox="1"/>
          <p:nvPr/>
        </p:nvSpPr>
        <p:spPr>
          <a:xfrm>
            <a:off x="10002806" y="4991459"/>
            <a:ext cx="17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Over-regularized</a:t>
            </a:r>
            <a:br>
              <a:rPr lang="en-US" i="1" dirty="0"/>
            </a:br>
            <a:r>
              <a:rPr lang="en-US" i="1" dirty="0"/>
              <a:t>Underfit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F171C-2319-48B9-911D-9934AB3546F7}"/>
              </a:ext>
            </a:extLst>
          </p:cNvPr>
          <p:cNvSpPr txBox="1"/>
          <p:nvPr/>
        </p:nvSpPr>
        <p:spPr>
          <a:xfrm>
            <a:off x="6079243" y="5071008"/>
            <a:ext cx="187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Under-regularized</a:t>
            </a:r>
            <a:br>
              <a:rPr lang="en-US" i="1" dirty="0"/>
            </a:br>
            <a:r>
              <a:rPr lang="en-US" i="1" dirty="0"/>
              <a:t>Overfit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371065" y="1656970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750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One SE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2889507"/>
            <a:ext cx="4721290" cy="2998248"/>
          </a:xfrm>
        </p:spPr>
        <p:txBody>
          <a:bodyPr/>
          <a:lstStyle/>
          <a:p>
            <a:r>
              <a:rPr lang="en-US" dirty="0"/>
              <a:t>Can also use one SE rule:</a:t>
            </a:r>
          </a:p>
          <a:p>
            <a:pPr lvl="1"/>
            <a:r>
              <a:rPr lang="en-US" dirty="0"/>
              <a:t>Selects a higher regularized model</a:t>
            </a:r>
          </a:p>
          <a:p>
            <a:pPr lvl="1"/>
            <a:r>
              <a:rPr lang="en-US" dirty="0"/>
              <a:t>More sparse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365082" y="1939866"/>
            <a:ext cx="0" cy="27606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7528341" y="4700505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Alpha with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 rule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425463" y="1554162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25F7F-7B93-4DA9-9D5A-9CD87CC1F82C}"/>
              </a:ext>
            </a:extLst>
          </p:cNvPr>
          <p:cNvCxnSpPr>
            <a:cxnSpLocks/>
          </p:cNvCxnSpPr>
          <p:nvPr/>
        </p:nvCxnSpPr>
        <p:spPr>
          <a:xfrm flipH="1">
            <a:off x="5542384" y="1961331"/>
            <a:ext cx="3971914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68A0D1-9EEE-4016-B104-D058486F4378}"/>
              </a:ext>
            </a:extLst>
          </p:cNvPr>
          <p:cNvSpPr txBox="1"/>
          <p:nvPr/>
        </p:nvSpPr>
        <p:spPr>
          <a:xfrm>
            <a:off x="2724951" y="1840861"/>
            <a:ext cx="274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Max mean test R^2-one SE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AA60B3-B732-40CF-A357-6271E71ABC28}"/>
              </a:ext>
            </a:extLst>
          </p:cNvPr>
          <p:cNvCxnSpPr>
            <a:cxnSpLocks/>
          </p:cNvCxnSpPr>
          <p:nvPr/>
        </p:nvCxnSpPr>
        <p:spPr>
          <a:xfrm flipV="1">
            <a:off x="9078064" y="1828988"/>
            <a:ext cx="0" cy="28524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814D3F-02F9-4EE6-8DC8-E865514E0461}"/>
              </a:ext>
            </a:extLst>
          </p:cNvPr>
          <p:cNvSpPr txBox="1"/>
          <p:nvPr/>
        </p:nvSpPr>
        <p:spPr>
          <a:xfrm>
            <a:off x="9365082" y="4700505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Alpha with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one SE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in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L1 regularization:</a:t>
            </a:r>
          </a:p>
          <a:p>
            <a:pPr lvl="1"/>
            <a:r>
              <a:rPr lang="en-US" dirty="0"/>
              <a:t>Makes coefficient smaller</a:t>
            </a:r>
          </a:p>
          <a:p>
            <a:pPr lvl="1"/>
            <a:r>
              <a:rPr lang="en-US" dirty="0"/>
              <a:t>Many coefficients approx.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04267-CD22-4F59-9489-7E9AFF62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95" y="1610948"/>
            <a:ext cx="6886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3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table:  Variables with 10 large coefficient magnitudes</a:t>
            </a:r>
          </a:p>
          <a:p>
            <a:r>
              <a:rPr lang="en-US" dirty="0"/>
              <a:t>Minimally regularized (Ridge) has:</a:t>
            </a:r>
          </a:p>
          <a:p>
            <a:pPr lvl="1"/>
            <a:r>
              <a:rPr lang="en-US" dirty="0"/>
              <a:t>Variables that are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/>
              <a:t>Several large variables</a:t>
            </a:r>
          </a:p>
          <a:p>
            <a:r>
              <a:rPr lang="en-US" dirty="0"/>
              <a:t>Lasso:</a:t>
            </a:r>
          </a:p>
          <a:p>
            <a:pPr lvl="1"/>
            <a:r>
              <a:rPr lang="en-US" dirty="0"/>
              <a:t>Reduces correlated variables</a:t>
            </a:r>
          </a:p>
          <a:p>
            <a:pPr lvl="1"/>
            <a:r>
              <a:rPr lang="en-US" dirty="0"/>
              <a:t>Selects </a:t>
            </a:r>
            <a:r>
              <a:rPr lang="en-US" dirty="0" err="1"/>
              <a:t>GrLivArea</a:t>
            </a:r>
            <a:r>
              <a:rPr lang="en-US" dirty="0"/>
              <a:t> alone</a:t>
            </a:r>
          </a:p>
          <a:p>
            <a:pPr lvl="1"/>
            <a:r>
              <a:rPr lang="en-US" dirty="0"/>
              <a:t>Gives the variables more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B58D2-461D-42A9-92D1-93D78A8E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024" y="2604047"/>
            <a:ext cx="5124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Vs.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optimize alpha for both </a:t>
            </a:r>
            <a:r>
              <a:rPr lang="en-US" dirty="0" err="1"/>
              <a:t>regularizer</a:t>
            </a:r>
            <a:endParaRPr lang="en-US" dirty="0"/>
          </a:p>
          <a:p>
            <a:r>
              <a:rPr lang="en-US" dirty="0"/>
              <a:t>Optimal mean test R^2 is better for LASSO</a:t>
            </a:r>
          </a:p>
          <a:p>
            <a:r>
              <a:rPr lang="en-US" dirty="0"/>
              <a:t>Offers better feature selection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25589-34E0-4125-A907-C2776E4B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19" y="2305400"/>
            <a:ext cx="4191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73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coefficients vs. alpha</a:t>
            </a:r>
          </a:p>
          <a:p>
            <a:r>
              <a:rPr lang="en-US" dirty="0"/>
              <a:t>For large alpha:</a:t>
            </a:r>
          </a:p>
          <a:p>
            <a:pPr lvl="1"/>
            <a:r>
              <a:rPr lang="en-US" dirty="0"/>
              <a:t>All coefficients are zero</a:t>
            </a:r>
          </a:p>
          <a:p>
            <a:r>
              <a:rPr lang="en-US" dirty="0"/>
              <a:t>As alpha is decreased:	</a:t>
            </a:r>
          </a:p>
          <a:p>
            <a:pPr lvl="1"/>
            <a:r>
              <a:rPr lang="en-US" dirty="0"/>
              <a:t>One coefficient is activated at a time</a:t>
            </a:r>
          </a:p>
          <a:p>
            <a:pPr lvl="1"/>
            <a:r>
              <a:rPr lang="en-US" dirty="0"/>
              <a:t>Indicates an ordering of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BDE99-8AA1-4AF8-9B41-F3FC85B8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75" y="1539277"/>
            <a:ext cx="567690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D8428-EC09-45BF-B879-272752836FB3}"/>
              </a:ext>
            </a:extLst>
          </p:cNvPr>
          <p:cNvSpPr txBox="1"/>
          <p:nvPr/>
        </p:nvSpPr>
        <p:spPr>
          <a:xfrm>
            <a:off x="7149746" y="4814296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(one SE rule)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0E8201-2236-4CCD-8E17-DBC5C79E94E7}"/>
              </a:ext>
            </a:extLst>
          </p:cNvPr>
          <p:cNvSpPr/>
          <p:nvPr/>
        </p:nvSpPr>
        <p:spPr>
          <a:xfrm>
            <a:off x="10124618" y="3927157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D3BE8-1EEF-42B4-8771-9AFD8CBE6CE2}"/>
              </a:ext>
            </a:extLst>
          </p:cNvPr>
          <p:cNvSpPr txBox="1"/>
          <p:nvPr/>
        </p:nvSpPr>
        <p:spPr>
          <a:xfrm>
            <a:off x="9922124" y="4296250"/>
            <a:ext cx="15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Increasing</a:t>
            </a:r>
            <a:br>
              <a:rPr lang="en-US" i="1" dirty="0"/>
            </a:br>
            <a:r>
              <a:rPr lang="en-US" i="1" dirty="0"/>
              <a:t>Regularization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6AA9F-28B1-4191-AA13-148AED15F9CF}"/>
              </a:ext>
            </a:extLst>
          </p:cNvPr>
          <p:cNvCxnSpPr/>
          <p:nvPr/>
        </p:nvCxnSpPr>
        <p:spPr>
          <a:xfrm flipV="1">
            <a:off x="7914026" y="3828118"/>
            <a:ext cx="0" cy="9607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66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73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82479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16D-0CAF-4314-9E5A-B425D1A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962-8047-41C9-BA45-C696E567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39277"/>
            <a:ext cx="4847159" cy="4329817"/>
          </a:xfrm>
        </p:spPr>
        <p:txBody>
          <a:bodyPr/>
          <a:lstStyle/>
          <a:p>
            <a:r>
              <a:rPr lang="en-US" dirty="0"/>
              <a:t>Many services now predict house prices</a:t>
            </a:r>
          </a:p>
          <a:p>
            <a:r>
              <a:rPr lang="en-US" dirty="0"/>
              <a:t>Data science enters real estate!</a:t>
            </a:r>
          </a:p>
          <a:p>
            <a:r>
              <a:rPr lang="en-US" dirty="0"/>
              <a:t>Many possible variables:</a:t>
            </a:r>
          </a:p>
          <a:p>
            <a:pPr lvl="1"/>
            <a:r>
              <a:rPr lang="en-US" dirty="0"/>
              <a:t>Square meters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Education quality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variables </a:t>
            </a:r>
            <a:r>
              <a:rPr lang="en-US" i="1" dirty="0"/>
              <a:t>really</a:t>
            </a:r>
            <a:r>
              <a:rPr lang="en-US" dirty="0"/>
              <a:t> determine the price?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1AF8-ACE6-48F6-893C-32F694F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6CEF-C74C-4B87-8716-54C2C48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30" y="1539277"/>
            <a:ext cx="4489917" cy="755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379A5-6625-43E2-94CC-7C3F7B17A207}"/>
              </a:ext>
            </a:extLst>
          </p:cNvPr>
          <p:cNvSpPr txBox="1"/>
          <p:nvPr/>
        </p:nvSpPr>
        <p:spPr>
          <a:xfrm>
            <a:off x="1232282" y="5057113"/>
            <a:ext cx="478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https://www.zillow.com/tech/introducing-a-new-and-improved-zestimate-algorithm/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7328-6EFE-423E-89E1-D41FB49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9" y="5222550"/>
            <a:ext cx="2517255" cy="71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8C86A-759A-46BB-8D6C-38FD2EEAB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811" y="5222550"/>
            <a:ext cx="2226202" cy="7155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EACC53-3F86-4E9E-8A09-D3A592BC1F84}"/>
              </a:ext>
            </a:extLst>
          </p:cNvPr>
          <p:cNvGrpSpPr/>
          <p:nvPr/>
        </p:nvGrpSpPr>
        <p:grpSpPr>
          <a:xfrm>
            <a:off x="358937" y="2294320"/>
            <a:ext cx="4859923" cy="2457854"/>
            <a:chOff x="358937" y="2294320"/>
            <a:chExt cx="4859923" cy="24578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46503-4D4A-4641-86B4-1CDF0585C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30" y="2294320"/>
              <a:ext cx="3980330" cy="2457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A17880-2940-40E0-89DE-A6F6267F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937" y="3892678"/>
              <a:ext cx="2639881" cy="85949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786FB1-12EA-42D9-8EA8-8F8B30582561}"/>
                </a:ext>
              </a:extLst>
            </p:cNvPr>
            <p:cNvSpPr/>
            <p:nvPr/>
          </p:nvSpPr>
          <p:spPr>
            <a:xfrm>
              <a:off x="1274995" y="4478694"/>
              <a:ext cx="1356238" cy="2734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6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1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9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6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555" y="32945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1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 Prostate specific antigen (PSA) test</a:t>
            </a:r>
          </a:p>
          <a:p>
            <a:pPr lvl="1"/>
            <a:r>
              <a:rPr lang="en-US" dirty="0"/>
              <a:t>Many years ago, PSA level was being consider for cancer screening</a:t>
            </a:r>
          </a:p>
          <a:p>
            <a:pPr lvl="1"/>
            <a:r>
              <a:rPr lang="en-US" dirty="0"/>
              <a:t>Question:  Is a PSA test good for cancer?</a:t>
            </a:r>
          </a:p>
          <a:p>
            <a:pPr lvl="1"/>
            <a:r>
              <a:rPr lang="en-US" dirty="0"/>
              <a:t>Obtain features of prostate and correlate with PSA level</a:t>
            </a:r>
          </a:p>
          <a:p>
            <a:pPr lvl="1"/>
            <a:r>
              <a:rPr lang="en-US" dirty="0"/>
              <a:t>Determine if cancer volume is a relevant feature</a:t>
            </a:r>
          </a:p>
          <a:p>
            <a:pPr lvl="1"/>
            <a:r>
              <a:rPr lang="en-US" dirty="0"/>
              <a:t>See demo 1 on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pPr lvl="1"/>
            <a:r>
              <a:rPr lang="en-US" dirty="0"/>
              <a:t>Also in text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  <p:pic>
        <p:nvPicPr>
          <p:cNvPr id="7" name="Picture 4" descr="Image result for prostate specific antigen">
            <a:extLst>
              <a:ext uri="{FF2B5EF4-FFF2-40B4-BE49-F238E27FC236}">
                <a16:creationId xmlns:a16="http://schemas.microsoft.com/office/drawing/2014/main" id="{A5EB8D00-1A79-44FB-AF5B-F4E2483B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62" y="393285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2:  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4E02B-F82F-4AE3-BC13-E8BFE2EC024F}"/>
              </a:ext>
            </a:extLst>
          </p:cNvPr>
          <p:cNvGrpSpPr/>
          <p:nvPr/>
        </p:nvGrpSpPr>
        <p:grpSpPr>
          <a:xfrm>
            <a:off x="8075983" y="2518191"/>
            <a:ext cx="3739832" cy="2650930"/>
            <a:chOff x="8075983" y="2518191"/>
            <a:chExt cx="3739832" cy="2650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2A5F9D-7BFC-4F4A-B233-21ACC469845A}"/>
                </a:ext>
              </a:extLst>
            </p:cNvPr>
            <p:cNvSpPr/>
            <p:nvPr/>
          </p:nvSpPr>
          <p:spPr>
            <a:xfrm>
              <a:off x="9501823" y="3294776"/>
              <a:ext cx="2313992" cy="1110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/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Samples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0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/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/>
                    <a:t> Features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9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E12AC-DEB6-4FD8-B0D9-E744714DB96B}"/>
                </a:ext>
              </a:extLst>
            </p:cNvPr>
            <p:cNvCxnSpPr/>
            <p:nvPr/>
          </p:nvCxnSpPr>
          <p:spPr>
            <a:xfrm>
              <a:off x="9501823" y="3082313"/>
              <a:ext cx="23139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0D5E91-3E8A-493D-B066-4F7DF3FB84B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794" y="3294776"/>
              <a:ext cx="0" cy="11103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/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/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EEG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lvl="1"/>
                <a:r>
                  <a:rPr lang="en-US" dirty="0"/>
                  <a:t>See lab!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4CC-562E-449E-9ADD-636CDD9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A2BC-2F4E-432F-BBD0-7F651F26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977" y="1539277"/>
            <a:ext cx="4401670" cy="4329817"/>
          </a:xfrm>
        </p:spPr>
        <p:txBody>
          <a:bodyPr/>
          <a:lstStyle/>
          <a:p>
            <a:r>
              <a:rPr lang="en-US" dirty="0"/>
              <a:t>Ames, Iowa Dataset</a:t>
            </a:r>
          </a:p>
          <a:p>
            <a:pPr lvl="1"/>
            <a:r>
              <a:rPr lang="en-US" dirty="0"/>
              <a:t>Sales from 2006 to 2010</a:t>
            </a:r>
          </a:p>
          <a:p>
            <a:pPr lvl="1"/>
            <a:r>
              <a:rPr lang="en-US" dirty="0"/>
              <a:t>From Dean De Cock</a:t>
            </a:r>
          </a:p>
          <a:p>
            <a:r>
              <a:rPr lang="en-US" dirty="0"/>
              <a:t>Alternative to Boston Housing dataset</a:t>
            </a:r>
          </a:p>
          <a:p>
            <a:r>
              <a:rPr lang="en-US" dirty="0"/>
              <a:t>Many more variables to explore</a:t>
            </a:r>
          </a:p>
          <a:p>
            <a:pPr lvl="1"/>
            <a:r>
              <a:rPr lang="en-US" dirty="0"/>
              <a:t>Approximately 81 variables </a:t>
            </a:r>
          </a:p>
          <a:p>
            <a:pPr lvl="1"/>
            <a:r>
              <a:rPr lang="en-US" dirty="0"/>
              <a:t>2930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ECD0-EDF4-4B1C-AD21-98CF2E32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5BEC0-DC74-4E61-B251-F42DB319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72" y="1539277"/>
            <a:ext cx="5276964" cy="43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7333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2024"/>
            <a:ext cx="10058400" cy="1557070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Many different types of data:  Discrete and continuous</a:t>
            </a:r>
          </a:p>
          <a:p>
            <a:pPr lvl="1"/>
            <a:r>
              <a:rPr lang="en-US" dirty="0"/>
              <a:t>Missing values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1553702"/>
            <a:ext cx="9324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6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24" y="1649506"/>
            <a:ext cx="5472056" cy="4219588"/>
          </a:xfrm>
        </p:spPr>
        <p:txBody>
          <a:bodyPr/>
          <a:lstStyle/>
          <a:p>
            <a:r>
              <a:rPr lang="en-US" dirty="0"/>
              <a:t>Original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columns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Could use more sophisticated methods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Keep only normal sales</a:t>
            </a:r>
          </a:p>
          <a:p>
            <a:pPr lvl="1"/>
            <a:r>
              <a:rPr lang="en-US" dirty="0"/>
              <a:t>Recommended in De Cock paper</a:t>
            </a:r>
          </a:p>
          <a:p>
            <a:pPr lvl="1"/>
            <a:r>
              <a:rPr lang="en-US" dirty="0"/>
              <a:t>Makes fitting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FE83-3FEB-4254-AC0D-7E4FE18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9506"/>
            <a:ext cx="39719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DCC8-DB57-4701-BD60-CFB03BD2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058048"/>
            <a:ext cx="407670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A62F4-6CA8-42B5-BE31-FB96D305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4553080"/>
            <a:ext cx="4029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3" r="24503" b="14517"/>
          <a:stretch/>
        </p:blipFill>
        <p:spPr>
          <a:xfrm>
            <a:off x="2306753" y="3667304"/>
            <a:ext cx="7040041" cy="14636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Data has many categorical variables</a:t>
            </a:r>
          </a:p>
          <a:p>
            <a:r>
              <a:rPr lang="en-US" dirty="0"/>
              <a:t>Need to code the categorical variables to numerical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BCF3-7116-4AC4-924C-4A36A8BEB3EB}"/>
              </a:ext>
            </a:extLst>
          </p:cNvPr>
          <p:cNvSpPr txBox="1"/>
          <p:nvPr/>
        </p:nvSpPr>
        <p:spPr>
          <a:xfrm>
            <a:off x="5950241" y="284269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EB4295-0787-403D-8308-5D17695C83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76228" y="3212025"/>
            <a:ext cx="2588060" cy="55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2620A-83FC-4197-8CF2-C466A8A0826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26774" y="3212025"/>
            <a:ext cx="737514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DCB02-A53B-4846-8E4F-7A688EB7C15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64288" y="3212025"/>
            <a:ext cx="240642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9AE9B-DB94-40E5-95D9-6B686EA442C6}"/>
              </a:ext>
            </a:extLst>
          </p:cNvPr>
          <p:cNvSpPr txBox="1"/>
          <p:nvPr/>
        </p:nvSpPr>
        <p:spPr>
          <a:xfrm>
            <a:off x="2945727" y="252058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Real valued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0886D-D3C1-411D-9144-A1AA57EED917}"/>
              </a:ext>
            </a:extLst>
          </p:cNvPr>
          <p:cNvCxnSpPr>
            <a:stCxn id="16" idx="2"/>
          </p:cNvCxnSpPr>
          <p:nvPr/>
        </p:nvCxnSpPr>
        <p:spPr>
          <a:xfrm flipH="1">
            <a:off x="3247998" y="2889912"/>
            <a:ext cx="328158" cy="7773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9E4606-C9DF-4DFF-A984-109F1051F363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012429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ADE7B-2E9A-4857-B05A-D0D46E182C6F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669475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DF776-B03B-406A-B74A-4455BD98041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76156" y="2889912"/>
            <a:ext cx="1106359" cy="8289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B68E6-C871-495B-A89E-CB3AEA2AAAB2}"/>
              </a:ext>
            </a:extLst>
          </p:cNvPr>
          <p:cNvCxnSpPr>
            <a:stCxn id="16" idx="2"/>
          </p:cNvCxnSpPr>
          <p:nvPr/>
        </p:nvCxnSpPr>
        <p:spPr>
          <a:xfrm>
            <a:off x="3576156" y="2889912"/>
            <a:ext cx="5337780" cy="772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First, split the variables into categorical and real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D44A4-7F7A-4F7A-B6D8-67EF8BA8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638"/>
            <a:ext cx="4204562" cy="22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1BE97-96B7-4228-AE20-A62A5B0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5" y="4347883"/>
            <a:ext cx="7898994" cy="16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32738</TotalTime>
  <Words>3904</Words>
  <Application>Microsoft Office PowerPoint</Application>
  <PresentationFormat>Widescreen</PresentationFormat>
  <Paragraphs>629</Paragraphs>
  <Slides>63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Cambria Math</vt:lpstr>
      <vt:lpstr>Wingdings</vt:lpstr>
      <vt:lpstr>Retrospect</vt:lpstr>
      <vt:lpstr>Unit 5  LASSO Regularization and Feature Selection</vt:lpstr>
      <vt:lpstr>Learning Objectives</vt:lpstr>
      <vt:lpstr>Outline </vt:lpstr>
      <vt:lpstr>Predicting Housing Prices</vt:lpstr>
      <vt:lpstr>Ames, Iowa Dataset</vt:lpstr>
      <vt:lpstr>Loading the Dataset</vt:lpstr>
      <vt:lpstr>Data Cleaning</vt:lpstr>
      <vt:lpstr>Categorical Variables</vt:lpstr>
      <vt:lpstr>Splitting the Variables</vt:lpstr>
      <vt:lpstr>One Hot Coding</vt:lpstr>
      <vt:lpstr>Scaling Data</vt:lpstr>
      <vt:lpstr>First Try:  Linear Regression</vt:lpstr>
      <vt:lpstr>Conditioning</vt:lpstr>
      <vt:lpstr>Improving Conditioning via Ridge Regression</vt:lpstr>
      <vt:lpstr>What Components Matter?</vt:lpstr>
      <vt:lpstr>What Components Do Not Matter?</vt:lpstr>
      <vt:lpstr>Outline </vt:lpstr>
      <vt:lpstr>Model Selection via Sparsity</vt:lpstr>
      <vt:lpstr>Regularized LS Estimation</vt:lpstr>
      <vt:lpstr>Two Common Regularizers</vt:lpstr>
      <vt:lpstr>L1 and L2 Norm</vt:lpstr>
      <vt:lpstr>Ridge vs LASSO</vt:lpstr>
      <vt:lpstr>Solving Ridge Regression</vt:lpstr>
      <vt:lpstr>Solving LASSO Regression</vt:lpstr>
      <vt:lpstr>Data Scaling</vt:lpstr>
      <vt:lpstr>Selecting the Regularization Level</vt:lpstr>
      <vt:lpstr>Summary</vt:lpstr>
      <vt:lpstr>In-Class Exercise</vt:lpstr>
      <vt:lpstr>Outline </vt:lpstr>
      <vt:lpstr>LASSO Regression in Python</vt:lpstr>
      <vt:lpstr>Optimizing Alpha via Cross Validation</vt:lpstr>
      <vt:lpstr>Cross Validation:  Normal Rule</vt:lpstr>
      <vt:lpstr>Cross Validation: One SE Rule</vt:lpstr>
      <vt:lpstr>Sparsity in the Coefficients</vt:lpstr>
      <vt:lpstr>Most Important Variables</vt:lpstr>
      <vt:lpstr>Ridge Vs. Lasso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Example 1:  Medical Modeling</vt:lpstr>
      <vt:lpstr>Ex 2:  Model Selection with Limited Data</vt:lpstr>
      <vt:lpstr>Example 3:  Spam Detection</vt:lpstr>
      <vt:lpstr>Example 4:  EEG</vt:lpstr>
      <vt:lpstr>Example 5:  DNA MicroArray Data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549</cp:revision>
  <cp:lastPrinted>2017-09-12T01:33:25Z</cp:lastPrinted>
  <dcterms:created xsi:type="dcterms:W3CDTF">2015-03-22T11:15:32Z</dcterms:created>
  <dcterms:modified xsi:type="dcterms:W3CDTF">2020-09-15T13:42:06Z</dcterms:modified>
</cp:coreProperties>
</file>