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8" r:id="rId2"/>
    <p:sldId id="271" r:id="rId3"/>
    <p:sldId id="259" r:id="rId4"/>
    <p:sldId id="260" r:id="rId5"/>
    <p:sldId id="261" r:id="rId6"/>
    <p:sldId id="281" r:id="rId7"/>
    <p:sldId id="284" r:id="rId8"/>
    <p:sldId id="282" r:id="rId9"/>
    <p:sldId id="283" r:id="rId10"/>
    <p:sldId id="263" r:id="rId11"/>
    <p:sldId id="264" r:id="rId12"/>
    <p:sldId id="265" r:id="rId13"/>
    <p:sldId id="266" r:id="rId14"/>
    <p:sldId id="267" r:id="rId15"/>
    <p:sldId id="278" r:id="rId16"/>
    <p:sldId id="268" r:id="rId17"/>
    <p:sldId id="269" r:id="rId18"/>
    <p:sldId id="270" r:id="rId19"/>
    <p:sldId id="272" r:id="rId20"/>
    <p:sldId id="279" r:id="rId21"/>
    <p:sldId id="277" r:id="rId22"/>
    <p:sldId id="280" r:id="rId23"/>
    <p:sldId id="274" r:id="rId24"/>
    <p:sldId id="273" r:id="rId25"/>
    <p:sldId id="276" r:id="rId2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://www.face-rec.org/datab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chive.ics.uci.edu/ml/datasets/Diabe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support/knowledgecenter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mlr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rodrigob.github.io/are_we_there_yet/build/classification_datasets_results.html#4d4e49535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1 </a:t>
            </a:r>
            <a:br>
              <a:rPr lang="en-US" sz="6600" dirty="0"/>
            </a:br>
            <a:r>
              <a:rPr lang="en-US" sz="6600" dirty="0"/>
              <a:t>What is Machine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EE-UY4563/ EL-GY6143</a:t>
            </a:r>
            <a:r>
              <a:rPr lang="en-US" dirty="0"/>
              <a:t>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Face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032718"/>
            <a:ext cx="10058400" cy="16689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For each image region, determine if face or non-face</a:t>
            </a:r>
          </a:p>
          <a:p>
            <a:r>
              <a:rPr lang="en-US" dirty="0"/>
              <a:t>More challenging than digit recognition</a:t>
            </a:r>
          </a:p>
          <a:p>
            <a:pPr lvl="1"/>
            <a:r>
              <a:rPr lang="en-US" dirty="0"/>
              <a:t>Even harder to describe a face via “rules” in a robust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79" y="1643491"/>
            <a:ext cx="6974506" cy="22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5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244424" cy="432981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Data:</a:t>
            </a:r>
            <a:r>
              <a:rPr lang="en-US" dirty="0"/>
              <a:t>  Get large number of face and non-face examples</a:t>
            </a:r>
          </a:p>
          <a:p>
            <a:r>
              <a:rPr lang="en-US" dirty="0"/>
              <a:t>Typical early dataset </a:t>
            </a:r>
          </a:p>
          <a:p>
            <a:pPr lvl="1"/>
            <a:r>
              <a:rPr lang="en-US" dirty="0"/>
              <a:t>5000 faces (all near frontal, vary age, race, gender, lighting)</a:t>
            </a:r>
          </a:p>
          <a:p>
            <a:pPr lvl="1"/>
            <a:r>
              <a:rPr lang="en-US" dirty="0"/>
              <a:t> 10^8 non faces</a:t>
            </a:r>
          </a:p>
          <a:p>
            <a:pPr lvl="1"/>
            <a:r>
              <a:rPr lang="en-US" dirty="0"/>
              <a:t>Faces are normalized (scale, translation)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</a:t>
            </a:r>
            <a:r>
              <a:rPr lang="en-US" dirty="0"/>
              <a:t> a classifier from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/>
              <a:t> of functions </a:t>
            </a:r>
          </a:p>
          <a:p>
            <a:pPr lvl="1"/>
            <a:r>
              <a:rPr lang="en-US" dirty="0"/>
              <a:t>Each function maps image to binary value “face” or “non-face”</a:t>
            </a:r>
          </a:p>
          <a:p>
            <a:pPr lvl="1"/>
            <a:r>
              <a:rPr lang="en-US" dirty="0"/>
              <a:t>Select function that works well on training data</a:t>
            </a:r>
          </a:p>
          <a:p>
            <a:pPr lvl="1"/>
            <a:r>
              <a:rPr lang="en-US" dirty="0"/>
              <a:t>For good performance, functions may be complex</a:t>
            </a:r>
          </a:p>
          <a:p>
            <a:pPr lvl="1"/>
            <a:r>
              <a:rPr lang="en-US" dirty="0"/>
              <a:t>Many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Many more datasets are available now: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http://www.face-rec.org/databases/</a:t>
            </a:r>
            <a:endParaRPr lang="en-US" dirty="0"/>
          </a:p>
          <a:p>
            <a:pPr lvl="1"/>
            <a:r>
              <a:rPr lang="en-US" dirty="0"/>
              <a:t>You can use this for your project!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093" y="1539277"/>
            <a:ext cx="2281726" cy="2276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063" y="3965353"/>
            <a:ext cx="4155083" cy="14945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4063" y="5499762"/>
            <a:ext cx="331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Rowley, </a:t>
            </a:r>
            <a:r>
              <a:rPr lang="en-US" dirty="0" err="1"/>
              <a:t>Baluja</a:t>
            </a:r>
            <a:r>
              <a:rPr lang="en-US" dirty="0"/>
              <a:t> and </a:t>
            </a:r>
            <a:r>
              <a:rPr lang="en-US" dirty="0" err="1"/>
              <a:t>Kanade</a:t>
            </a:r>
            <a:r>
              <a:rPr lang="en-US" dirty="0"/>
              <a:t>, 1998 </a:t>
            </a:r>
          </a:p>
        </p:txBody>
      </p:sp>
    </p:spTree>
    <p:extLst>
      <p:ext uri="{BB962C8B-B14F-4D97-AF65-F5344CB8AC3E}">
        <p14:creationId xmlns:p14="http://schemas.microsoft.com/office/powerpoint/2010/main" val="370149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For ML, must represent email numerically</a:t>
                </a:r>
              </a:p>
              <a:p>
                <a:pPr lvl="1"/>
                <a:r>
                  <a:rPr lang="en-US" dirty="0"/>
                  <a:t>Common model:  bag of words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Challenge:  </a:t>
                </a:r>
              </a:p>
              <a:p>
                <a:pPr lvl="1"/>
                <a:r>
                  <a:rPr lang="en-US" dirty="0"/>
                  <a:t>Very high-dimensional vector</a:t>
                </a:r>
              </a:p>
              <a:p>
                <a:pPr lvl="1"/>
                <a:r>
                  <a:rPr lang="en-US" dirty="0"/>
                  <a:t>System must continue to adapt</a:t>
                </a:r>
                <a:br>
                  <a:rPr lang="en-US" dirty="0"/>
                </a:br>
                <a:r>
                  <a:rPr lang="en-US" dirty="0"/>
                  <a:t>(keep up with spammers)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Stock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390" y="1655632"/>
            <a:ext cx="6277290" cy="4329818"/>
          </a:xfrm>
        </p:spPr>
        <p:txBody>
          <a:bodyPr/>
          <a:lstStyle/>
          <a:p>
            <a:r>
              <a:rPr lang="en-US" dirty="0"/>
              <a:t>Can you predict the price of a stock?</a:t>
            </a:r>
          </a:p>
          <a:p>
            <a:r>
              <a:rPr lang="en-US" dirty="0"/>
              <a:t>What variables would you use?</a:t>
            </a:r>
          </a:p>
          <a:p>
            <a:r>
              <a:rPr lang="en-US" dirty="0"/>
              <a:t>What is a non-machine learning approach?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97" y="1676165"/>
            <a:ext cx="3612944" cy="19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7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Many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Retail:</a:t>
            </a:r>
            <a:r>
              <a:rPr lang="tr-TR" dirty="0"/>
              <a:t> </a:t>
            </a:r>
            <a:r>
              <a:rPr lang="tr-TR" dirty="0">
                <a:solidFill>
                  <a:schemeClr val="tx2"/>
                </a:solidFill>
              </a:rPr>
              <a:t>Market basket analysis, Customer relationship management (CRM)</a:t>
            </a:r>
          </a:p>
          <a:p>
            <a:r>
              <a:rPr lang="tr-TR" dirty="0">
                <a:solidFill>
                  <a:schemeClr val="accent1"/>
                </a:solidFill>
              </a:rPr>
              <a:t>Finance:</a:t>
            </a:r>
            <a:r>
              <a:rPr lang="tr-TR" dirty="0"/>
              <a:t> Credit scoring, fraud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Manufacturing: </a:t>
            </a:r>
            <a:r>
              <a:rPr lang="tr-TR" dirty="0"/>
              <a:t>Control, robotics, troubleshooting</a:t>
            </a:r>
          </a:p>
          <a:p>
            <a:r>
              <a:rPr lang="tr-TR" dirty="0">
                <a:solidFill>
                  <a:schemeClr val="accent1"/>
                </a:solidFill>
              </a:rPr>
              <a:t>Medicine: </a:t>
            </a:r>
            <a:r>
              <a:rPr lang="tr-TR" dirty="0"/>
              <a:t>Medical diagnosis</a:t>
            </a:r>
          </a:p>
          <a:p>
            <a:r>
              <a:rPr lang="tr-TR" dirty="0">
                <a:solidFill>
                  <a:schemeClr val="accent1"/>
                </a:solidFill>
              </a:rPr>
              <a:t>Telecommunications:</a:t>
            </a:r>
            <a:r>
              <a:rPr lang="tr-TR" dirty="0"/>
              <a:t> Spam filters, intrusion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Bioinformatics: </a:t>
            </a:r>
            <a:r>
              <a:rPr lang="tr-TR" dirty="0"/>
              <a:t>Motifs, alignment</a:t>
            </a:r>
          </a:p>
          <a:p>
            <a:r>
              <a:rPr lang="tr-TR" dirty="0">
                <a:solidFill>
                  <a:schemeClr val="accent1"/>
                </a:solidFill>
              </a:rPr>
              <a:t>Web mining: </a:t>
            </a:r>
            <a:r>
              <a:rPr lang="tr-TR" dirty="0"/>
              <a:t>Search engines</a:t>
            </a:r>
          </a:p>
          <a:p>
            <a:r>
              <a:rPr lang="tr-TR" dirty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6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7547" y="1915930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57670" cy="4329817"/>
              </a:xfrm>
            </p:spPr>
            <p:txBody>
              <a:bodyPr/>
              <a:lstStyle/>
              <a:p>
                <a:r>
                  <a:rPr lang="en-US" dirty="0"/>
                  <a:t>Example:  Credit score</a:t>
                </a:r>
              </a:p>
              <a:p>
                <a:r>
                  <a:rPr lang="en-US" dirty="0"/>
                  <a:t>Determine if customer is high-risk or low-risk</a:t>
                </a:r>
              </a:p>
              <a:p>
                <a:r>
                  <a:rPr lang="en-US" dirty="0"/>
                  <a:t>Select some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Example:  income &amp; savings</a:t>
                </a:r>
              </a:p>
              <a:p>
                <a:pPr lvl="1"/>
                <a:r>
                  <a:rPr lang="en-US" dirty="0"/>
                  <a:t>Represent as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function from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features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</a:p>
              <a:p>
                <a:pPr lvl="1"/>
                <a:r>
                  <a:rPr lang="en-US" dirty="0"/>
                  <a:t>Use past training data</a:t>
                </a:r>
              </a:p>
              <a:p>
                <a:pPr lvl="1"/>
                <a:r>
                  <a:rPr lang="en-US" dirty="0"/>
                  <a:t>Need to get this data</a:t>
                </a:r>
              </a:p>
              <a:p>
                <a:r>
                  <a:rPr lang="en-US" dirty="0"/>
                  <a:t>The function on the right is an example of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decision tree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57670" cy="4329817"/>
              </a:xfrm>
              <a:blipFill>
                <a:blip r:embed="rId2"/>
                <a:stretch>
                  <a:fillRect l="-219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508254" y="1539277"/>
            <a:ext cx="3438041" cy="327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51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</p:spPr>
            <p:txBody>
              <a:bodyPr/>
              <a:lstStyle/>
              <a:p>
                <a:r>
                  <a:rPr lang="en-US" dirty="0"/>
                  <a:t>Target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continuous-valued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price of car</a:t>
                </a:r>
              </a:p>
              <a:p>
                <a:pPr lvl="1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mileage, size, horsepower, ..</a:t>
                </a:r>
              </a:p>
              <a:p>
                <a:pPr lvl="1"/>
                <a:r>
                  <a:rPr lang="en-US" dirty="0"/>
                  <a:t>Can use multiple predictors</a:t>
                </a:r>
              </a:p>
              <a:p>
                <a:r>
                  <a:rPr lang="en-US" dirty="0"/>
                  <a:t>Assume some form of the mapping</a:t>
                </a:r>
              </a:p>
              <a:p>
                <a:pPr lvl="1"/>
                <a:r>
                  <a:rPr lang="en-US" dirty="0"/>
                  <a:t>Ex.  Linear: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data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  <a:blipFill rotWithShape="0">
                <a:blip r:embed="rId2"/>
                <a:stretch>
                  <a:fillRect l="-292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084374" y="1539277"/>
            <a:ext cx="3904383" cy="37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7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9266" y="1539277"/>
            <a:ext cx="5716413" cy="4329817"/>
          </a:xfrm>
        </p:spPr>
        <p:txBody>
          <a:bodyPr/>
          <a:lstStyle/>
          <a:p>
            <a:r>
              <a:rPr lang="en-US" dirty="0"/>
              <a:t>Predict blood glucose level </a:t>
            </a:r>
          </a:p>
          <a:p>
            <a:r>
              <a:rPr lang="en-US" dirty="0"/>
              <a:t>Many possible predictors:</a:t>
            </a:r>
          </a:p>
          <a:p>
            <a:pPr lvl="1"/>
            <a:r>
              <a:rPr lang="en-US" dirty="0"/>
              <a:t>Recent past levels</a:t>
            </a:r>
          </a:p>
          <a:p>
            <a:pPr lvl="1"/>
            <a:r>
              <a:rPr lang="en-US" dirty="0"/>
              <a:t>Insulin dose</a:t>
            </a:r>
          </a:p>
          <a:p>
            <a:pPr lvl="1"/>
            <a:r>
              <a:rPr lang="en-US" dirty="0"/>
              <a:t>Time of last meal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Check out data in: </a:t>
            </a:r>
            <a:br>
              <a:rPr lang="en-US" dirty="0"/>
            </a:br>
            <a:r>
              <a:rPr lang="en-US" dirty="0">
                <a:hlinkClick r:id="rId2"/>
              </a:rPr>
              <a:t>https://archive.ics.uci.edu/ml/datasets/Diabetes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02" y="1621312"/>
            <a:ext cx="3848100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02" y="3011962"/>
            <a:ext cx="2337380" cy="32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43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“what normally happens”</a:t>
            </a:r>
          </a:p>
          <a:p>
            <a:r>
              <a:rPr lang="en-US" dirty="0"/>
              <a:t>No output</a:t>
            </a:r>
          </a:p>
          <a:p>
            <a:r>
              <a:rPr lang="en-US" dirty="0"/>
              <a:t>Clustering: Grouping similar instances</a:t>
            </a:r>
          </a:p>
          <a:p>
            <a:r>
              <a:rPr lang="en-US" dirty="0"/>
              <a:t>Example applications</a:t>
            </a:r>
          </a:p>
          <a:p>
            <a:pPr lvl="1"/>
            <a:r>
              <a:rPr lang="en-US" dirty="0"/>
              <a:t>Customer segmentation </a:t>
            </a:r>
          </a:p>
          <a:p>
            <a:pPr lvl="1"/>
            <a:r>
              <a:rPr lang="en-US" dirty="0"/>
              <a:t>Image compression: Color quantization</a:t>
            </a:r>
          </a:p>
          <a:p>
            <a:pPr lvl="1"/>
            <a:r>
              <a:rPr lang="en-US" dirty="0"/>
              <a:t>Bioinformatics: Learning motifs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 descr="Figure shows how the Taxonomy Proposer identifies categories in uncategorized cont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100" y="1937950"/>
            <a:ext cx="45434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0991" y="4387647"/>
            <a:ext cx="4714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 Document classification</a:t>
            </a:r>
          </a:p>
          <a:p>
            <a:r>
              <a:rPr lang="en-US" dirty="0">
                <a:hlinkClick r:id="rId3"/>
              </a:rPr>
              <a:t>http://www.ibm.com/support/knowledgecenter</a:t>
            </a:r>
            <a:br>
              <a:rPr lang="en-US" dirty="0"/>
            </a:br>
            <a:r>
              <a:rPr lang="en-US" dirty="0"/>
              <a:t>/SSBRAM_8.7.0/com.ibm.classify.ccenter.doc/</a:t>
            </a:r>
            <a:br>
              <a:rPr lang="en-US" dirty="0"/>
            </a:br>
            <a:r>
              <a:rPr lang="en-US" dirty="0"/>
              <a:t>c_WBG_Taxonomy_Proposer.htm</a:t>
            </a:r>
          </a:p>
        </p:txBody>
      </p:sp>
    </p:spTree>
    <p:extLst>
      <p:ext uri="{BB962C8B-B14F-4D97-AF65-F5344CB8AC3E}">
        <p14:creationId xmlns:p14="http://schemas.microsoft.com/office/powerpoint/2010/main" val="223787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examples of machine learning used today</a:t>
            </a:r>
          </a:p>
          <a:p>
            <a:r>
              <a:rPr lang="en-US" dirty="0"/>
              <a:t>Given a new problem, qualitatively describe how machine learning can be used</a:t>
            </a:r>
          </a:p>
          <a:p>
            <a:pPr lvl="1"/>
            <a:r>
              <a:rPr lang="en-US" dirty="0"/>
              <a:t>Formulate a potential machine learning task</a:t>
            </a:r>
          </a:p>
          <a:p>
            <a:pPr lvl="1"/>
            <a:r>
              <a:rPr lang="en-US" dirty="0"/>
              <a:t>Identify the data needed for the task</a:t>
            </a:r>
          </a:p>
          <a:p>
            <a:pPr lvl="1"/>
            <a:r>
              <a:rPr lang="en-US" dirty="0"/>
              <a:t>Identify objectives</a:t>
            </a:r>
          </a:p>
          <a:p>
            <a:r>
              <a:rPr lang="en-US" dirty="0"/>
              <a:t>Classify a machine learning task:</a:t>
            </a:r>
          </a:p>
          <a:p>
            <a:pPr lvl="1"/>
            <a:r>
              <a:rPr lang="en-US" dirty="0"/>
              <a:t>Supervised vs. unsupervised, regression vs. classification</a:t>
            </a:r>
          </a:p>
          <a:p>
            <a:r>
              <a:rPr lang="en-US" dirty="0"/>
              <a:t>For supervised learning, identify the predictors and target variables</a:t>
            </a:r>
          </a:p>
          <a:p>
            <a:r>
              <a:rPr lang="en-US" dirty="0"/>
              <a:t>Determine the role of expert knowledge in the task vs. data-driven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53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4485" y="3334827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82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8B40-51F8-4544-9755-4679E639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ML is Doing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E88E-28CB-42DD-9357-D14AE9CD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driving</a:t>
            </a:r>
          </a:p>
          <a:p>
            <a:r>
              <a:rPr lang="en-US" dirty="0"/>
              <a:t>Jeopardy</a:t>
            </a:r>
          </a:p>
          <a:p>
            <a:r>
              <a:rPr lang="en-US" dirty="0"/>
              <a:t>Very difficult games:  Alpha Go</a:t>
            </a:r>
          </a:p>
          <a:p>
            <a:r>
              <a:rPr lang="en-US" dirty="0"/>
              <a:t>Machine translation</a:t>
            </a:r>
          </a:p>
          <a:p>
            <a:endParaRPr lang="en-US" dirty="0"/>
          </a:p>
          <a:p>
            <a:r>
              <a:rPr lang="en-US" dirty="0"/>
              <a:t>Many, many others…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89799-F044-4662-AD56-1867DCBD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BCD80-B7A4-4801-97BF-B5A8BB4F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231" y="1594457"/>
            <a:ext cx="27241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26345F-0229-4381-9773-B78DF7B0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231" y="3326036"/>
            <a:ext cx="2905125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013C89-51D4-4841-AC6B-6723DB43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189" y="4111848"/>
            <a:ext cx="2466975" cy="1847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7A439-C85A-41C0-A657-C80676F05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927" y="235911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76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7AF6-7C74-4F87-B171-CECD925F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02D3-CE94-4364-A5FF-EC836DCD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an old field</a:t>
            </a:r>
          </a:p>
          <a:p>
            <a:pPr lvl="1"/>
            <a:r>
              <a:rPr lang="en-US" dirty="0"/>
              <a:t>Much of the pioneering statistical work dates to the 1950s</a:t>
            </a:r>
          </a:p>
          <a:p>
            <a:r>
              <a:rPr lang="en-US" dirty="0"/>
              <a:t>So what is new now?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Big 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Massive storage.  Large data centers</a:t>
            </a:r>
          </a:p>
          <a:p>
            <a:pPr lvl="1"/>
            <a:r>
              <a:rPr lang="en-US" dirty="0"/>
              <a:t>Massive connectivity</a:t>
            </a:r>
          </a:p>
          <a:p>
            <a:pPr lvl="1"/>
            <a:r>
              <a:rPr lang="en-US" dirty="0"/>
              <a:t>Sources of data from Internet and elsewhere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Computational advances</a:t>
            </a:r>
          </a:p>
          <a:p>
            <a:pPr lvl="1"/>
            <a:r>
              <a:rPr lang="en-US" dirty="0"/>
              <a:t>Distributed machines, clusters</a:t>
            </a:r>
          </a:p>
          <a:p>
            <a:pPr lvl="1"/>
            <a:r>
              <a:rPr lang="en-US" dirty="0"/>
              <a:t>GPUs and hardware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76AA4-A6CE-4BAD-AFA7-223FD21A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6F134-F04C-44F3-9EBC-B4C2EFEC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415" y="1771988"/>
            <a:ext cx="2619375" cy="174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FFBE3F-6FA6-42FE-ADBE-A63CFE2AE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15" y="3747774"/>
            <a:ext cx="2438400" cy="1876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F2B10-47F8-4CEA-8A1B-D0BD8991E07E}"/>
              </a:ext>
            </a:extLst>
          </p:cNvPr>
          <p:cNvSpPr txBox="1"/>
          <p:nvPr/>
        </p:nvSpPr>
        <p:spPr>
          <a:xfrm>
            <a:off x="7428828" y="5672244"/>
            <a:ext cx="364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Tensor Processing Unit (TPU)</a:t>
            </a:r>
          </a:p>
        </p:txBody>
      </p:sp>
    </p:spTree>
    <p:extLst>
      <p:ext uri="{BB962C8B-B14F-4D97-AF65-F5344CB8AC3E}">
        <p14:creationId xmlns:p14="http://schemas.microsoft.com/office/powerpoint/2010/main" val="3133720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Journals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Journal of Machine Learning Research </a:t>
            </a:r>
            <a:r>
              <a:rPr lang="tr-TR" dirty="0">
                <a:hlinkClick r:id="rId2"/>
              </a:rPr>
              <a:t>www.jmlr.org</a:t>
            </a:r>
            <a:endParaRPr lang="tr-TR" dirty="0"/>
          </a:p>
          <a:p>
            <a:r>
              <a:rPr lang="tr-TR" dirty="0"/>
              <a:t>Machine Learning </a:t>
            </a:r>
          </a:p>
          <a:p>
            <a:r>
              <a:rPr lang="tr-TR" dirty="0"/>
              <a:t>Neural Computation</a:t>
            </a:r>
          </a:p>
          <a:p>
            <a:r>
              <a:rPr lang="tr-TR" dirty="0"/>
              <a:t>Neural Networks</a:t>
            </a:r>
          </a:p>
          <a:p>
            <a:r>
              <a:rPr lang="tr-TR" dirty="0"/>
              <a:t>IEEE Trans on Neural Networks and Learning Systems</a:t>
            </a:r>
          </a:p>
          <a:p>
            <a:r>
              <a:rPr lang="tr-TR" dirty="0"/>
              <a:t>IEEE Trans on Pattern Analysis and Machine Intelligence</a:t>
            </a:r>
          </a:p>
          <a:p>
            <a:r>
              <a:rPr lang="tr-TR" dirty="0"/>
              <a:t>Journals on Statistics/Data Mining/Signal Processing/Natural Language Processing/Bioinformatics/...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39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Conferences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tr-TR" dirty="0"/>
              <a:t>International Conference on Machine Learning (ICML) </a:t>
            </a:r>
          </a:p>
          <a:p>
            <a:pPr>
              <a:lnSpc>
                <a:spcPct val="80000"/>
              </a:lnSpc>
            </a:pPr>
            <a:r>
              <a:rPr lang="tr-TR" dirty="0"/>
              <a:t>European Conference on Machine Learning (ECML)</a:t>
            </a:r>
          </a:p>
          <a:p>
            <a:pPr>
              <a:lnSpc>
                <a:spcPct val="80000"/>
              </a:lnSpc>
            </a:pPr>
            <a:r>
              <a:rPr lang="tr-TR" dirty="0"/>
              <a:t>Neural Information Processing Systems (NIPS)</a:t>
            </a:r>
          </a:p>
          <a:p>
            <a:pPr>
              <a:lnSpc>
                <a:spcPct val="80000"/>
              </a:lnSpc>
            </a:pPr>
            <a:r>
              <a:rPr lang="tr-TR" dirty="0"/>
              <a:t>Uncertainty in Artificial Intelligence (UAI)</a:t>
            </a:r>
          </a:p>
          <a:p>
            <a:pPr>
              <a:lnSpc>
                <a:spcPct val="80000"/>
              </a:lnSpc>
            </a:pPr>
            <a:r>
              <a:rPr lang="tr-TR" dirty="0"/>
              <a:t>Computational Learning Theory (COLT)</a:t>
            </a:r>
          </a:p>
          <a:p>
            <a:pPr>
              <a:lnSpc>
                <a:spcPct val="80000"/>
              </a:lnSpc>
            </a:pPr>
            <a:r>
              <a:rPr lang="tr-TR" dirty="0"/>
              <a:t>International Conference on Artificial Neural Networks (ICANN) </a:t>
            </a:r>
          </a:p>
          <a:p>
            <a:pPr>
              <a:lnSpc>
                <a:spcPct val="80000"/>
              </a:lnSpc>
            </a:pPr>
            <a:r>
              <a:rPr lang="tr-TR" dirty="0"/>
              <a:t>International Conference on AI &amp; Statistics (AISTATS)</a:t>
            </a:r>
          </a:p>
          <a:p>
            <a:pPr>
              <a:lnSpc>
                <a:spcPct val="80000"/>
              </a:lnSpc>
            </a:pPr>
            <a:r>
              <a:rPr lang="tr-TR" dirty="0"/>
              <a:t>Knowledge </a:t>
            </a:r>
            <a:r>
              <a:rPr lang="tr-TR" dirty="0" err="1"/>
              <a:t>Discovery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Data </a:t>
            </a:r>
            <a:r>
              <a:rPr lang="tr-TR" dirty="0" err="1"/>
              <a:t>Mining</a:t>
            </a:r>
            <a:r>
              <a:rPr lang="tr-TR" dirty="0"/>
              <a:t> (KDD)</a:t>
            </a:r>
          </a:p>
          <a:p>
            <a:pPr>
              <a:lnSpc>
                <a:spcPct val="80000"/>
              </a:lnSpc>
            </a:pPr>
            <a:r>
              <a:rPr lang="tr-TR" dirty="0"/>
              <a:t>International Conference on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Vision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Pattern</a:t>
            </a:r>
            <a:r>
              <a:rPr lang="tr-TR" dirty="0"/>
              <a:t> </a:t>
            </a:r>
            <a:r>
              <a:rPr lang="tr-TR" dirty="0" err="1"/>
              <a:t>Recognition</a:t>
            </a:r>
            <a:r>
              <a:rPr lang="tr-TR" dirty="0"/>
              <a:t> (CVPR)</a:t>
            </a:r>
          </a:p>
          <a:p>
            <a:pPr>
              <a:lnSpc>
                <a:spcPct val="80000"/>
              </a:lnSpc>
            </a:pPr>
            <a:r>
              <a:rPr lang="tr-TR" dirty="0"/>
              <a:t>International Conference on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Vision</a:t>
            </a:r>
            <a:r>
              <a:rPr lang="tr-TR" dirty="0"/>
              <a:t> (ICCV)</a:t>
            </a:r>
          </a:p>
          <a:p>
            <a:pPr>
              <a:lnSpc>
                <a:spcPct val="80000"/>
              </a:lnSpc>
            </a:pPr>
            <a:r>
              <a:rPr lang="tr-TR" dirty="0" err="1"/>
              <a:t>European</a:t>
            </a:r>
            <a:r>
              <a:rPr lang="tr-TR" dirty="0"/>
              <a:t> Conference on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Vision</a:t>
            </a:r>
            <a:r>
              <a:rPr lang="tr-TR" dirty="0"/>
              <a:t> (ECCV)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67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into small groups</a:t>
            </a:r>
          </a:p>
          <a:p>
            <a:r>
              <a:rPr lang="en-US" dirty="0"/>
              <a:t>Take a field that interests you:</a:t>
            </a:r>
          </a:p>
          <a:p>
            <a:pPr lvl="1"/>
            <a:r>
              <a:rPr lang="en-US" dirty="0"/>
              <a:t>Ex.  Driving a car, social networks, recommend a movie to watch, …</a:t>
            </a:r>
          </a:p>
          <a:p>
            <a:r>
              <a:rPr lang="en-US" dirty="0"/>
              <a:t>Identify a specific task that can be done with machine learning</a:t>
            </a:r>
          </a:p>
          <a:p>
            <a:pPr lvl="1"/>
            <a:r>
              <a:rPr lang="en-US" dirty="0"/>
              <a:t>What is the objective of the task?</a:t>
            </a:r>
          </a:p>
          <a:p>
            <a:pPr lvl="1"/>
            <a:r>
              <a:rPr lang="en-US" dirty="0"/>
              <a:t>What is the data you need?</a:t>
            </a:r>
          </a:p>
          <a:p>
            <a:pPr lvl="1"/>
            <a:r>
              <a:rPr lang="en-US" dirty="0"/>
              <a:t>What type of ML problem is this?  Classification, regression, …</a:t>
            </a:r>
          </a:p>
          <a:p>
            <a:pPr lvl="1"/>
            <a:r>
              <a:rPr lang="en-US" dirty="0"/>
              <a:t>How would your approach compare to an expert-driven method?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3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9664" y="145084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8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</a:t>
            </a:r>
            <a:r>
              <a:rPr lang="en-US" dirty="0"/>
              <a:t> to improve algorithms from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Human expertise does not exist (ex: complex medical processes we don’t fully understand)</a:t>
            </a:r>
          </a:p>
          <a:p>
            <a:pPr lvl="1"/>
            <a:r>
              <a:rPr lang="en-US" dirty="0"/>
              <a:t>Humans are unable to explain their expertise (speech recognition)</a:t>
            </a:r>
          </a:p>
          <a:p>
            <a:pPr lvl="1"/>
            <a:r>
              <a:rPr lang="en-US" dirty="0"/>
              <a:t>Solution change or adapt in time (routing on a computer network)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8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Digit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460" y="3952787"/>
            <a:ext cx="10261158" cy="20042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Recognize a digit from the image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MNIST dataset challenge</a:t>
            </a:r>
          </a:p>
          <a:p>
            <a:pPr lvl="1"/>
            <a:r>
              <a:rPr lang="en-US" dirty="0"/>
              <a:t>Dataset developed in 1990s to spur AI research on a challenging problem for the time</a:t>
            </a:r>
          </a:p>
          <a:p>
            <a:pPr lvl="1"/>
            <a:r>
              <a:rPr lang="en-US" dirty="0"/>
              <a:t>Data taken from census forms</a:t>
            </a:r>
          </a:p>
          <a:p>
            <a:pPr lvl="1"/>
            <a:r>
              <a:rPr lang="en-US" dirty="0"/>
              <a:t>Became a classic benchmark for machine vision problems</a:t>
            </a:r>
          </a:p>
          <a:p>
            <a:pPr lvl="1"/>
            <a:r>
              <a:rPr lang="en-US" dirty="0"/>
              <a:t>We will see this dataset extensively in this class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4314"/>
            <a:ext cx="4349363" cy="21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6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B092-EE8C-48C5-A0CB-031260B2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/>
          </a:bodyPr>
          <a:lstStyle/>
          <a:p>
            <a:r>
              <a:rPr lang="en-US" dirty="0"/>
              <a:t>Classical “Expert”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B12F-FD4A-4A9A-9DD5-1C2D76D7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Idea</a:t>
            </a:r>
            <a:r>
              <a:rPr lang="en-US" dirty="0"/>
              <a:t>:  Use your knowledge about digits</a:t>
            </a:r>
          </a:p>
          <a:p>
            <a:pPr lvl="1"/>
            <a:r>
              <a:rPr lang="en-US" dirty="0"/>
              <a:t>You are an “expert” since you can do the task</a:t>
            </a:r>
          </a:p>
          <a:p>
            <a:pPr lvl="1"/>
            <a:r>
              <a:rPr lang="en-US" dirty="0"/>
              <a:t>So, you construct simple rules and code them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rule </a:t>
            </a:r>
            <a:r>
              <a:rPr lang="en-US" dirty="0"/>
              <a:t>example:   “</a:t>
            </a:r>
            <a:r>
              <a:rPr lang="en-US" i="1" dirty="0"/>
              <a:t>Image is a digit 7 if…”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is a single horizontal line, and </a:t>
            </a:r>
          </a:p>
          <a:p>
            <a:pPr lvl="1"/>
            <a:r>
              <a:rPr lang="en-US" dirty="0"/>
              <a:t>There is a single vertical line</a:t>
            </a:r>
          </a:p>
          <a:p>
            <a:pPr lvl="1"/>
            <a:endParaRPr lang="en-US" dirty="0"/>
          </a:p>
          <a:p>
            <a:r>
              <a:rPr lang="en-US" dirty="0"/>
              <a:t>Rule seems simple and reasonable</a:t>
            </a:r>
          </a:p>
          <a:p>
            <a:r>
              <a:rPr lang="en-US" dirty="0"/>
              <a:t>But,…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DCAFA-F77F-4BE2-9AE2-C7F4F5C5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3F9FC-19E4-4096-B387-9314B2C8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144" y="1491564"/>
            <a:ext cx="3162662" cy="1541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52FF1-0BB6-490B-927C-BCD96704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93" y="3195312"/>
            <a:ext cx="2697519" cy="2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E77B-55DC-4922-8DE8-FEDCFB22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Expert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809B-624D-4C25-8870-05069267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69327"/>
            <a:ext cx="6964895" cy="3099768"/>
          </a:xfrm>
        </p:spPr>
        <p:txBody>
          <a:bodyPr>
            <a:normAutofit/>
          </a:bodyPr>
          <a:lstStyle/>
          <a:p>
            <a:r>
              <a:rPr lang="en-US" dirty="0"/>
              <a:t>Simple expert rule breaks down in practice</a:t>
            </a:r>
          </a:p>
          <a:p>
            <a:pPr lvl="1"/>
            <a:r>
              <a:rPr lang="en-US" dirty="0"/>
              <a:t>Hard to define a “line” precisely</a:t>
            </a:r>
          </a:p>
          <a:p>
            <a:pPr lvl="1"/>
            <a:r>
              <a:rPr lang="en-US" dirty="0"/>
              <a:t>Orientation, length, thickness, …</a:t>
            </a:r>
          </a:p>
          <a:p>
            <a:pPr lvl="1"/>
            <a:r>
              <a:rPr lang="en-US" dirty="0"/>
              <a:t>May be multiple lines…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 problem</a:t>
            </a:r>
            <a:r>
              <a:rPr lang="en-US" dirty="0"/>
              <a:t>:  We cannot easily code our knowledge </a:t>
            </a:r>
          </a:p>
          <a:p>
            <a:pPr lvl="1"/>
            <a:r>
              <a:rPr lang="en-US" dirty="0"/>
              <a:t>We can do the task</a:t>
            </a:r>
          </a:p>
          <a:p>
            <a:pPr lvl="1"/>
            <a:r>
              <a:rPr lang="en-US" dirty="0"/>
              <a:t>But, it is hard to translate to simple mathematical formula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745E4-5EBC-4077-853C-60B700B2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19DCF-D070-4625-A082-FB3FF39C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49" y="1746641"/>
            <a:ext cx="8181975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D694D-3F4C-46F8-96E2-9C989FBA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61" y="3052293"/>
            <a:ext cx="2697519" cy="2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7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Approach:  Learn from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6939" y="3595987"/>
                <a:ext cx="9822767" cy="23737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Do not use your “expert” knowledge</a:t>
                </a:r>
              </a:p>
              <a:p>
                <a:r>
                  <a:rPr lang="en-US" dirty="0"/>
                  <a:t>Learn the function from data!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Supervised learning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Get many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labeled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(Called the training data)</a:t>
                </a:r>
              </a:p>
              <a:p>
                <a:pPr lvl="1"/>
                <a:r>
                  <a:rPr lang="en-US" dirty="0"/>
                  <a:t>Each example has an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Learn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“most” training examples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939" y="3595987"/>
                <a:ext cx="9822767" cy="2373739"/>
              </a:xfrm>
              <a:blipFill>
                <a:blip r:embed="rId2"/>
                <a:stretch>
                  <a:fillRect l="-1489" t="-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389" y="1927431"/>
            <a:ext cx="2138457" cy="1446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26941" y="1473300"/>
                <a:ext cx="4766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Training inputs images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(ex. 5000 ex per class)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41" y="1473300"/>
                <a:ext cx="4766305" cy="369332"/>
              </a:xfrm>
              <a:prstGeom prst="rect">
                <a:avLst/>
              </a:prstGeom>
              <a:blipFill>
                <a:blip r:embed="rId4"/>
                <a:stretch>
                  <a:fillRect l="-102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576FACCB-EE1F-43D1-A8D6-DD1F3CE6D8D7}"/>
              </a:ext>
            </a:extLst>
          </p:cNvPr>
          <p:cNvSpPr/>
          <p:nvPr/>
        </p:nvSpPr>
        <p:spPr>
          <a:xfrm>
            <a:off x="5449120" y="2178325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31B379-1050-429B-BA41-2EAF6B136BF8}"/>
                  </a:ext>
                </a:extLst>
              </p:cNvPr>
              <p:cNvSpPr txBox="1"/>
              <p:nvPr/>
            </p:nvSpPr>
            <p:spPr>
              <a:xfrm>
                <a:off x="7411915" y="2016626"/>
                <a:ext cx="38720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Training output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∈{0,1,…,9}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31B379-1050-429B-BA41-2EAF6B136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915" y="2016626"/>
                <a:ext cx="3872086" cy="646331"/>
              </a:xfrm>
              <a:prstGeom prst="rect">
                <a:avLst/>
              </a:prstGeom>
              <a:blipFill>
                <a:blip r:embed="rId5"/>
                <a:stretch>
                  <a:fillRect l="-1417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5795D-38AA-427D-9577-26FC2ECE58FF}"/>
                  </a:ext>
                </a:extLst>
              </p:cNvPr>
              <p:cNvSpPr txBox="1"/>
              <p:nvPr/>
            </p:nvSpPr>
            <p:spPr>
              <a:xfrm>
                <a:off x="5005215" y="2727783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Learned classifier 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5795D-38AA-427D-9577-26FC2ECE5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215" y="2727783"/>
                <a:ext cx="1866217" cy="646331"/>
              </a:xfrm>
              <a:prstGeom prst="rect">
                <a:avLst/>
              </a:prstGeom>
              <a:blipFill>
                <a:blip r:embed="rId6"/>
                <a:stretch>
                  <a:fillRect l="-2614" t="-4717" r="-196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A144721-C5A4-43A6-BE9F-F34964315315}"/>
              </a:ext>
            </a:extLst>
          </p:cNvPr>
          <p:cNvSpPr txBox="1"/>
          <p:nvPr/>
        </p:nvSpPr>
        <p:spPr>
          <a:xfrm>
            <a:off x="5775102" y="1671798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63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BCA-428A-47D2-B985-1C5D6236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 Benefits and 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599F5-79E2-4AD4-8C0E-51A2BFDB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Learned systems do very well on image recognition problems</a:t>
                </a:r>
              </a:p>
              <a:p>
                <a:pPr lvl="1"/>
                <a:r>
                  <a:rPr lang="en-US" dirty="0"/>
                  <a:t>On MNIST,  </a:t>
                </a:r>
                <a:r>
                  <a:rPr lang="en-US" dirty="0">
                    <a:hlinkClick r:id="rId2"/>
                  </a:rPr>
                  <a:t>current systems</a:t>
                </a:r>
                <a:r>
                  <a:rPr lang="en-US" dirty="0"/>
                  <a:t> get &lt;0.21% errors (as of 1/20/2018)</a:t>
                </a:r>
              </a:p>
              <a:p>
                <a:pPr lvl="1"/>
                <a:r>
                  <a:rPr lang="en-US" dirty="0"/>
                  <a:t>Used widely in commercial systems today (e.g. OCR)</a:t>
                </a:r>
              </a:p>
              <a:p>
                <a:pPr lvl="1"/>
                <a:r>
                  <a:rPr lang="en-US" dirty="0"/>
                  <a:t>Cannot match this performance with an expert system</a:t>
                </a:r>
              </a:p>
              <a:p>
                <a:endParaRPr lang="en-US" dirty="0"/>
              </a:p>
              <a:p>
                <a:r>
                  <a:rPr lang="en-US" dirty="0"/>
                  <a:t>But, there are challenges: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acquire data</a:t>
                </a:r>
                <a:r>
                  <a:rPr lang="en-US" dirty="0"/>
                  <a:t>?  Someone has to manually label examples.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</a:t>
                </a:r>
                <a:r>
                  <a:rPr lang="en-US" dirty="0"/>
                  <a:t> a set of 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search?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the function to data?</a:t>
                </a:r>
              </a:p>
              <a:p>
                <a:pPr lvl="1"/>
                <a:r>
                  <a:rPr lang="en-US" dirty="0"/>
                  <a:t>If a function works on training example, will it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generalize</a:t>
                </a:r>
                <a:r>
                  <a:rPr lang="en-US" dirty="0"/>
                  <a:t> on new data?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is what you will learn in this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599F5-79E2-4AD4-8C0E-51A2BFDB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1A026-F41E-421B-957F-D8F6A7FF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CFF14-B302-4D06-AE62-17CA0AD72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993" y="2550745"/>
            <a:ext cx="3409981" cy="23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055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1511</Words>
  <Application>Microsoft Office PowerPoint</Application>
  <PresentationFormat>Widescreen</PresentationFormat>
  <Paragraphs>257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Cambria Math</vt:lpstr>
      <vt:lpstr>Wingdings</vt:lpstr>
      <vt:lpstr>Retrospect</vt:lpstr>
      <vt:lpstr>Unit 1  What is Machine Learning?</vt:lpstr>
      <vt:lpstr>Learning Objectives</vt:lpstr>
      <vt:lpstr>Outline</vt:lpstr>
      <vt:lpstr>What is Machine Learning?</vt:lpstr>
      <vt:lpstr>Example 1:  Digit Recognition</vt:lpstr>
      <vt:lpstr>Classical “Expert” Approach</vt:lpstr>
      <vt:lpstr>Problems with Expert Rules</vt:lpstr>
      <vt:lpstr>ML Approach:  Learn from Data</vt:lpstr>
      <vt:lpstr>ML Approach Benefits and Challenges</vt:lpstr>
      <vt:lpstr>Example 2:  Face Detection</vt:lpstr>
      <vt:lpstr>Supervised Learning Approach</vt:lpstr>
      <vt:lpstr>Example 3:  Spam Detection</vt:lpstr>
      <vt:lpstr>Example 4:  Stock Price Prediction</vt:lpstr>
      <vt:lpstr>Machine Learning in Many Fields</vt:lpstr>
      <vt:lpstr>Outline</vt:lpstr>
      <vt:lpstr>Classification</vt:lpstr>
      <vt:lpstr>Regression</vt:lpstr>
      <vt:lpstr>Regression Example</vt:lpstr>
      <vt:lpstr>Unsupervised Learning</vt:lpstr>
      <vt:lpstr>Outline</vt:lpstr>
      <vt:lpstr>What ML is Doing Today?</vt:lpstr>
      <vt:lpstr>Why Now?</vt:lpstr>
      <vt:lpstr>Top Journals</vt:lpstr>
      <vt:lpstr>Top Conferences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305</cp:revision>
  <cp:lastPrinted>2018-09-04T19:00:14Z</cp:lastPrinted>
  <dcterms:created xsi:type="dcterms:W3CDTF">2015-03-22T11:15:32Z</dcterms:created>
  <dcterms:modified xsi:type="dcterms:W3CDTF">2020-08-19T15:07:16Z</dcterms:modified>
</cp:coreProperties>
</file>