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66" r:id="rId13"/>
    <p:sldId id="367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368" r:id="rId25"/>
    <p:sldId id="294" r:id="rId26"/>
    <p:sldId id="295" r:id="rId27"/>
    <p:sldId id="297" r:id="rId28"/>
    <p:sldId id="298" r:id="rId29"/>
    <p:sldId id="302" r:id="rId30"/>
    <p:sldId id="304" r:id="rId31"/>
    <p:sldId id="303" r:id="rId32"/>
    <p:sldId id="305" r:id="rId33"/>
    <p:sldId id="306" r:id="rId34"/>
    <p:sldId id="369" r:id="rId35"/>
    <p:sldId id="311" r:id="rId36"/>
    <p:sldId id="315" r:id="rId37"/>
    <p:sldId id="370" r:id="rId38"/>
    <p:sldId id="317" r:id="rId39"/>
    <p:sldId id="318" r:id="rId40"/>
    <p:sldId id="319" r:id="rId41"/>
    <p:sldId id="371" r:id="rId42"/>
    <p:sldId id="373" r:id="rId43"/>
    <p:sldId id="374" r:id="rId44"/>
    <p:sldId id="320" r:id="rId45"/>
    <p:sldId id="322" r:id="rId46"/>
    <p:sldId id="321" r:id="rId47"/>
    <p:sldId id="323" r:id="rId48"/>
    <p:sldId id="299" r:id="rId49"/>
    <p:sldId id="300" r:id="rId50"/>
    <p:sldId id="301" r:id="rId51"/>
    <p:sldId id="307" r:id="rId52"/>
    <p:sldId id="309" r:id="rId53"/>
    <p:sldId id="308" r:id="rId54"/>
    <p:sldId id="310" r:id="rId55"/>
    <p:sldId id="312" r:id="rId56"/>
    <p:sldId id="314" r:id="rId57"/>
    <p:sldId id="313" r:id="rId58"/>
    <p:sldId id="365" r:id="rId5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, With Modification by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6829570" y="2847084"/>
            <a:ext cx="1631598" cy="116389"/>
            <a:chOff x="5464098" y="2865863"/>
            <a:chExt cx="3445726" cy="182956"/>
          </a:xfrm>
        </p:grpSpPr>
        <p:sp>
          <p:nvSpPr>
            <p:cNvPr id="8" name="Rectangle 7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616374-4480-4478-99EE-20C0C19D4117}"/>
              </a:ext>
            </a:extLst>
          </p:cNvPr>
          <p:cNvGrpSpPr/>
          <p:nvPr/>
        </p:nvGrpSpPr>
        <p:grpSpPr>
          <a:xfrm>
            <a:off x="1631350" y="3429001"/>
            <a:ext cx="1084912" cy="1345069"/>
            <a:chOff x="1631350" y="3429001"/>
            <a:chExt cx="1084912" cy="13450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DE1485-BEF7-4D1E-837D-058420EAB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01" r="87668" b="59982"/>
            <a:stretch/>
          </p:blipFill>
          <p:spPr>
            <a:xfrm>
              <a:off x="1798758" y="3941849"/>
              <a:ext cx="872016" cy="8322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/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Weight </a:t>
                  </a:r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56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2FE8A64-5B85-4CD8-AA5F-8105AF50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5"/>
          <a:stretch/>
        </p:blipFill>
        <p:spPr>
          <a:xfrm>
            <a:off x="3239959" y="4399991"/>
            <a:ext cx="6398990" cy="1144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614387"/>
            <a:chOff x="2670774" y="2959349"/>
            <a:chExt cx="7161123" cy="1614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E272BA-DF1C-4475-B6A6-7C3A74068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335"/>
            <a:stretch/>
          </p:blipFill>
          <p:spPr>
            <a:xfrm>
              <a:off x="3239960" y="3429000"/>
              <a:ext cx="6398990" cy="11447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stCxn id="18" idx="1"/>
              <a:endCxn id="10" idx="3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774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Transformations: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6" y="3105185"/>
            <a:ext cx="5957013" cy="3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388358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93E8E-A2F0-4441-BF7E-D64E6DE036E2}"/>
              </a:ext>
            </a:extLst>
          </p:cNvPr>
          <p:cNvGrpSpPr/>
          <p:nvPr/>
        </p:nvGrpSpPr>
        <p:grpSpPr>
          <a:xfrm>
            <a:off x="6797001" y="4574694"/>
            <a:ext cx="1951560" cy="1370716"/>
            <a:chOff x="6981246" y="4519850"/>
            <a:chExt cx="1951560" cy="13707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282116" y="4519850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6981246" y="5521234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246" y="5521234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343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/>
            <p:nvPr/>
          </p:nvCxnSpPr>
          <p:spPr>
            <a:xfrm>
              <a:off x="7957026" y="5150786"/>
              <a:ext cx="0" cy="34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1835624"/>
            <a:ext cx="3186752" cy="12351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Classifier</a:t>
                </a:r>
                <a:r>
                  <a:rPr lang="en-US" dirty="0"/>
                  <a:t> 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6BDF3-4B15-4EBE-B842-A3CBD6AFB5D7}"/>
              </a:ext>
            </a:extLst>
          </p:cNvPr>
          <p:cNvSpPr txBox="1"/>
          <p:nvPr/>
        </p:nvSpPr>
        <p:spPr>
          <a:xfrm>
            <a:off x="8332312" y="1917090"/>
            <a:ext cx="223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discriminant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Classification decision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FBB162-5F41-4BAC-8417-A4E0B5ECE944}"/>
              </a:ext>
            </a:extLst>
          </p:cNvPr>
          <p:cNvCxnSpPr/>
          <p:nvPr/>
        </p:nvCxnSpPr>
        <p:spPr>
          <a:xfrm flipH="1">
            <a:off x="7477128" y="2129051"/>
            <a:ext cx="855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92B04E-5F72-4818-99B9-D2A01E7057FC}"/>
              </a:ext>
            </a:extLst>
          </p:cNvPr>
          <p:cNvCxnSpPr/>
          <p:nvPr/>
        </p:nvCxnSpPr>
        <p:spPr>
          <a:xfrm flipH="1">
            <a:off x="7477128" y="2677236"/>
            <a:ext cx="855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45907C-137C-43A1-B121-FB8465309E68}"/>
              </a:ext>
            </a:extLst>
          </p:cNvPr>
          <p:cNvSpPr/>
          <p:nvPr/>
        </p:nvSpPr>
        <p:spPr>
          <a:xfrm>
            <a:off x="3095244" y="4061374"/>
            <a:ext cx="3529584" cy="8595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Weights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26" y="1940283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8" y="1644228"/>
            <a:ext cx="5002544" cy="28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in 1D: 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7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Discriminant: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b="0" dirty="0"/>
                  <a:t>To make plot easy:</a:t>
                </a:r>
              </a:p>
              <a:p>
                <a:pPr lvl="1"/>
                <a:r>
                  <a:rPr lang="en-US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use RBF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153352"/>
                  </p:ext>
                </p:extLst>
              </p:nvPr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153352"/>
                  </p:ext>
                </p:extLst>
              </p:nvPr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8197" r="-601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106452" r="-60175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209836" r="-60175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D9C1476-7A2B-4781-9F5E-92882572C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386" y="4187186"/>
            <a:ext cx="8461612" cy="238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7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in 1D: 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6DDDF2-7EFC-475E-874C-975A3801B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as before except 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SVM</a:t>
                </a:r>
              </a:p>
              <a:p>
                <a:r>
                  <a:rPr lang="en-US" dirty="0"/>
                  <a:t>We see similar trends: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35761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8197" r="-601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106452" r="-60175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77" t="-209836" r="-60175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CF22D00-2D4F-4DDF-B1FD-B98DF5A89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749" y="3567830"/>
            <a:ext cx="7949821" cy="23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with: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RBF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Interpretation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Classifier weight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suppose we are given a new 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classify</a:t>
                </a:r>
              </a:p>
              <a:p>
                <a:r>
                  <a:rPr lang="en-US" dirty="0"/>
                  <a:t>Classifier discriminant function for any test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Classifier output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Measure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each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training data</a:t>
                </a:r>
              </a:p>
              <a:p>
                <a:pPr lvl="1"/>
                <a:r>
                  <a:rPr lang="en-US" dirty="0"/>
                  <a:t>Predicted label depends on the weighted average of labels for the support vectors, with weights proportional to the correlation of the test sample with the support vector.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39329</TotalTime>
  <Words>3387</Words>
  <Application>Microsoft Office PowerPoint</Application>
  <PresentationFormat>Widescreen</PresentationFormat>
  <Paragraphs>623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Cambria Math</vt:lpstr>
      <vt:lpstr>Wingdings</vt:lpstr>
      <vt:lpstr>Retrospect</vt:lpstr>
      <vt:lpstr>Unit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Non-Linear Transformations</vt:lpstr>
      <vt:lpstr>Solution with the Transformation</vt:lpstr>
      <vt:lpstr>“Kernel Trick”</vt:lpstr>
      <vt:lpstr>Understanding the Kernel</vt:lpstr>
      <vt:lpstr>Common Kernels</vt:lpstr>
      <vt:lpstr>Example in 1D:  Constant α_i</vt:lpstr>
      <vt:lpstr>Example in 1D:  Actual α_i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Correlation Interpretation of SVM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580</cp:revision>
  <cp:lastPrinted>2016-10-20T14:22:38Z</cp:lastPrinted>
  <dcterms:created xsi:type="dcterms:W3CDTF">2015-03-22T11:15:32Z</dcterms:created>
  <dcterms:modified xsi:type="dcterms:W3CDTF">2020-10-20T15:34:35Z</dcterms:modified>
</cp:coreProperties>
</file>