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9"/>
  </p:notesMasterIdLst>
  <p:sldIdLst>
    <p:sldId id="258" r:id="rId2"/>
    <p:sldId id="275" r:id="rId3"/>
    <p:sldId id="285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366" r:id="rId13"/>
    <p:sldId id="367" r:id="rId14"/>
    <p:sldId id="287" r:id="rId15"/>
    <p:sldId id="288" r:id="rId16"/>
    <p:sldId id="289" r:id="rId17"/>
    <p:sldId id="363" r:id="rId18"/>
    <p:sldId id="364" r:id="rId19"/>
    <p:sldId id="291" r:id="rId20"/>
    <p:sldId id="324" r:id="rId21"/>
    <p:sldId id="290" r:id="rId22"/>
    <p:sldId id="292" r:id="rId23"/>
    <p:sldId id="293" r:id="rId24"/>
    <p:sldId id="368" r:id="rId25"/>
    <p:sldId id="294" r:id="rId26"/>
    <p:sldId id="295" r:id="rId27"/>
    <p:sldId id="297" r:id="rId28"/>
    <p:sldId id="298" r:id="rId29"/>
    <p:sldId id="302" r:id="rId30"/>
    <p:sldId id="304" r:id="rId31"/>
    <p:sldId id="303" r:id="rId32"/>
    <p:sldId id="305" r:id="rId33"/>
    <p:sldId id="306" r:id="rId34"/>
    <p:sldId id="369" r:id="rId35"/>
    <p:sldId id="311" r:id="rId36"/>
    <p:sldId id="315" r:id="rId37"/>
    <p:sldId id="370" r:id="rId38"/>
    <p:sldId id="317" r:id="rId39"/>
    <p:sldId id="318" r:id="rId40"/>
    <p:sldId id="319" r:id="rId41"/>
    <p:sldId id="371" r:id="rId42"/>
    <p:sldId id="373" r:id="rId43"/>
    <p:sldId id="320" r:id="rId44"/>
    <p:sldId id="322" r:id="rId45"/>
    <p:sldId id="321" r:id="rId46"/>
    <p:sldId id="323" r:id="rId47"/>
    <p:sldId id="299" r:id="rId48"/>
    <p:sldId id="300" r:id="rId49"/>
    <p:sldId id="301" r:id="rId50"/>
    <p:sldId id="307" r:id="rId51"/>
    <p:sldId id="309" r:id="rId52"/>
    <p:sldId id="308" r:id="rId53"/>
    <p:sldId id="310" r:id="rId54"/>
    <p:sldId id="312" r:id="rId55"/>
    <p:sldId id="314" r:id="rId56"/>
    <p:sldId id="313" r:id="rId57"/>
    <p:sldId id="365" r:id="rId5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0D1"/>
    <a:srgbClr val="8FC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92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60.png"/><Relationship Id="rId7" Type="http://schemas.openxmlformats.org/officeDocument/2006/relationships/image" Target="../media/image49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5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9.png"/><Relationship Id="rId7" Type="http://schemas.openxmlformats.org/officeDocument/2006/relationships/image" Target="../media/image1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8 </a:t>
            </a:r>
            <a:br>
              <a:rPr lang="en-US" sz="6600" dirty="0"/>
            </a:br>
            <a:r>
              <a:rPr lang="en-US" sz="6600" dirty="0"/>
              <a:t>Support Vector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9143: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, With Modification by Yao Wang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1530493"/>
          </a:xfrm>
        </p:spPr>
        <p:txBody>
          <a:bodyPr>
            <a:normAutofit/>
          </a:bodyPr>
          <a:lstStyle/>
          <a:p>
            <a:r>
              <a:rPr lang="en-US" dirty="0"/>
              <a:t>Accuracy = 89%.  Very bad</a:t>
            </a:r>
          </a:p>
          <a:p>
            <a:r>
              <a:rPr lang="en-US" dirty="0"/>
              <a:t>Some of the errors seem like they should have been easy to spot </a:t>
            </a:r>
          </a:p>
          <a:p>
            <a:r>
              <a:rPr lang="en-US" dirty="0"/>
              <a:t>What went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018" y="3578077"/>
            <a:ext cx="7192546" cy="1922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C835FD-E036-4DDB-AE2D-CDCBC28C3D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329" b="122"/>
          <a:stretch/>
        </p:blipFill>
        <p:spPr>
          <a:xfrm>
            <a:off x="594044" y="3678316"/>
            <a:ext cx="3997974" cy="192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8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Logistic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54646" y="2089479"/>
            <a:ext cx="2105636" cy="1149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969" y="1990996"/>
            <a:ext cx="1200150" cy="12477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 rot="5400000">
            <a:off x="6829570" y="2847084"/>
            <a:ext cx="1631598" cy="116389"/>
            <a:chOff x="5464098" y="2865863"/>
            <a:chExt cx="3445726" cy="182956"/>
          </a:xfrm>
        </p:grpSpPr>
        <p:sp>
          <p:nvSpPr>
            <p:cNvPr id="8" name="Rectangle 7"/>
            <p:cNvSpPr/>
            <p:nvPr/>
          </p:nvSpPr>
          <p:spPr>
            <a:xfrm>
              <a:off x="5464098" y="2877015"/>
              <a:ext cx="3445726" cy="1532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20576" y="2865863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64352" y="2875157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81875" y="2877015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4275" y="2884452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01807" y="2873300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H="1" flipV="1">
              <a:off x="7643416" y="2873301"/>
              <a:ext cx="88468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rrow: Right 15"/>
          <p:cNvSpPr/>
          <p:nvPr/>
        </p:nvSpPr>
        <p:spPr>
          <a:xfrm rot="10800000">
            <a:off x="8660806" y="2424247"/>
            <a:ext cx="1371975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328965" y="3377189"/>
            <a:ext cx="2105636" cy="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924339" y="2089479"/>
            <a:ext cx="14653" cy="1631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171867" y="2089480"/>
            <a:ext cx="0" cy="1242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68250" y="3189530"/>
            <a:ext cx="1674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Convert 28 x 28 </a:t>
            </a:r>
            <a:br>
              <a:rPr lang="en-US" sz="1600" dirty="0"/>
            </a:br>
            <a:r>
              <a:rPr lang="en-US" sz="1600" dirty="0"/>
              <a:t>to 784-dim vector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32572" y="338346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784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47470" y="24623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30" name="Arrow: Right 29"/>
          <p:cNvSpPr/>
          <p:nvPr/>
        </p:nvSpPr>
        <p:spPr>
          <a:xfrm rot="10800000">
            <a:off x="3992623" y="2379230"/>
            <a:ext cx="657442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26514" y="2086237"/>
            <a:ext cx="252914" cy="1229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1691" y="1899407"/>
            <a:ext cx="9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6" name="Arrow: Right 35"/>
          <p:cNvSpPr/>
          <p:nvPr/>
        </p:nvSpPr>
        <p:spPr>
          <a:xfrm rot="10800000">
            <a:off x="2290572" y="2389415"/>
            <a:ext cx="657442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67636" y="2482701"/>
                <a:ext cx="1353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6" y="2482701"/>
                <a:ext cx="135357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838450" y="3024848"/>
            <a:ext cx="13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91437"/>
                <a:ext cx="10058400" cy="153049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Each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= inner product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digit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=0,…,9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Will select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which is largest</a:t>
                </a:r>
              </a:p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large?</a:t>
                </a:r>
              </a:p>
            </p:txBody>
          </p:sp>
        </mc:Choice>
        <mc:Fallback xmlns="">
          <p:sp>
            <p:nvSpPr>
              <p:cNvPr id="4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91437"/>
                <a:ext cx="10058400" cy="1530493"/>
              </a:xfrm>
              <a:blipFill>
                <a:blip r:embed="rId4"/>
                <a:stretch>
                  <a:fillRect l="-1333" t="-4781" b="-5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DA1C36F-D019-4986-B22B-4846E0979E53}"/>
              </a:ext>
            </a:extLst>
          </p:cNvPr>
          <p:cNvSpPr txBox="1"/>
          <p:nvPr/>
        </p:nvSpPr>
        <p:spPr>
          <a:xfrm>
            <a:off x="3366047" y="160990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Logits</a:t>
            </a:r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7A0F6F-C4E8-4BBF-ACDD-95B1AE81CC27}"/>
              </a:ext>
            </a:extLst>
          </p:cNvPr>
          <p:cNvSpPr/>
          <p:nvPr/>
        </p:nvSpPr>
        <p:spPr>
          <a:xfrm>
            <a:off x="5364465" y="2874048"/>
            <a:ext cx="2094288" cy="128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8D37AB-7C9C-4455-9BEF-CCC3D06A8ADF}"/>
                  </a:ext>
                </a:extLst>
              </p:cNvPr>
              <p:cNvSpPr txBox="1"/>
              <p:nvPr/>
            </p:nvSpPr>
            <p:spPr>
              <a:xfrm>
                <a:off x="5915102" y="2491729"/>
                <a:ext cx="732192" cy="386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8D37AB-7C9C-4455-9BEF-CCC3D06A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102" y="2491729"/>
                <a:ext cx="732192" cy="3860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33F47A-C603-4E6C-9842-1232B7440D21}"/>
                  </a:ext>
                </a:extLst>
              </p:cNvPr>
              <p:cNvSpPr txBox="1"/>
              <p:nvPr/>
            </p:nvSpPr>
            <p:spPr>
              <a:xfrm>
                <a:off x="7280455" y="1731099"/>
                <a:ext cx="7321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33F47A-C603-4E6C-9842-1232B7440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455" y="1731099"/>
                <a:ext cx="7321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9F92A8CB-9286-4B46-909A-73C6368C1438}"/>
              </a:ext>
            </a:extLst>
          </p:cNvPr>
          <p:cNvSpPr/>
          <p:nvPr/>
        </p:nvSpPr>
        <p:spPr>
          <a:xfrm>
            <a:off x="3623241" y="2874047"/>
            <a:ext cx="256187" cy="1283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6264ED-620C-49CE-B6BA-D1869A13045A}"/>
                  </a:ext>
                </a:extLst>
              </p:cNvPr>
              <p:cNvSpPr txBox="1"/>
              <p:nvPr/>
            </p:nvSpPr>
            <p:spPr>
              <a:xfrm>
                <a:off x="3221785" y="2690745"/>
                <a:ext cx="4090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6264ED-620C-49CE-B6BA-D1869A130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785" y="2690745"/>
                <a:ext cx="409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65C4767-109E-4ECB-9481-235F1F97CDFF}"/>
              </a:ext>
            </a:extLst>
          </p:cNvPr>
          <p:cNvSpPr txBox="1"/>
          <p:nvPr/>
        </p:nvSpPr>
        <p:spPr>
          <a:xfrm>
            <a:off x="6024749" y="1544398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Weights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487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/>
      <p:bldP spid="22" grpId="0" animBg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the Logistic Classifier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22552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high when there is high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overlap</a:t>
                </a:r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digit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s-ES" b="1" dirty="0"/>
              </a:p>
              <a:p>
                <a:pPr lvl="1"/>
                <a:r>
                  <a:rPr lang="en-US" dirty="0"/>
                  <a:t>Visualize each weight as an image</a:t>
                </a:r>
              </a:p>
              <a:p>
                <a:pPr lvl="1"/>
                <a:r>
                  <a:rPr lang="en-US" dirty="0"/>
                  <a:t>Suppose pixels are 0 or 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pixels that overlap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Conclusion:</a:t>
                </a:r>
                <a:r>
                  <a:rPr lang="en-US" dirty="0"/>
                  <a:t>  Small variations in digits can cause low overlap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2255299"/>
              </a:xfrm>
              <a:blipFill>
                <a:blip r:embed="rId2"/>
                <a:stretch>
                  <a:fillRect l="-145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72CCF06-A584-4B20-B45A-5A9CE838388A}"/>
              </a:ext>
            </a:extLst>
          </p:cNvPr>
          <p:cNvGrpSpPr/>
          <p:nvPr/>
        </p:nvGrpSpPr>
        <p:grpSpPr>
          <a:xfrm>
            <a:off x="1714738" y="3390905"/>
            <a:ext cx="2001445" cy="1574771"/>
            <a:chOff x="1723882" y="3230372"/>
            <a:chExt cx="2001445" cy="15747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F4684E-4643-49CB-BDCE-834C73536D8D}"/>
                </a:ext>
              </a:extLst>
            </p:cNvPr>
            <p:cNvSpPr/>
            <p:nvPr/>
          </p:nvSpPr>
          <p:spPr>
            <a:xfrm>
              <a:off x="2279987" y="3876703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9BC5D4B-FB46-4A94-885D-C855AE231F3B}"/>
                    </a:ext>
                  </a:extLst>
                </p:cNvPr>
                <p:cNvSpPr txBox="1"/>
                <p:nvPr/>
              </p:nvSpPr>
              <p:spPr>
                <a:xfrm>
                  <a:off x="1723882" y="3230372"/>
                  <a:ext cx="200144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/>
                    <a:t>Weight for digit “0”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9BC5D4B-FB46-4A94-885D-C855AE231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882" y="3230372"/>
                  <a:ext cx="2001445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432" t="-4717" r="-1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0A97B071-305F-45C9-BD51-0DBF7EA6E424}"/>
                </a:ext>
              </a:extLst>
            </p:cNvPr>
            <p:cNvSpPr/>
            <p:nvPr/>
          </p:nvSpPr>
          <p:spPr>
            <a:xfrm>
              <a:off x="2404302" y="3948009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356106-5322-460E-9EC5-75B6FFE93320}"/>
                  </a:ext>
                </a:extLst>
              </p:cNvPr>
              <p:cNvSpPr txBox="1"/>
              <p:nvPr/>
            </p:nvSpPr>
            <p:spPr>
              <a:xfrm>
                <a:off x="7481756" y="4101927"/>
                <a:ext cx="2824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Overlap </a:t>
                </a:r>
                <a:r>
                  <a:rPr lang="en-US" dirty="0">
                    <a:solidFill>
                      <a:srgbClr val="00B050"/>
                    </a:solidFill>
                  </a:rPr>
                  <a:t>high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solidFill>
                      <a:srgbClr val="00B050"/>
                    </a:solidFill>
                  </a:rPr>
                  <a:t>is</a:t>
                </a:r>
                <a:r>
                  <a:rPr lang="en-US" i="1" dirty="0"/>
                  <a:t> digit 0 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356106-5322-460E-9EC5-75B6FFE93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56" y="4101927"/>
                <a:ext cx="2824171" cy="369332"/>
              </a:xfrm>
              <a:prstGeom prst="rect">
                <a:avLst/>
              </a:prstGeom>
              <a:blipFill>
                <a:blip r:embed="rId4"/>
                <a:stretch>
                  <a:fillRect l="-1724" t="-10000" r="-8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4DDA3122-2884-425A-B168-3275217BF771}"/>
              </a:ext>
            </a:extLst>
          </p:cNvPr>
          <p:cNvGrpSpPr/>
          <p:nvPr/>
        </p:nvGrpSpPr>
        <p:grpSpPr>
          <a:xfrm>
            <a:off x="4243052" y="3390905"/>
            <a:ext cx="889233" cy="1563867"/>
            <a:chOff x="4252196" y="3230372"/>
            <a:chExt cx="889233" cy="15638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08F4DB-5994-4178-9E1B-B0A846427FDF}"/>
                </a:ext>
              </a:extLst>
            </p:cNvPr>
            <p:cNvSpPr/>
            <p:nvPr/>
          </p:nvSpPr>
          <p:spPr>
            <a:xfrm>
              <a:off x="4252196" y="3865799"/>
              <a:ext cx="889233" cy="928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ircle: Hollow 26">
              <a:extLst>
                <a:ext uri="{FF2B5EF4-FFF2-40B4-BE49-F238E27FC236}">
                  <a16:creationId xmlns:a16="http://schemas.microsoft.com/office/drawing/2014/main" id="{8A2F0C5D-4448-4749-B970-C6EA64E44CB4}"/>
                </a:ext>
              </a:extLst>
            </p:cNvPr>
            <p:cNvSpPr/>
            <p:nvPr/>
          </p:nvSpPr>
          <p:spPr>
            <a:xfrm>
              <a:off x="4478698" y="3937105"/>
              <a:ext cx="564439" cy="785828"/>
            </a:xfrm>
            <a:prstGeom prst="donut">
              <a:avLst>
                <a:gd name="adj" fmla="val 15813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6E4196-AA73-4853-8B5E-E3063872FBD8}"/>
                    </a:ext>
                  </a:extLst>
                </p:cNvPr>
                <p:cNvSpPr txBox="1"/>
                <p:nvPr/>
              </p:nvSpPr>
              <p:spPr>
                <a:xfrm>
                  <a:off x="4385079" y="3230372"/>
                  <a:ext cx="61908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</a:t>
                  </a:r>
                  <a:r>
                    <a:rPr lang="en-US" b="0" dirty="0"/>
                    <a:t>igit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6E4196-AA73-4853-8B5E-E3063872F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079" y="3230372"/>
                  <a:ext cx="619080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8911" t="-4717" r="-89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65C8746-3C51-4D81-9A25-6C0ABFCFF21A}"/>
              </a:ext>
            </a:extLst>
          </p:cNvPr>
          <p:cNvGrpSpPr/>
          <p:nvPr/>
        </p:nvGrpSpPr>
        <p:grpSpPr>
          <a:xfrm>
            <a:off x="5326029" y="4007039"/>
            <a:ext cx="1993331" cy="928440"/>
            <a:chOff x="5335173" y="3846506"/>
            <a:chExt cx="1993331" cy="9284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ECBDA9E-E426-4ED2-B470-745724637093}"/>
                </a:ext>
              </a:extLst>
            </p:cNvPr>
            <p:cNvSpPr/>
            <p:nvPr/>
          </p:nvSpPr>
          <p:spPr>
            <a:xfrm>
              <a:off x="6439271" y="3846506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ircle: Hollow 28">
              <a:extLst>
                <a:ext uri="{FF2B5EF4-FFF2-40B4-BE49-F238E27FC236}">
                  <a16:creationId xmlns:a16="http://schemas.microsoft.com/office/drawing/2014/main" id="{7446A6D2-14E0-4D05-A8C8-EF010F2D927D}"/>
                </a:ext>
              </a:extLst>
            </p:cNvPr>
            <p:cNvSpPr/>
            <p:nvPr/>
          </p:nvSpPr>
          <p:spPr>
            <a:xfrm>
              <a:off x="6601667" y="3917812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ircle: Hollow 30">
              <a:extLst>
                <a:ext uri="{FF2B5EF4-FFF2-40B4-BE49-F238E27FC236}">
                  <a16:creationId xmlns:a16="http://schemas.microsoft.com/office/drawing/2014/main" id="{39A8EA89-D71F-43DE-A101-16FA39B4D219}"/>
                </a:ext>
              </a:extLst>
            </p:cNvPr>
            <p:cNvSpPr/>
            <p:nvPr/>
          </p:nvSpPr>
          <p:spPr>
            <a:xfrm>
              <a:off x="6632742" y="3917812"/>
              <a:ext cx="564439" cy="785828"/>
            </a:xfrm>
            <a:prstGeom prst="donut">
              <a:avLst>
                <a:gd name="adj" fmla="val 15813"/>
              </a:avLst>
            </a:prstGeom>
            <a:solidFill>
              <a:srgbClr val="1480D1">
                <a:alpha val="50196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DFE52874-9AE7-42A9-B69E-15740053982F}"/>
                </a:ext>
              </a:extLst>
            </p:cNvPr>
            <p:cNvSpPr/>
            <p:nvPr/>
          </p:nvSpPr>
          <p:spPr>
            <a:xfrm>
              <a:off x="5335173" y="4126060"/>
              <a:ext cx="889232" cy="363431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17387E5-001F-49D9-86FB-72BA052F73BB}"/>
                  </a:ext>
                </a:extLst>
              </p:cNvPr>
              <p:cNvSpPr txBox="1"/>
              <p:nvPr/>
            </p:nvSpPr>
            <p:spPr>
              <a:xfrm>
                <a:off x="7481756" y="5088456"/>
                <a:ext cx="2929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Overlap </a:t>
                </a:r>
                <a:r>
                  <a:rPr lang="en-US" dirty="0">
                    <a:solidFill>
                      <a:srgbClr val="FF0000"/>
                    </a:solidFill>
                  </a:rPr>
                  <a:t>low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solidFill>
                      <a:srgbClr val="FF0000"/>
                    </a:solidFill>
                  </a:rPr>
                  <a:t>not</a:t>
                </a:r>
                <a:r>
                  <a:rPr lang="en-US" i="1" dirty="0"/>
                  <a:t> digit 0 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17387E5-001F-49D9-86FB-72BA052F7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56" y="5088456"/>
                <a:ext cx="2929072" cy="369332"/>
              </a:xfrm>
              <a:prstGeom prst="rect">
                <a:avLst/>
              </a:prstGeom>
              <a:blipFill>
                <a:blip r:embed="rId6"/>
                <a:stretch>
                  <a:fillRect l="-1663" t="-10000" r="-83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D60788D-87D7-40EC-951D-901CA383AC93}"/>
              </a:ext>
            </a:extLst>
          </p:cNvPr>
          <p:cNvGrpSpPr/>
          <p:nvPr/>
        </p:nvGrpSpPr>
        <p:grpSpPr>
          <a:xfrm>
            <a:off x="2270843" y="4993568"/>
            <a:ext cx="5048517" cy="958637"/>
            <a:chOff x="2279987" y="4833035"/>
            <a:chExt cx="5048517" cy="95863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83EAC27-700D-4F6E-8A14-AF70AB3C6BCC}"/>
                </a:ext>
              </a:extLst>
            </p:cNvPr>
            <p:cNvSpPr/>
            <p:nvPr/>
          </p:nvSpPr>
          <p:spPr>
            <a:xfrm>
              <a:off x="4252196" y="4852328"/>
              <a:ext cx="889233" cy="928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028744-F410-4B34-ABD1-4369AAA99584}"/>
                </a:ext>
              </a:extLst>
            </p:cNvPr>
            <p:cNvSpPr/>
            <p:nvPr/>
          </p:nvSpPr>
          <p:spPr>
            <a:xfrm>
              <a:off x="2279987" y="4863232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173AA08-03CF-4B45-99F2-C6FBC5AEAE64}"/>
                </a:ext>
              </a:extLst>
            </p:cNvPr>
            <p:cNvSpPr/>
            <p:nvPr/>
          </p:nvSpPr>
          <p:spPr>
            <a:xfrm>
              <a:off x="6439271" y="4833035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ircle: Hollow 61">
              <a:extLst>
                <a:ext uri="{FF2B5EF4-FFF2-40B4-BE49-F238E27FC236}">
                  <a16:creationId xmlns:a16="http://schemas.microsoft.com/office/drawing/2014/main" id="{89B9D4CC-C353-4984-8270-D2A7E0C634C8}"/>
                </a:ext>
              </a:extLst>
            </p:cNvPr>
            <p:cNvSpPr/>
            <p:nvPr/>
          </p:nvSpPr>
          <p:spPr>
            <a:xfrm>
              <a:off x="2404302" y="4934538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Circle: Hollow 63">
              <a:extLst>
                <a:ext uri="{FF2B5EF4-FFF2-40B4-BE49-F238E27FC236}">
                  <a16:creationId xmlns:a16="http://schemas.microsoft.com/office/drawing/2014/main" id="{AADEDA75-CD8C-4A8C-8D16-0BDC1801170C}"/>
                </a:ext>
              </a:extLst>
            </p:cNvPr>
            <p:cNvSpPr/>
            <p:nvPr/>
          </p:nvSpPr>
          <p:spPr>
            <a:xfrm rot="1139473">
              <a:off x="4436678" y="4889125"/>
              <a:ext cx="391233" cy="774924"/>
            </a:xfrm>
            <a:prstGeom prst="donut">
              <a:avLst>
                <a:gd name="adj" fmla="val 15813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ircle: Hollow 65">
              <a:extLst>
                <a:ext uri="{FF2B5EF4-FFF2-40B4-BE49-F238E27FC236}">
                  <a16:creationId xmlns:a16="http://schemas.microsoft.com/office/drawing/2014/main" id="{6AD77691-B82C-48C8-9FDC-6BE8DCD8D7E7}"/>
                </a:ext>
              </a:extLst>
            </p:cNvPr>
            <p:cNvSpPr/>
            <p:nvPr/>
          </p:nvSpPr>
          <p:spPr>
            <a:xfrm>
              <a:off x="6601667" y="4904341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B73A127D-9CB0-407D-8A35-88D96777C712}"/>
                </a:ext>
              </a:extLst>
            </p:cNvPr>
            <p:cNvSpPr/>
            <p:nvPr/>
          </p:nvSpPr>
          <p:spPr>
            <a:xfrm>
              <a:off x="5335173" y="5112589"/>
              <a:ext cx="889232" cy="363431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ircle: Hollow 73">
              <a:extLst>
                <a:ext uri="{FF2B5EF4-FFF2-40B4-BE49-F238E27FC236}">
                  <a16:creationId xmlns:a16="http://schemas.microsoft.com/office/drawing/2014/main" id="{7B4F2FA4-2175-48A9-8225-E78D5F36BC92}"/>
                </a:ext>
              </a:extLst>
            </p:cNvPr>
            <p:cNvSpPr/>
            <p:nvPr/>
          </p:nvSpPr>
          <p:spPr>
            <a:xfrm rot="1139473">
              <a:off x="6801738" y="4885758"/>
              <a:ext cx="391233" cy="774924"/>
            </a:xfrm>
            <a:prstGeom prst="donut">
              <a:avLst>
                <a:gd name="adj" fmla="val 15813"/>
              </a:avLst>
            </a:prstGeom>
            <a:solidFill>
              <a:srgbClr val="1480D1">
                <a:alpha val="50196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20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1FEC-B3AB-4D3E-8D28-A8DC33D8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Actual Digits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38D5C-C380-4C0B-BDE4-089AD9A07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10058400" cy="2529384"/>
              </a:xfrm>
            </p:spPr>
            <p:txBody>
              <a:bodyPr/>
              <a:lstStyle/>
              <a:p>
                <a:r>
                  <a:rPr lang="en-US" dirty="0"/>
                  <a:t>Take weight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from a random digit “2”</a:t>
                </a:r>
              </a:p>
              <a:p>
                <a:r>
                  <a:rPr lang="en-US" dirty="0"/>
                  <a:t>Inner products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only slightly higher for other digits “2”</a:t>
                </a:r>
              </a:p>
              <a:p>
                <a:r>
                  <a:rPr lang="en-US" dirty="0"/>
                  <a:t>Cannot tell which digit is correct from the inner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38D5C-C380-4C0B-BDE4-089AD9A07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10058400" cy="2529384"/>
              </a:xfrm>
              <a:blipFill>
                <a:blip r:embed="rId2"/>
                <a:stretch>
                  <a:fillRect l="-1455" t="-2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1E937-2992-45D5-9251-9D38E121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7616374-4480-4478-99EE-20C0C19D4117}"/>
              </a:ext>
            </a:extLst>
          </p:cNvPr>
          <p:cNvGrpSpPr/>
          <p:nvPr/>
        </p:nvGrpSpPr>
        <p:grpSpPr>
          <a:xfrm>
            <a:off x="1631350" y="3429001"/>
            <a:ext cx="1084912" cy="1345069"/>
            <a:chOff x="1631350" y="3429001"/>
            <a:chExt cx="1084912" cy="134506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1DE1485-BEF7-4D1E-837D-058420EAB5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01" r="87668" b="59982"/>
            <a:stretch/>
          </p:blipFill>
          <p:spPr>
            <a:xfrm>
              <a:off x="1798758" y="3941849"/>
              <a:ext cx="872016" cy="83222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6D718B-C9DA-4D93-9241-0B33FCFBBFD1}"/>
                    </a:ext>
                  </a:extLst>
                </p:cNvPr>
                <p:cNvSpPr txBox="1"/>
                <p:nvPr/>
              </p:nvSpPr>
              <p:spPr>
                <a:xfrm>
                  <a:off x="1631350" y="3429001"/>
                  <a:ext cx="10849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/>
                    <a:t>Weight </a:t>
                  </a:r>
                  <a14:m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6D718B-C9DA-4D93-9241-0B33FCFBB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350" y="3429001"/>
                  <a:ext cx="108491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056" t="-1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2FE8A64-5B85-4CD8-AA5F-8105AF501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335"/>
          <a:stretch/>
        </p:blipFill>
        <p:spPr>
          <a:xfrm>
            <a:off x="3239959" y="4399991"/>
            <a:ext cx="6398990" cy="11447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A22A99-D7F2-4824-B25E-B87B2E7B2345}"/>
                  </a:ext>
                </a:extLst>
              </p:cNvPr>
              <p:cNvSpPr txBox="1"/>
              <p:nvPr/>
            </p:nvSpPr>
            <p:spPr>
              <a:xfrm>
                <a:off x="9470099" y="2937679"/>
                <a:ext cx="1188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A22A99-D7F2-4824-B25E-B87B2E7B2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099" y="2937679"/>
                <a:ext cx="11887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743A91DC-64FD-4350-8F26-5454EA9DFEC8}"/>
              </a:ext>
            </a:extLst>
          </p:cNvPr>
          <p:cNvGrpSpPr/>
          <p:nvPr/>
        </p:nvGrpSpPr>
        <p:grpSpPr>
          <a:xfrm>
            <a:off x="2670774" y="2959349"/>
            <a:ext cx="7161123" cy="1614387"/>
            <a:chOff x="2670774" y="2959349"/>
            <a:chExt cx="7161123" cy="16143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E272BA-DF1C-4475-B6A6-7C3A74068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1335"/>
            <a:stretch/>
          </p:blipFill>
          <p:spPr>
            <a:xfrm>
              <a:off x="3239960" y="3429000"/>
              <a:ext cx="6398990" cy="114473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92F0023-76A4-4F30-8D26-0420B61456BE}"/>
                    </a:ext>
                  </a:extLst>
                </p:cNvPr>
                <p:cNvSpPr txBox="1"/>
                <p:nvPr/>
              </p:nvSpPr>
              <p:spPr>
                <a:xfrm>
                  <a:off x="6189818" y="2959349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Digits </a:t>
                  </a:r>
                  <a14:m>
                    <m:oMath xmlns:m="http://schemas.openxmlformats.org/officeDocument/2006/math">
                      <m:r>
                        <a:rPr lang="es-E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92F0023-76A4-4F30-8D26-0420B6145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9818" y="2959349"/>
                  <a:ext cx="88998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479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79BF26-ADF6-4719-8AC8-64646D2EBD68}"/>
                </a:ext>
              </a:extLst>
            </p:cNvPr>
            <p:cNvSpPr/>
            <p:nvPr/>
          </p:nvSpPr>
          <p:spPr>
            <a:xfrm>
              <a:off x="3239959" y="3390984"/>
              <a:ext cx="795145" cy="101375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CB671EB-0C2C-4D40-9738-0619EF814DB6}"/>
                </a:ext>
              </a:extLst>
            </p:cNvPr>
            <p:cNvCxnSpPr>
              <a:stCxn id="18" idx="1"/>
              <a:endCxn id="10" idx="3"/>
            </p:cNvCxnSpPr>
            <p:nvPr/>
          </p:nvCxnSpPr>
          <p:spPr>
            <a:xfrm flipH="1">
              <a:off x="2670774" y="3897861"/>
              <a:ext cx="569185" cy="460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F2D432F-36BE-47C2-9B2E-6594E5727859}"/>
                </a:ext>
              </a:extLst>
            </p:cNvPr>
            <p:cNvSpPr/>
            <p:nvPr/>
          </p:nvSpPr>
          <p:spPr>
            <a:xfrm>
              <a:off x="8883941" y="3429000"/>
              <a:ext cx="462853" cy="2704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7A6D00-1D9F-4AB7-8DC1-97A3B84818B2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9346794" y="3270680"/>
              <a:ext cx="485103" cy="293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206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52" y="2555163"/>
            <a:ext cx="5738521" cy="305458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946118-3A7B-40E1-8173-685F0EAD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897014"/>
          </a:xfrm>
        </p:spPr>
        <p:txBody>
          <a:bodyPr/>
          <a:lstStyle/>
          <a:p>
            <a:r>
              <a:rPr lang="en-US" dirty="0"/>
              <a:t>Optimized weights of the classifier</a:t>
            </a:r>
          </a:p>
          <a:p>
            <a:r>
              <a:rPr lang="en-US" dirty="0"/>
              <a:t>Blurry versions of image to try to capture rotations, translations, …</a:t>
            </a:r>
          </a:p>
        </p:txBody>
      </p:sp>
    </p:spTree>
    <p:extLst>
      <p:ext uri="{BB962C8B-B14F-4D97-AF65-F5344CB8AC3E}">
        <p14:creationId xmlns:p14="http://schemas.microsoft.com/office/powerpoint/2010/main" val="358571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Logistic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weighting cannot capture many deformities in image</a:t>
            </a:r>
          </a:p>
          <a:p>
            <a:pPr lvl="1"/>
            <a:r>
              <a:rPr lang="en-US" dirty="0"/>
              <a:t>Rotations </a:t>
            </a:r>
          </a:p>
          <a:p>
            <a:pPr lvl="1"/>
            <a:r>
              <a:rPr lang="en-US" dirty="0"/>
              <a:t>Translations</a:t>
            </a:r>
          </a:p>
          <a:p>
            <a:pPr lvl="1"/>
            <a:r>
              <a:rPr lang="en-US" dirty="0"/>
              <a:t>Variations in relative size of digit components</a:t>
            </a:r>
          </a:p>
          <a:p>
            <a:r>
              <a:rPr lang="en-US" dirty="0"/>
              <a:t>Can be improved with preprocessing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deskewing</a:t>
            </a:r>
            <a:r>
              <a:rPr lang="en-US" dirty="0"/>
              <a:t>, contrast normalization, many methods</a:t>
            </a:r>
          </a:p>
          <a:p>
            <a:r>
              <a:rPr lang="en-US" dirty="0"/>
              <a:t>Is there a better classifier?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01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5225" y="2231471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9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Non-Uniqueness of Separating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39277"/>
            <a:ext cx="6797784" cy="4329817"/>
          </a:xfrm>
        </p:spPr>
        <p:txBody>
          <a:bodyPr/>
          <a:lstStyle/>
          <a:p>
            <a:r>
              <a:rPr lang="en-US" dirty="0"/>
              <a:t>Linearly separable data</a:t>
            </a:r>
            <a:r>
              <a:rPr lang="es-ES" dirty="0"/>
              <a:t>:</a:t>
            </a:r>
          </a:p>
          <a:p>
            <a:pPr lvl="1"/>
            <a:r>
              <a:rPr lang="en-US" dirty="0"/>
              <a:t>Can find a separating hyper-plane as a linear classifier.</a:t>
            </a:r>
          </a:p>
          <a:p>
            <a:r>
              <a:rPr lang="en-US" dirty="0"/>
              <a:t>Separating hyper-plane is not unique</a:t>
            </a:r>
          </a:p>
          <a:p>
            <a:pPr lvl="1"/>
            <a:r>
              <a:rPr lang="en-US" dirty="0"/>
              <a:t>Fig. on right:  Many separating planes</a:t>
            </a:r>
          </a:p>
          <a:p>
            <a:endParaRPr lang="en-US" dirty="0"/>
          </a:p>
          <a:p>
            <a:r>
              <a:rPr lang="en-US" dirty="0"/>
              <a:t>Which one is optimal?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869" y="1875385"/>
            <a:ext cx="4171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08EE-8EB1-FA40-9B4E-8D1249A7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0992C-6D9B-684D-9648-F3AD04628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function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Hyperplane</a:t>
                </a:r>
                <a:r>
                  <a:rPr lang="en-US" dirty="0"/>
                  <a:t> in d-dimensional: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Parameters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Weight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and bias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Unique up to scaling: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 the same plane.</a:t>
                </a:r>
              </a:p>
              <a:p>
                <a:pPr lvl="1"/>
                <a:r>
                  <a:rPr lang="en-US" dirty="0"/>
                  <a:t>For unique definition, we can require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=1.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Distance</a:t>
                </a:r>
                <a:r>
                  <a:rPr lang="en-US" dirty="0"/>
                  <a:t> of any point </a:t>
                </a:r>
                <a:r>
                  <a:rPr lang="en-US" b="1" dirty="0"/>
                  <a:t>x</a:t>
                </a:r>
                <a:r>
                  <a:rPr lang="en-US" dirty="0"/>
                  <a:t> to the hyperplane: 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See ESL Sec. 4.5.</a:t>
                </a:r>
              </a:p>
              <a:p>
                <a:pPr lvl="1"/>
                <a:r>
                  <a:rPr lang="en-US" dirty="0"/>
                  <a:t>ESL: Hastie, </a:t>
                </a:r>
                <a:r>
                  <a:rPr lang="en-US" dirty="0" err="1"/>
                  <a:t>Tibshirani</a:t>
                </a:r>
                <a:r>
                  <a:rPr lang="en-US" dirty="0"/>
                  <a:t>, Friedman, “The Elements of Statistical Learning”. 2</a:t>
                </a:r>
                <a:r>
                  <a:rPr lang="en-US" baseline="30000" dirty="0"/>
                  <a:t>nd</a:t>
                </a:r>
                <a:r>
                  <a:rPr lang="en-US" dirty="0"/>
                  <a:t> Ed. Springer.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0992C-6D9B-684D-9648-F3AD04628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806F9-7937-DF48-ACF6-9B14DD10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A63F30-6C7A-4B60-BB9F-FF8FF979DD85}"/>
              </a:ext>
            </a:extLst>
          </p:cNvPr>
          <p:cNvSpPr/>
          <p:nvPr/>
        </p:nvSpPr>
        <p:spPr>
          <a:xfrm>
            <a:off x="10459413" y="1943354"/>
            <a:ext cx="73152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995943-C741-4DAD-BC9B-588896E2C78B}"/>
              </a:ext>
            </a:extLst>
          </p:cNvPr>
          <p:cNvGrpSpPr/>
          <p:nvPr/>
        </p:nvGrpSpPr>
        <p:grpSpPr>
          <a:xfrm>
            <a:off x="8266176" y="2093976"/>
            <a:ext cx="3629989" cy="2586102"/>
            <a:chOff x="8266176" y="2093976"/>
            <a:chExt cx="3629989" cy="258610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F51806-290D-4BDD-954D-D78A96472663}"/>
                </a:ext>
              </a:extLst>
            </p:cNvPr>
            <p:cNvCxnSpPr/>
            <p:nvPr/>
          </p:nvCxnSpPr>
          <p:spPr>
            <a:xfrm>
              <a:off x="8266176" y="2093976"/>
              <a:ext cx="1810512" cy="1847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28E06C-A277-4ECF-95AD-F5761A3E50E4}"/>
                    </a:ext>
                  </a:extLst>
                </p:cNvPr>
                <p:cNvSpPr txBox="1"/>
                <p:nvPr/>
              </p:nvSpPr>
              <p:spPr>
                <a:xfrm>
                  <a:off x="9592839" y="4033747"/>
                  <a:ext cx="230332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s-E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Hyperplane</a:t>
                  </a:r>
                  <a:r>
                    <a:rPr lang="es-ES" dirty="0"/>
                    <a:t> </a:t>
                  </a:r>
                  <a:endParaRPr lang="es-ES" b="0" dirty="0"/>
                </a:p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28E06C-A277-4ECF-95AD-F5761A3E50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2839" y="4033747"/>
                  <a:ext cx="2303326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387" t="-5660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A3DB40-75BF-49DB-8DD6-B719D633238E}"/>
              </a:ext>
            </a:extLst>
          </p:cNvPr>
          <p:cNvGrpSpPr/>
          <p:nvPr/>
        </p:nvGrpSpPr>
        <p:grpSpPr>
          <a:xfrm>
            <a:off x="9282695" y="1563329"/>
            <a:ext cx="1955625" cy="1914898"/>
            <a:chOff x="9282695" y="1563329"/>
            <a:chExt cx="1955625" cy="191489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D3614-6CB2-45AE-A52D-A53D0A5D9D2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9282695" y="2021403"/>
              <a:ext cx="1187431" cy="107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CBA333E-0CE4-4E21-888C-FFD23445FAAC}"/>
                    </a:ext>
                  </a:extLst>
                </p:cNvPr>
                <p:cNvSpPr txBox="1"/>
                <p:nvPr/>
              </p:nvSpPr>
              <p:spPr>
                <a:xfrm>
                  <a:off x="10079318" y="1563329"/>
                  <a:ext cx="115900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CBA333E-0CE4-4E21-888C-FFD23445F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9318" y="1563329"/>
                  <a:ext cx="115900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18F73AF-4842-462A-9213-57DE1E817C13}"/>
                    </a:ext>
                  </a:extLst>
                </p:cNvPr>
                <p:cNvSpPr txBox="1"/>
                <p:nvPr/>
              </p:nvSpPr>
              <p:spPr>
                <a:xfrm>
                  <a:off x="9653901" y="2534186"/>
                  <a:ext cx="1159002" cy="944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s-E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18F73AF-4842-462A-9213-57DE1E817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901" y="2534186"/>
                  <a:ext cx="1159002" cy="9440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6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Separability and Margin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8249514" cy="4337541"/>
              </a:xfrm>
            </p:spPr>
            <p:txBody>
              <a:bodyPr/>
              <a:lstStyle/>
              <a:p>
                <a:r>
                  <a:rPr lang="en-US" dirty="0"/>
                  <a:t>Given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Binary class label: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Suppose it is separable with parameters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must exist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</a:t>
                </a:r>
                <a:r>
                  <a:rPr lang="en-US" dirty="0" err="1"/>
                  <a:t>.t.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Single equation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Margin: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 minimal distance of a sample to the 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minimum value satisfying the above constraints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8249514" cy="4337541"/>
              </a:xfrm>
              <a:blipFill>
                <a:blip r:embed="rId2"/>
                <a:stretch>
                  <a:fillRect l="-1774" t="-1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D86394-225D-1C43-B002-20EC2BCB9CAA}"/>
              </a:ext>
            </a:extLst>
          </p:cNvPr>
          <p:cNvGrpSpPr/>
          <p:nvPr/>
        </p:nvGrpSpPr>
        <p:grpSpPr>
          <a:xfrm>
            <a:off x="8121369" y="1925215"/>
            <a:ext cx="3582201" cy="3007570"/>
            <a:chOff x="8304999" y="2008768"/>
            <a:chExt cx="3582201" cy="30075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4999" y="2008768"/>
              <a:ext cx="3582201" cy="300757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422780" y="2447256"/>
              <a:ext cx="212555" cy="298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10532" y="2852256"/>
              <a:ext cx="150914" cy="238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207669" y="2376348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669" y="2376348"/>
                  <a:ext cx="4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911290" y="2721157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290" y="2721157"/>
                  <a:ext cx="4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541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 weights in linear classification of images</a:t>
            </a:r>
          </a:p>
          <a:p>
            <a:r>
              <a:rPr lang="en-US" dirty="0"/>
              <a:t>Describe why linear classification for images does not work</a:t>
            </a:r>
          </a:p>
          <a:p>
            <a:r>
              <a:rPr lang="en-US" dirty="0"/>
              <a:t>Define the margin in linear classification</a:t>
            </a:r>
          </a:p>
          <a:p>
            <a:r>
              <a:rPr lang="en-US" dirty="0"/>
              <a:t>Describe the SVM classification problem.</a:t>
            </a:r>
          </a:p>
          <a:p>
            <a:r>
              <a:rPr lang="en-US" dirty="0"/>
              <a:t>Write equations for solutions of constrained optimization using the </a:t>
            </a:r>
            <a:r>
              <a:rPr lang="en-US" dirty="0" err="1"/>
              <a:t>Lagrangian</a:t>
            </a:r>
            <a:r>
              <a:rPr lang="en-US" dirty="0"/>
              <a:t>.</a:t>
            </a:r>
          </a:p>
          <a:p>
            <a:r>
              <a:rPr lang="en-US" dirty="0"/>
              <a:t>Describe a kernel SVM problem for non-linear classification</a:t>
            </a:r>
          </a:p>
          <a:p>
            <a:r>
              <a:rPr lang="en-US" dirty="0"/>
              <a:t>Implement SVM classifiers in python</a:t>
            </a:r>
          </a:p>
          <a:p>
            <a:r>
              <a:rPr lang="en-US" dirty="0"/>
              <a:t>Select SVM parameters from cross-validation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40BC-3304-1047-82F6-A3B7F20E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separating plane is better 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8C3A43-6FA8-5740-A15D-A7D952D8B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260" y="1642531"/>
            <a:ext cx="3587339" cy="35658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CE04F-A9FC-B041-A939-2C83C486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828F7-909C-C842-8CFF-E07F5B607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64" y="1642531"/>
            <a:ext cx="4109776" cy="371335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39B4C5-9632-FA44-955E-686C63484117}"/>
              </a:ext>
            </a:extLst>
          </p:cNvPr>
          <p:cNvCxnSpPr/>
          <p:nvPr/>
        </p:nvCxnSpPr>
        <p:spPr>
          <a:xfrm flipV="1">
            <a:off x="2073103" y="2471001"/>
            <a:ext cx="3164441" cy="198291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6B0014-9A05-704D-B2D1-B247F46120A1}"/>
              </a:ext>
            </a:extLst>
          </p:cNvPr>
          <p:cNvCxnSpPr/>
          <p:nvPr/>
        </p:nvCxnSpPr>
        <p:spPr>
          <a:xfrm flipV="1">
            <a:off x="1996049" y="2848239"/>
            <a:ext cx="3164441" cy="1982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C2102F-4CED-0C40-8B05-0ADFCAC5D401}"/>
              </a:ext>
            </a:extLst>
          </p:cNvPr>
          <p:cNvSpPr txBox="1"/>
          <p:nvPr/>
        </p:nvSpPr>
        <p:spPr>
          <a:xfrm>
            <a:off x="4109012" y="5603831"/>
            <a:ext cx="31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Fig. 9.2 and Fig. 9.3 in ISL.</a:t>
            </a:r>
          </a:p>
        </p:txBody>
      </p:sp>
    </p:spTree>
    <p:extLst>
      <p:ext uri="{BB962C8B-B14F-4D97-AF65-F5344CB8AC3E}">
        <p14:creationId xmlns:p14="http://schemas.microsoft.com/office/powerpoint/2010/main" val="1566068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Margin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the classifier to be more robust to noise, we want to maximize the margin!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maximum margin classifier</a:t>
                </a:r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b="0" dirty="0"/>
                  <a:t>Called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constrained optimization</a:t>
                </a:r>
              </a:p>
              <a:p>
                <a:pPr lvl="1"/>
                <a:r>
                  <a:rPr lang="en-US" dirty="0"/>
                  <a:t>Objective function and constraints</a:t>
                </a:r>
              </a:p>
              <a:p>
                <a:pPr lvl="1"/>
                <a:r>
                  <a:rPr lang="en-US" b="0" dirty="0"/>
                  <a:t>More on this later.</a:t>
                </a:r>
              </a:p>
              <a:p>
                <a:r>
                  <a:rPr lang="en-US" dirty="0"/>
                  <a:t>See closed form solution in Sec. 4.5.2 in ESL. Note notation difference.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A3B6D-367A-44DC-9EA6-49D50F8EFA8F}"/>
              </a:ext>
            </a:extLst>
          </p:cNvPr>
          <p:cNvGrpSpPr/>
          <p:nvPr/>
        </p:nvGrpSpPr>
        <p:grpSpPr>
          <a:xfrm>
            <a:off x="2229003" y="2596973"/>
            <a:ext cx="8429816" cy="1211635"/>
            <a:chOff x="2229003" y="2596973"/>
            <a:chExt cx="8429816" cy="1211635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388855" y="3226813"/>
              <a:ext cx="1107347" cy="8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3880236" y="3579150"/>
              <a:ext cx="2615966" cy="18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2229003" y="2832530"/>
              <a:ext cx="4267199" cy="19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2543" y="2596973"/>
              <a:ext cx="2246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Maximizes the margin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02543" y="3042147"/>
              <a:ext cx="3956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Ensures all points are correctly classified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2543" y="3439276"/>
              <a:ext cx="1909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Scaling on weights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189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Maximum Margin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672" y="1735494"/>
            <a:ext cx="5355772" cy="3783745"/>
          </a:xfrm>
        </p:spPr>
        <p:txBody>
          <a:bodyPr/>
          <a:lstStyle/>
          <a:p>
            <a:r>
              <a:rPr lang="en-US" dirty="0"/>
              <a:t>Fig. 9.3 of ISL</a:t>
            </a:r>
          </a:p>
          <a:p>
            <a:r>
              <a:rPr lang="en-US" dirty="0"/>
              <a:t>Margin determined by closest points to the line</a:t>
            </a:r>
          </a:p>
          <a:p>
            <a:pPr lvl="1"/>
            <a:r>
              <a:rPr lang="en-US" dirty="0"/>
              <a:t>The maximal margin hyperplane represents the mid-line of the </a:t>
            </a:r>
            <a:r>
              <a:rPr lang="en-US" dirty="0">
                <a:solidFill>
                  <a:srgbClr val="FF0000"/>
                </a:solidFill>
              </a:rPr>
              <a:t>widest “slab” </a:t>
            </a:r>
            <a:r>
              <a:rPr lang="en-US" dirty="0"/>
              <a:t>that we can insert between two classes</a:t>
            </a:r>
          </a:p>
          <a:p>
            <a:r>
              <a:rPr lang="en-US" dirty="0"/>
              <a:t>In this figure, there are 3 points at the margin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11" y="1735494"/>
            <a:ext cx="4109776" cy="3713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F4945-78EF-EA49-9D71-681955EF47C7}"/>
              </a:ext>
            </a:extLst>
          </p:cNvPr>
          <p:cNvSpPr txBox="1"/>
          <p:nvPr/>
        </p:nvSpPr>
        <p:spPr>
          <a:xfrm>
            <a:off x="5691672" y="4721086"/>
            <a:ext cx="570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ISL: James, Witten, Hastie, </a:t>
            </a:r>
            <a:r>
              <a:rPr lang="en-US" dirty="0" err="1"/>
              <a:t>Tibshirani</a:t>
            </a:r>
            <a:r>
              <a:rPr lang="en-US" dirty="0"/>
              <a:t>, An Introduction to Statistical Learning, Springer. 2013.</a:t>
            </a:r>
          </a:p>
        </p:txBody>
      </p:sp>
    </p:spTree>
    <p:extLst>
      <p:ext uri="{BB962C8B-B14F-4D97-AF65-F5344CB8AC3E}">
        <p14:creationId xmlns:p14="http://schemas.microsoft.com/office/powerpoint/2010/main" val="1731337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MM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39277"/>
            <a:ext cx="8818507" cy="4329817"/>
          </a:xfrm>
        </p:spPr>
        <p:txBody>
          <a:bodyPr/>
          <a:lstStyle/>
          <a:p>
            <a:r>
              <a:rPr lang="en-US" dirty="0"/>
              <a:t>Data is often not perfectly separable</a:t>
            </a:r>
          </a:p>
          <a:p>
            <a:pPr lvl="1"/>
            <a:r>
              <a:rPr lang="en-US" dirty="0"/>
              <a:t>Only want to correctly separate most points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MM classifier is not robust</a:t>
            </a:r>
          </a:p>
          <a:p>
            <a:pPr lvl="1"/>
            <a:r>
              <a:rPr lang="en-US" dirty="0"/>
              <a:t>A single sample can radically change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90" y="1539277"/>
            <a:ext cx="2275351" cy="1828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30" y="3579920"/>
            <a:ext cx="4579876" cy="191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2073" y="208403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9.4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7604" y="543589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9.5</a:t>
            </a:r>
          </a:p>
        </p:txBody>
      </p:sp>
    </p:spTree>
    <p:extLst>
      <p:ext uri="{BB962C8B-B14F-4D97-AF65-F5344CB8AC3E}">
        <p14:creationId xmlns:p14="http://schemas.microsoft.com/office/powerpoint/2010/main" val="209264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690-624E-4367-B48E-1F43DE6A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9C74-5734-4BF7-8DA7-B0B2105CE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in </a:t>
            </a:r>
            <a:r>
              <a:rPr lang="en-US" dirty="0" err="1"/>
              <a:t>github</a:t>
            </a:r>
            <a:r>
              <a:rPr lang="en-US" dirty="0"/>
              <a:t> site:  </a:t>
            </a:r>
            <a:r>
              <a:rPr lang="en-US" dirty="0" err="1"/>
              <a:t>svm_inclass.ipynb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83591-9FCC-4A87-BB19-FD090725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280D6-1EB6-499D-9A80-D8D1FFEE0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461172"/>
            <a:ext cx="79819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0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3614" y="2692866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7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6134030" cy="43298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Support Vector Machine (SVM)</a:t>
            </a:r>
          </a:p>
          <a:p>
            <a:pPr lvl="1"/>
            <a:r>
              <a:rPr lang="en-US" dirty="0"/>
              <a:t>Vladimir </a:t>
            </a:r>
            <a:r>
              <a:rPr lang="en-US" dirty="0" err="1"/>
              <a:t>Vapnik</a:t>
            </a:r>
            <a:r>
              <a:rPr lang="en-US" dirty="0"/>
              <a:t>, 1963</a:t>
            </a:r>
          </a:p>
          <a:p>
            <a:pPr lvl="1"/>
            <a:r>
              <a:rPr lang="en-US" dirty="0"/>
              <a:t>But became widely-used with kernel trick, 1993</a:t>
            </a:r>
          </a:p>
          <a:p>
            <a:pPr lvl="1"/>
            <a:r>
              <a:rPr lang="en-US" dirty="0"/>
              <a:t>More on this later</a:t>
            </a:r>
          </a:p>
          <a:p>
            <a:pPr lvl="1"/>
            <a:endParaRPr lang="en-US" dirty="0"/>
          </a:p>
          <a:p>
            <a:r>
              <a:rPr lang="en-US" dirty="0"/>
              <a:t>Got best results on character recognition</a:t>
            </a:r>
          </a:p>
          <a:p>
            <a:endParaRPr lang="en-US" dirty="0"/>
          </a:p>
          <a:p>
            <a:r>
              <a:rPr lang="en-US" dirty="0"/>
              <a:t>Key idea: Allow “slack” in the classification</a:t>
            </a:r>
          </a:p>
          <a:p>
            <a:pPr lvl="1"/>
            <a:r>
              <a:rPr lang="en-US" dirty="0"/>
              <a:t>Support vector classifier (SVC): Directly use raw features. Good when the original feature space is roughly linearly separable</a:t>
            </a:r>
          </a:p>
          <a:p>
            <a:pPr lvl="1"/>
            <a:r>
              <a:rPr lang="en-US" dirty="0"/>
              <a:t>Support vector machine (SVM): Map the raw features to some other domain through a kernel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587" y="914289"/>
            <a:ext cx="1847850" cy="2466975"/>
          </a:xfrm>
          <a:prstGeom prst="rect">
            <a:avLst/>
          </a:prstGeom>
        </p:spPr>
      </p:pic>
      <p:pic>
        <p:nvPicPr>
          <p:cNvPr id="1026" name="Picture 2" descr="Image result for vladimir vapn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894" y="3533316"/>
            <a:ext cx="17430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92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Hinge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8910786" cy="4329817"/>
              </a:xfrm>
            </p:spPr>
            <p:txBody>
              <a:bodyPr/>
              <a:lstStyle/>
              <a:p>
                <a:r>
                  <a:rPr lang="en-US" dirty="0"/>
                  <a:t>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Want ideally: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)≥1</m:t>
                    </m:r>
                  </m:oMath>
                </a14:m>
                <a:r>
                  <a:rPr lang="en-US" dirty="0"/>
                  <a:t> for all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i="1" dirty="0"/>
              </a:p>
              <a:p>
                <a:r>
                  <a:rPr lang="en-US" dirty="0"/>
                  <a:t>But perfect separation may not be possible</a:t>
                </a:r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hinge loss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soft margin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 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Starts to increase as sample is misclassified: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 ⇒ </m:t>
                    </m:r>
                  </m:oMath>
                </a14:m>
                <a:r>
                  <a:rPr lang="en-US" dirty="0"/>
                  <a:t> Sample meets margin target,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∈[0,1)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⇒ </m:t>
                    </m:r>
                  </m:oMath>
                </a14:m>
                <a:r>
                  <a:rPr lang="en-US" dirty="0"/>
                  <a:t>Sample margin too small, small loss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⇒ </m:t>
                    </m:r>
                  </m:oMath>
                </a14:m>
                <a:r>
                  <a:rPr lang="en-US" dirty="0"/>
                  <a:t>Sample misclassified, large loss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8910786" cy="4329817"/>
              </a:xfrm>
              <a:blipFill>
                <a:blip r:embed="rId2"/>
                <a:stretch>
                  <a:fillRect l="-164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D39E71-5042-4854-9C6C-8D12E19D4055}"/>
              </a:ext>
            </a:extLst>
          </p:cNvPr>
          <p:cNvGrpSpPr/>
          <p:nvPr/>
        </p:nvGrpSpPr>
        <p:grpSpPr>
          <a:xfrm>
            <a:off x="7240906" y="1940965"/>
            <a:ext cx="4686562" cy="3979585"/>
            <a:chOff x="7240906" y="1940965"/>
            <a:chExt cx="4686562" cy="3979585"/>
          </a:xfrm>
        </p:grpSpPr>
        <p:pic>
          <p:nvPicPr>
            <p:cNvPr id="3074" name="Picture 2" descr="Image result for hinge los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7431" y="1940965"/>
              <a:ext cx="3333750" cy="238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1311210" y="3867108"/>
                  <a:ext cx="616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210" y="3867108"/>
                  <a:ext cx="61625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240906" y="2517330"/>
                  <a:ext cx="8091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906" y="2517330"/>
                  <a:ext cx="80919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>
              <a:off x="11155680" y="4236440"/>
              <a:ext cx="7650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639807" y="4322215"/>
              <a:ext cx="0" cy="870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0295547" y="4322215"/>
              <a:ext cx="0" cy="870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295547" y="4612515"/>
              <a:ext cx="1339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Meets margin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564306" y="5335775"/>
              <a:ext cx="900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Close to </a:t>
              </a:r>
              <a:br>
                <a:rPr lang="en-US" sz="1600" dirty="0"/>
              </a:br>
              <a:r>
                <a:rPr lang="en-US" sz="1600" dirty="0"/>
                <a:t>margin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06765" y="4659718"/>
              <a:ext cx="12153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Misclassifies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7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328526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Optimization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⁡(0,1−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will be discussed below</a:t>
                </a:r>
              </a:p>
              <a:p>
                <a:r>
                  <a:rPr lang="en-US" dirty="0"/>
                  <a:t>Note:  ISL book uses different naming conventions.  </a:t>
                </a:r>
              </a:p>
              <a:p>
                <a:pPr lvl="1"/>
                <a:r>
                  <a:rPr lang="en-US" dirty="0"/>
                  <a:t>We have followed convention in </a:t>
                </a:r>
                <a:r>
                  <a:rPr lang="en-US" dirty="0" err="1"/>
                  <a:t>sklearn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328526" cy="4329817"/>
              </a:xfrm>
              <a:blipFill>
                <a:blip r:embed="rId2"/>
                <a:stretch>
                  <a:fillRect l="-1417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CA30A3-429F-4116-B04F-BB26C6DF317C}"/>
              </a:ext>
            </a:extLst>
          </p:cNvPr>
          <p:cNvGrpSpPr/>
          <p:nvPr/>
        </p:nvGrpSpPr>
        <p:grpSpPr>
          <a:xfrm>
            <a:off x="2663942" y="2889504"/>
            <a:ext cx="2275469" cy="999347"/>
            <a:chOff x="2663942" y="2889504"/>
            <a:chExt cx="2275469" cy="9993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9ED3CA-95FC-4EE8-ABF5-028B02861E13}"/>
                </a:ext>
              </a:extLst>
            </p:cNvPr>
            <p:cNvSpPr txBox="1"/>
            <p:nvPr/>
          </p:nvSpPr>
          <p:spPr>
            <a:xfrm>
              <a:off x="2663942" y="3519519"/>
              <a:ext cx="22754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 controls final margin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3EE595-E149-4E2C-8062-088BFE7284AC}"/>
                </a:ext>
              </a:extLst>
            </p:cNvPr>
            <p:cNvCxnSpPr/>
            <p:nvPr/>
          </p:nvCxnSpPr>
          <p:spPr>
            <a:xfrm flipV="1">
              <a:off x="3831336" y="2889504"/>
              <a:ext cx="749808" cy="53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76A4DD-0F0B-4D18-9ADE-8A99DF06BB38}"/>
              </a:ext>
            </a:extLst>
          </p:cNvPr>
          <p:cNvGrpSpPr/>
          <p:nvPr/>
        </p:nvGrpSpPr>
        <p:grpSpPr>
          <a:xfrm>
            <a:off x="5558950" y="3008376"/>
            <a:ext cx="2051908" cy="1403441"/>
            <a:chOff x="5558950" y="3008376"/>
            <a:chExt cx="2051908" cy="1403441"/>
          </a:xfrm>
        </p:grpSpPr>
        <p:sp>
          <p:nvSpPr>
            <p:cNvPr id="6" name="TextBox 5"/>
            <p:cNvSpPr txBox="1"/>
            <p:nvPr/>
          </p:nvSpPr>
          <p:spPr>
            <a:xfrm>
              <a:off x="5558950" y="3488487"/>
              <a:ext cx="20519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Hinge loss term</a:t>
              </a:r>
            </a:p>
            <a:p>
              <a:r>
                <a:rPr lang="en-US" dirty="0"/>
                <a:t>Attempts to reduce </a:t>
              </a:r>
            </a:p>
            <a:p>
              <a:r>
                <a:rPr lang="en-US" dirty="0"/>
                <a:t>Misclassifications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CD13A79-1F98-483F-AF0F-8ADD74DFC5FC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584904" y="3008376"/>
              <a:ext cx="0" cy="480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822745-A091-4384-8F7C-1C13BFCF2712}"/>
              </a:ext>
            </a:extLst>
          </p:cNvPr>
          <p:cNvGrpSpPr/>
          <p:nvPr/>
        </p:nvGrpSpPr>
        <p:grpSpPr>
          <a:xfrm>
            <a:off x="8365691" y="2889504"/>
            <a:ext cx="1637115" cy="907014"/>
            <a:chOff x="8365691" y="2889504"/>
            <a:chExt cx="1637115" cy="9070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365691" y="3427186"/>
                  <a:ext cx="16371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margin=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691" y="3427186"/>
                  <a:ext cx="163711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974" t="-116393" r="-12639" b="-175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378631D-3DD3-497E-AAEB-A0CC62D4BA01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8636812" y="2889504"/>
              <a:ext cx="547437" cy="53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06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Form of SVM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Equivalent optimization: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 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amount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misses margin target</a:t>
                </a:r>
              </a:p>
              <a:p>
                <a:r>
                  <a:rPr lang="en-US" dirty="0"/>
                  <a:t>Sometimes write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called the “one-norm”</a:t>
                </a:r>
              </a:p>
              <a:p>
                <a:pPr lvl="1"/>
                <a:r>
                  <a:rPr lang="en-US" dirty="0"/>
                  <a:t>Generally one-norm would have absolute sign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But in this case, when the constraint is met,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&gt;=0.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9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0392" y="1476462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31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Margin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slack variable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r>
                  <a:rPr lang="en-US" dirty="0"/>
                  <a:t> Sample on correct side of margin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Sample violates the margin (are inside the margin)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Sample misclassified (wrong side of hyperplane)</a:t>
                </a:r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Balance between first term (violations) and second term (inverse of margin)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large:  Forces minimum number of violations, but small margin.     </a:t>
                </a:r>
              </a:p>
              <a:p>
                <a:pPr lvl="2"/>
                <a:r>
                  <a:rPr lang="en-US" dirty="0"/>
                  <a:t>Highly fit to data.  Low bias, higher variance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small:  Enables more samples violations, but large margin.     </a:t>
                </a:r>
              </a:p>
              <a:p>
                <a:pPr lvl="2"/>
                <a:r>
                  <a:rPr lang="en-US" dirty="0"/>
                  <a:t>Higher bias, lower variance</a:t>
                </a:r>
              </a:p>
              <a:p>
                <a:pPr lvl="1"/>
                <a:r>
                  <a:rPr lang="en-US" dirty="0"/>
                  <a:t>Found by cross-validation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1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20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Support vectors:  </a:t>
                </a:r>
                <a:r>
                  <a:rPr lang="en-US" dirty="0"/>
                  <a:t>Samples that either:</a:t>
                </a:r>
              </a:p>
              <a:p>
                <a:pPr lvl="1"/>
                <a:r>
                  <a:rPr lang="en-US" dirty="0"/>
                  <a:t>Are exactly on margin: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Or, on wrong side of margin: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Changing samples that are not SVs </a:t>
                </a:r>
              </a:p>
              <a:p>
                <a:pPr lvl="1"/>
                <a:r>
                  <a:rPr lang="en-US" dirty="0"/>
                  <a:t>Does not change solution</a:t>
                </a:r>
              </a:p>
              <a:p>
                <a:pPr lvl="1"/>
                <a:r>
                  <a:rPr lang="en-US" dirty="0"/>
                  <a:t>Provides robustness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260" y="1771988"/>
            <a:ext cx="4487354" cy="33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35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Illustrating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3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19461" y="1514110"/>
                <a:ext cx="5190902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Fig. 9.7 of ISL</a:t>
                </a:r>
              </a:p>
              <a:p>
                <a:pPr lvl="1"/>
                <a:r>
                  <a:rPr lang="en-US" dirty="0"/>
                  <a:t>Note: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opposite meaning in ISL than python</a:t>
                </a:r>
              </a:p>
              <a:p>
                <a:pPr lvl="1"/>
                <a:r>
                  <a:rPr lang="en-US" dirty="0"/>
                  <a:t>Here, we use python meaning</a:t>
                </a:r>
              </a:p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Leads to large margin</a:t>
                </a:r>
              </a:p>
              <a:p>
                <a:pPr lvl="1"/>
                <a:r>
                  <a:rPr lang="en-US" dirty="0"/>
                  <a:t>But allow many violations of margin.</a:t>
                </a:r>
              </a:p>
              <a:p>
                <a:pPr lvl="1"/>
                <a:r>
                  <a:rPr lang="en-US" dirty="0"/>
                  <a:t>Many more SVs</a:t>
                </a:r>
              </a:p>
              <a:p>
                <a:pPr lvl="1"/>
                <a:r>
                  <a:rPr lang="en-US" dirty="0"/>
                  <a:t>Reduces variance by using more samples</a:t>
                </a:r>
              </a:p>
              <a:p>
                <a:r>
                  <a:rPr lang="en-US" dirty="0"/>
                  <a:t> Large C:  </a:t>
                </a:r>
              </a:p>
              <a:p>
                <a:pPr lvl="1"/>
                <a:r>
                  <a:rPr lang="en-US" dirty="0"/>
                  <a:t>Leads to small margin</a:t>
                </a:r>
              </a:p>
              <a:p>
                <a:pPr lvl="1"/>
                <a:r>
                  <a:rPr lang="en-US" dirty="0"/>
                  <a:t>Reduce number of violations, and fewer SVs.     </a:t>
                </a:r>
              </a:p>
              <a:p>
                <a:pPr lvl="1"/>
                <a:r>
                  <a:rPr lang="en-US" dirty="0"/>
                  <a:t>Highly fit to data.  Low bias, higher variance</a:t>
                </a:r>
              </a:p>
              <a:p>
                <a:pPr lvl="1"/>
                <a:r>
                  <a:rPr lang="en-US" dirty="0"/>
                  <a:t>More chance to </a:t>
                </a:r>
                <a:r>
                  <a:rPr lang="en-US" dirty="0" err="1"/>
                  <a:t>overfit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9461" y="1514110"/>
                <a:ext cx="5190902" cy="4329817"/>
              </a:xfrm>
              <a:blipFill>
                <a:blip r:embed="rId3"/>
                <a:stretch>
                  <a:fillRect l="-2439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67" y="1913047"/>
            <a:ext cx="4171006" cy="3796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74221" y="1543715"/>
                <a:ext cx="1297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21" y="1543715"/>
                <a:ext cx="1297086" cy="369332"/>
              </a:xfrm>
              <a:prstGeom prst="rect">
                <a:avLst/>
              </a:prstGeom>
              <a:blipFill>
                <a:blip r:embed="rId5"/>
                <a:stretch>
                  <a:fillRect l="-375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90485" y="5659261"/>
                <a:ext cx="897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85" y="5659261"/>
                <a:ext cx="897233" cy="369332"/>
              </a:xfrm>
              <a:prstGeom prst="rect">
                <a:avLst/>
              </a:prstGeom>
              <a:blipFill>
                <a:blip r:embed="rId6"/>
                <a:stretch>
                  <a:fillRect l="-54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21254" y="1543715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254" y="1543715"/>
                <a:ext cx="4692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02047" y="5672560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047" y="5672560"/>
                <a:ext cx="4692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502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Logistic regression also minimizes a loss function: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  <m:brk m:alnAt="7"/>
                      </m:rPr>
                      <a:rPr lang="en-US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2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64" y="2997615"/>
            <a:ext cx="4056533" cy="28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12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1A85-EC70-4876-84AC-DBF74C82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9B2F5-533B-46C4-941B-1D3BBF94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3B76B-856C-4803-8382-C8BC5D046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619250"/>
            <a:ext cx="101441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80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65546" y="3133852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00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Transformations:  Replace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Enables more rich, non-linear classifiers</a:t>
                </a:r>
              </a:p>
              <a:p>
                <a:pPr lvl="1"/>
                <a:r>
                  <a:rPr lang="en-US" dirty="0"/>
                  <a:t>Examples:  polynomial classification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Tries to find separation in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feature</a:t>
                </a:r>
                <a:r>
                  <a:rPr lang="en-US" dirty="0"/>
                  <a:t> space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2050" name="Picture 2" descr="https://www.dtreg.com/uploaded/pageimg/SvmFl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476" y="3105185"/>
            <a:ext cx="5957013" cy="357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39031" y="3519519"/>
            <a:ext cx="464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https://www.dtreg.com/solution/view/20</a:t>
            </a:r>
          </a:p>
        </p:txBody>
      </p:sp>
    </p:spTree>
    <p:extLst>
      <p:ext uri="{BB962C8B-B14F-4D97-AF65-F5344CB8AC3E}">
        <p14:creationId xmlns:p14="http://schemas.microsoft.com/office/powerpoint/2010/main" val="83129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16C82A-3EAD-4463-98C8-9D961518CEB1}"/>
              </a:ext>
            </a:extLst>
          </p:cNvPr>
          <p:cNvSpPr/>
          <p:nvPr/>
        </p:nvSpPr>
        <p:spPr>
          <a:xfrm>
            <a:off x="4660710" y="2388358"/>
            <a:ext cx="2729553" cy="9553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C93E8E-A2F0-4441-BF7E-D64E6DE036E2}"/>
              </a:ext>
            </a:extLst>
          </p:cNvPr>
          <p:cNvGrpSpPr/>
          <p:nvPr/>
        </p:nvGrpSpPr>
        <p:grpSpPr>
          <a:xfrm>
            <a:off x="6797001" y="4574694"/>
            <a:ext cx="1951560" cy="1370716"/>
            <a:chOff x="6981246" y="4519850"/>
            <a:chExt cx="1951560" cy="137071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40FD7DA-3388-4C7D-BD78-E931073C407D}"/>
                </a:ext>
              </a:extLst>
            </p:cNvPr>
            <p:cNvSpPr/>
            <p:nvPr/>
          </p:nvSpPr>
          <p:spPr>
            <a:xfrm>
              <a:off x="7282116" y="4519850"/>
              <a:ext cx="1349820" cy="6309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65198CA-2290-45E5-A05E-164A8CBA544F}"/>
                    </a:ext>
                  </a:extLst>
                </p:cNvPr>
                <p:cNvSpPr txBox="1"/>
                <p:nvPr/>
              </p:nvSpPr>
              <p:spPr>
                <a:xfrm>
                  <a:off x="6981246" y="5521234"/>
                  <a:ext cx="19515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= “kernel”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1246" y="5521234"/>
                  <a:ext cx="1951560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10000" r="-343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5A0053-8DDD-42ED-92E7-2C784F4D9E29}"/>
                </a:ext>
              </a:extLst>
            </p:cNvPr>
            <p:cNvCxnSpPr/>
            <p:nvPr/>
          </p:nvCxnSpPr>
          <p:spPr>
            <a:xfrm>
              <a:off x="7957026" y="5150786"/>
              <a:ext cx="0" cy="348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C6FFF5-C497-40BE-B218-752FE7AC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with the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3685F-ADD8-4B06-94E4-F0A965393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SVM model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replaced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The optimal weight is of the form: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if and only if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 support vector</a:t>
                </a:r>
              </a:p>
              <a:p>
                <a:pPr lvl="1"/>
                <a:r>
                  <a:rPr lang="en-US" dirty="0"/>
                  <a:t>Will show this fact later using results in constrained optimization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Consequence</a:t>
                </a:r>
                <a:r>
                  <a:rPr lang="en-US" dirty="0"/>
                  <a:t>:  The linear discriminant on any other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lvl="1"/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3685F-ADD8-4B06-94E4-F0A965393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0B435-8B5C-485D-9EDC-17ADA654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3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Classifier</a:t>
                </a:r>
                <a:r>
                  <a:rPr lang="en-US" dirty="0"/>
                  <a:t> can be written with the 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and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Dual parameters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Called the dual parameters (due to constrained optimization – see next section)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trick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Solve the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instead of the weights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Can show that the optimization only needs the 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Does not need to explicitly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5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45907C-137C-43A1-B121-FB8465309E68}"/>
              </a:ext>
            </a:extLst>
          </p:cNvPr>
          <p:cNvSpPr/>
          <p:nvPr/>
        </p:nvSpPr>
        <p:spPr>
          <a:xfrm>
            <a:off x="3095244" y="4061374"/>
            <a:ext cx="3529584" cy="8595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525512" cy="4329817"/>
              </a:xfrm>
            </p:spPr>
            <p:txBody>
              <a:bodyPr/>
              <a:lstStyle/>
              <a:p>
                <a:r>
                  <a:rPr lang="en-US" dirty="0"/>
                  <a:t>Kernel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measures “similarity” between new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training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close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far</a:t>
                </a:r>
              </a:p>
              <a:p>
                <a:endParaRPr lang="en-US" dirty="0"/>
              </a:p>
              <a:p>
                <a:r>
                  <a:rPr lang="en-US" dirty="0"/>
                  <a:t>Linear discriminant: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Weights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that are close to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525512" cy="4329817"/>
              </a:xfrm>
              <a:blipFill>
                <a:blip r:embed="rId2"/>
                <a:stretch>
                  <a:fillRect l="-194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4098" name="Picture 2" descr="Image result for radial basis function ker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726" y="1940283"/>
            <a:ext cx="4086776" cy="314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47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Digit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158" y="1678488"/>
            <a:ext cx="4534423" cy="4190606"/>
          </a:xfrm>
        </p:spPr>
        <p:txBody>
          <a:bodyPr/>
          <a:lstStyle/>
          <a:p>
            <a:r>
              <a:rPr lang="en-US" dirty="0"/>
              <a:t>Problem:  Recognize hand-written digits</a:t>
            </a:r>
          </a:p>
          <a:p>
            <a:r>
              <a:rPr lang="en-US" dirty="0"/>
              <a:t>Original problem:</a:t>
            </a:r>
          </a:p>
          <a:p>
            <a:pPr lvl="1"/>
            <a:r>
              <a:rPr lang="en-US" dirty="0"/>
              <a:t>Census forms </a:t>
            </a:r>
          </a:p>
          <a:p>
            <a:pPr lvl="1"/>
            <a:r>
              <a:rPr lang="en-US" dirty="0"/>
              <a:t>Automated processing</a:t>
            </a:r>
          </a:p>
          <a:p>
            <a:r>
              <a:rPr lang="en-US" dirty="0"/>
              <a:t>Classic machine learning problem</a:t>
            </a:r>
          </a:p>
          <a:p>
            <a:r>
              <a:rPr lang="en-US" dirty="0"/>
              <a:t>Benchmark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45" y="1678488"/>
            <a:ext cx="5957447" cy="3125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411" y="5336088"/>
            <a:ext cx="506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Patrick J. </a:t>
            </a:r>
            <a:r>
              <a:rPr lang="en-US" dirty="0" err="1"/>
              <a:t>Grother</a:t>
            </a:r>
            <a:r>
              <a:rPr lang="en-US" dirty="0"/>
              <a:t>, NIST Special Database, 1995</a:t>
            </a:r>
          </a:p>
        </p:txBody>
      </p:sp>
    </p:spTree>
    <p:extLst>
      <p:ext uri="{BB962C8B-B14F-4D97-AF65-F5344CB8AC3E}">
        <p14:creationId xmlns:p14="http://schemas.microsoft.com/office/powerpoint/2010/main" val="2149150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08998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SVM: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Radial basis function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indicates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width</a:t>
                </a:r>
                <a:r>
                  <a:rPr lang="en-US" dirty="0"/>
                  <a:t> of kernel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Polynomial kernel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Typically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=2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08998" cy="4329817"/>
              </a:xfrm>
              <a:blipFill>
                <a:blip r:embed="rId2"/>
                <a:stretch>
                  <a:fillRect l="-304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848" y="1644228"/>
            <a:ext cx="5002544" cy="289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74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6DDDF2-7EFC-475E-874C-975A3801B7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Example in 1D: 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6DDDF2-7EFC-475E-874C-975A3801B7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data with 7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Discriminant: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b="0" dirty="0"/>
                  <a:t>To make plot easy:</a:t>
                </a:r>
              </a:p>
              <a:p>
                <a:pPr lvl="1"/>
                <a:r>
                  <a:rPr lang="en-US" dirty="0"/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use RBF with different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increases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“fits”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closer</a:t>
                </a:r>
              </a:p>
              <a:p>
                <a:pPr lvl="1"/>
                <a:r>
                  <a:rPr lang="en-US" dirty="0"/>
                  <a:t>Leads to more complex decision regions.  Nonlinear decision regions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0B6DA-7127-4459-9F75-ECCEBCFE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0153352"/>
                  </p:ext>
                </p:extLst>
              </p:nvPr>
            </p:nvGraphicFramePr>
            <p:xfrm>
              <a:off x="6535761" y="1771988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0153352"/>
                  </p:ext>
                </p:extLst>
              </p:nvPr>
            </p:nvGraphicFramePr>
            <p:xfrm>
              <a:off x="6535761" y="1771988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77" t="-8197" r="-6017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77" t="-106452" r="-601754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77" t="-209836" r="-60175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D9C1476-7A2B-4781-9F5E-92882572C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7386" y="4187186"/>
            <a:ext cx="8461612" cy="238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77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6DDDF2-7EFC-475E-874C-975A3801B7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Example in 1D:  Actual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6DDDF2-7EFC-475E-874C-975A3801B7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as before except fit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using SVM</a:t>
                </a:r>
              </a:p>
              <a:p>
                <a:r>
                  <a:rPr lang="en-US" dirty="0"/>
                  <a:t>We see similar trends:  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increases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“fits”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closer</a:t>
                </a:r>
              </a:p>
              <a:p>
                <a:pPr lvl="1"/>
                <a:r>
                  <a:rPr lang="en-US" dirty="0"/>
                  <a:t>Leads to more complex decision regions.  </a:t>
                </a:r>
              </a:p>
              <a:p>
                <a:pPr lvl="1"/>
                <a:r>
                  <a:rPr lang="en-US" dirty="0"/>
                  <a:t>Enables nonlinear decision regions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0B6DA-7127-4459-9F75-ECCEBCFE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535761" y="1771988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535761" y="1771988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77" t="-8197" r="-6017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77" t="-106452" r="-601754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77" t="-209836" r="-60175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CF22D00-2D4F-4DDF-B1FD-B98DF5A89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5749" y="3567830"/>
            <a:ext cx="7949821" cy="230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82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1.bp.blogspot.com/_UpN7DfJA0j4/TJs87kbBv7I/AAAAAAAAABQ/bGcjhdxHeqk/s320/mnist_train_10000_-1_1.svm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899" y="882209"/>
            <a:ext cx="6047321" cy="438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SVM with:</a:t>
                </a:r>
              </a:p>
              <a:p>
                <a:pPr lvl="1"/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</m:oMath>
                </a14:m>
                <a:r>
                  <a:rPr lang="en-US" dirty="0"/>
                  <a:t> RBF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Fewer SVs</a:t>
                </a:r>
              </a:p>
              <a:p>
                <a:pPr lvl="1"/>
                <a:r>
                  <a:rPr lang="en-US" dirty="0"/>
                  <a:t>Classifiers averages over smaller set</a:t>
                </a:r>
              </a:p>
              <a:p>
                <a:pPr lvl="1"/>
                <a:r>
                  <a:rPr lang="en-US" dirty="0"/>
                  <a:t>Lower bias, but higher variance</a:t>
                </a:r>
              </a:p>
              <a:p>
                <a:r>
                  <a:rPr lang="en-US" dirty="0"/>
                  <a:t>Typically select via cross-validation</a:t>
                </a:r>
              </a:p>
              <a:p>
                <a:pPr lvl="1"/>
                <a:r>
                  <a:rPr lang="en-US" dirty="0"/>
                  <a:t>Try out different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which one provides highest accuracy on test set</a:t>
                </a:r>
              </a:p>
              <a:p>
                <a:r>
                  <a:rPr lang="en-US" dirty="0"/>
                  <a:t>Python can automatically do grid search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63463" y="5209283"/>
            <a:ext cx="508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http://peekaboo-vision.blogspot.com/2010/09/mnist-for-ever.html</a:t>
            </a:r>
          </a:p>
        </p:txBody>
      </p:sp>
    </p:spTree>
    <p:extLst>
      <p:ext uri="{BB962C8B-B14F-4D97-AF65-F5344CB8AC3E}">
        <p14:creationId xmlns:p14="http://schemas.microsoft.com/office/powerpoint/2010/main" val="18902357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SVMs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classes</a:t>
                </a:r>
              </a:p>
              <a:p>
                <a:r>
                  <a:rPr lang="en-US" dirty="0"/>
                  <a:t>One-vs-one:</a:t>
                </a:r>
              </a:p>
              <a:p>
                <a:pPr lvl="1"/>
                <a:r>
                  <a:rPr lang="en-US" dirty="0"/>
                  <a:t>Train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SVMs for each pair of classes</a:t>
                </a:r>
              </a:p>
              <a:p>
                <a:pPr lvl="1"/>
                <a:r>
                  <a:rPr lang="en-US" dirty="0"/>
                  <a:t>Test sample assigned to class that wins “majority of votes”</a:t>
                </a:r>
              </a:p>
              <a:p>
                <a:pPr lvl="1"/>
                <a:r>
                  <a:rPr lang="en-US" dirty="0"/>
                  <a:t>Best results but very slow</a:t>
                </a:r>
              </a:p>
              <a:p>
                <a:r>
                  <a:rPr lang="en-US" dirty="0"/>
                  <a:t>One-vs-rest:</a:t>
                </a:r>
              </a:p>
              <a:p>
                <a:pPr lvl="1"/>
                <a:r>
                  <a:rPr lang="en-US" dirty="0"/>
                  <a:t>Train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SVMs:  train each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against all other classes</a:t>
                </a:r>
              </a:p>
              <a:p>
                <a:pPr lvl="1"/>
                <a:r>
                  <a:rPr lang="en-US" dirty="0"/>
                  <a:t>Pick class with highest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has both options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73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3763969" cy="4329817"/>
              </a:xfrm>
            </p:spPr>
            <p:txBody>
              <a:bodyPr/>
              <a:lstStyle/>
              <a:p>
                <a:r>
                  <a:rPr lang="en-US" dirty="0"/>
                  <a:t>Run classifier</a:t>
                </a:r>
              </a:p>
              <a:p>
                <a:r>
                  <a:rPr lang="en-US" dirty="0"/>
                  <a:t>Very slow</a:t>
                </a:r>
              </a:p>
              <a:p>
                <a:pPr lvl="1"/>
                <a:r>
                  <a:rPr lang="en-US" dirty="0"/>
                  <a:t>Several minutes for 40,000 samples</a:t>
                </a:r>
              </a:p>
              <a:p>
                <a:pPr lvl="1"/>
                <a:r>
                  <a:rPr lang="en-US" dirty="0"/>
                  <a:t>Slow in training and test</a:t>
                </a:r>
              </a:p>
              <a:p>
                <a:pPr lvl="1"/>
                <a:r>
                  <a:rPr lang="en-US" dirty="0"/>
                  <a:t>Major drawback of SVM</a:t>
                </a:r>
              </a:p>
              <a:p>
                <a:r>
                  <a:rPr lang="en-US" dirty="0"/>
                  <a:t>Accuracy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≈0.984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Much better than logistic regression</a:t>
                </a:r>
              </a:p>
              <a:p>
                <a:r>
                  <a:rPr lang="en-US" dirty="0"/>
                  <a:t>Can get better with:</a:t>
                </a:r>
              </a:p>
              <a:p>
                <a:pPr lvl="1"/>
                <a:r>
                  <a:rPr lang="en-US" dirty="0"/>
                  <a:t>pre-processing</a:t>
                </a:r>
              </a:p>
              <a:p>
                <a:pPr lvl="1"/>
                <a:r>
                  <a:rPr lang="en-US" dirty="0"/>
                  <a:t>More training data</a:t>
                </a:r>
              </a:p>
              <a:p>
                <a:pPr lvl="1"/>
                <a:r>
                  <a:rPr lang="en-US" dirty="0"/>
                  <a:t>Optimal parameter selection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3763969" cy="4329817"/>
              </a:xfrm>
              <a:blipFill>
                <a:blip r:embed="rId2"/>
                <a:stretch>
                  <a:fillRect l="-3890" t="-1549" r="-3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8" y="1184696"/>
            <a:ext cx="6448425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8" y="2127671"/>
            <a:ext cx="5857875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355" y="3814353"/>
            <a:ext cx="3228975" cy="704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6511" y="4698643"/>
            <a:ext cx="5538232" cy="11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78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750917"/>
          </a:xfrm>
        </p:spPr>
        <p:txBody>
          <a:bodyPr/>
          <a:lstStyle/>
          <a:p>
            <a:r>
              <a:rPr lang="en-US" dirty="0"/>
              <a:t>Some of the error are hard even for a human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93" y="2502657"/>
            <a:ext cx="83248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535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6790" y="3610458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720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many problems, variables are constrained</a:t>
                </a:r>
              </a:p>
              <a:p>
                <a:r>
                  <a:rPr lang="en-US" dirty="0"/>
                  <a:t>Constrained optimization formulation: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: 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Constraints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lvl="1"/>
                <a:r>
                  <a:rPr lang="en-US" dirty="0"/>
                  <a:t>Minimize the mpg of a car subject to a cost or meeting some performance</a:t>
                </a:r>
              </a:p>
              <a:p>
                <a:pPr lvl="1"/>
                <a:r>
                  <a:rPr lang="en-US" dirty="0"/>
                  <a:t>In ML:  weight vector may have constraints from physical knowledge</a:t>
                </a:r>
              </a:p>
              <a:p>
                <a:r>
                  <a:rPr lang="en-US" dirty="0"/>
                  <a:t>Often write constraints in vector form: 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418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Constrained optimization: Min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first a single constraint: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is a scalar </a:t>
                </a:r>
              </a:p>
              <a:p>
                <a:r>
                  <a:rPr lang="en-US" dirty="0"/>
                  <a:t>Define </a:t>
                </a:r>
                <a:r>
                  <a:rPr lang="en-U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primal</a:t>
                </a:r>
                <a:r>
                  <a:rPr lang="en-US" dirty="0"/>
                  <a:t> variable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dual</a:t>
                </a:r>
                <a:r>
                  <a:rPr lang="en-US" dirty="0"/>
                  <a:t> variable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Dual minimization</a:t>
                </a:r>
                <a:r>
                  <a:rPr lang="en-US" dirty="0"/>
                  <a:t>:  Given a dual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Minimizes a weighted combination of objective and constraint.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Weight constraint more (try to make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smaller)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Weight objective more (try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smaller)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8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Widely-Used Benchmark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090" y="1539277"/>
            <a:ext cx="3652590" cy="4329817"/>
          </a:xfrm>
        </p:spPr>
        <p:txBody>
          <a:bodyPr/>
          <a:lstStyle/>
          <a:p>
            <a:r>
              <a:rPr lang="en-US" dirty="0"/>
              <a:t>We will look at SVM today</a:t>
            </a:r>
          </a:p>
          <a:p>
            <a:r>
              <a:rPr lang="en-US" dirty="0"/>
              <a:t>Not the best algorithm</a:t>
            </a:r>
          </a:p>
          <a:p>
            <a:r>
              <a:rPr lang="en-US" dirty="0"/>
              <a:t>But quite good</a:t>
            </a:r>
          </a:p>
          <a:p>
            <a:r>
              <a:rPr lang="en-US" dirty="0"/>
              <a:t>…and illustrates the main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66" y="2718146"/>
            <a:ext cx="6530791" cy="2699680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 rot="10800000">
            <a:off x="6772270" y="41088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27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objective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and constraint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KKT Conditions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satisfy: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Either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1800" dirty="0"/>
                  <a:t> [active constraint]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1800" dirty="0"/>
                  <a:t> [inactive constraint]</a:t>
                </a:r>
              </a:p>
              <a:p>
                <a:pPr lvl="2"/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Under some technical conditions,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are local </a:t>
                </a:r>
                <a:r>
                  <a:rPr lang="en-US" dirty="0" err="1"/>
                  <a:t>mimima</a:t>
                </a:r>
                <a:r>
                  <a:rPr lang="en-US" dirty="0"/>
                  <a:t> of the constrained optimization, they must satisfy KKT conditions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553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Procedure for Single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unknown primal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:  scalar constraint</a:t>
                </a:r>
              </a:p>
              <a:p>
                <a:r>
                  <a:rPr lang="en-US" dirty="0"/>
                  <a:t>Case 1:  Assume constraint is active:</a:t>
                </a:r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  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(resulting from setting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unknowns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Verify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Case 2:  Assume constraint is inactive</a:t>
                </a:r>
              </a:p>
              <a:p>
                <a:pPr lvl="1"/>
                <a:r>
                  <a:rPr lang="en-US" dirty="0"/>
                  <a:t>Solve primal objective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ignoring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unknowns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 Verify that constraint is satisfied: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642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Conditions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1:  Constraint is “active”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Example 2:  Constraint is “inactive”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1≤0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Examples worked on board with illustration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652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consider constraint: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Lagrangian</a:t>
                </a:r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sum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constraints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dirty="0"/>
                  <a:t> is called the dual vector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KKT conditions extend to: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1800" dirty="0"/>
                  <a:t> [active constraint]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1800" dirty="0"/>
                  <a:t> [inactive constraint]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34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 SVM constrained optimization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Constraints: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≥1−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/>
                  <a:t>After applying KKT conditions and some algebra [beyond this class], solution is </a:t>
                </a:r>
              </a:p>
              <a:p>
                <a:pPr lvl="1"/>
                <a:r>
                  <a:rPr lang="en-US" dirty="0"/>
                  <a:t>Optimal weight vector: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linear combination of instances</a:t>
                </a:r>
              </a:p>
              <a:p>
                <a:pPr lvl="1"/>
                <a:r>
                  <a:rPr lang="en-US" dirty="0"/>
                  <a:t>Dual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 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969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Classifier weight is: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Can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only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support vector</a:t>
                </a:r>
              </a:p>
              <a:p>
                <a:pPr lvl="1"/>
                <a:r>
                  <a:rPr lang="en-US" dirty="0"/>
                  <a:t>On boundary or violating constraint</a:t>
                </a:r>
              </a:p>
              <a:p>
                <a:pPr lvl="1"/>
                <a:r>
                  <a:rPr lang="en-US" dirty="0"/>
                  <a:t>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660" y="2275841"/>
            <a:ext cx="4487354" cy="33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579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Interpretation of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Classifier weight is: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suppose we are given a new sample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classify</a:t>
                </a:r>
              </a:p>
              <a:p>
                <a:r>
                  <a:rPr lang="en-US" dirty="0"/>
                  <a:t>Classifier discriminant function for any test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/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Classifier output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Measure “correlation”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of new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with each support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training data</a:t>
                </a:r>
              </a:p>
              <a:p>
                <a:pPr lvl="1"/>
                <a:r>
                  <a:rPr lang="en-US" dirty="0"/>
                  <a:t>Predicted label depends on the weighted average of labels for the support vectors, with weights proportional to the correlation of the test sample with the support vector.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71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 weights in linear classification of images (logistic regression): Match filters</a:t>
            </a:r>
          </a:p>
          <a:p>
            <a:r>
              <a:rPr lang="en-US" dirty="0"/>
              <a:t>Understand the margin in linear classification and maximum margin classifier</a:t>
            </a:r>
          </a:p>
          <a:p>
            <a:r>
              <a:rPr lang="en-US" dirty="0"/>
              <a:t>SVM classifier: Allow violation of margin by introducing slack variables (More robust than linear classifier)</a:t>
            </a:r>
          </a:p>
          <a:p>
            <a:r>
              <a:rPr lang="en-US" dirty="0"/>
              <a:t>Solve constrained optimization using the </a:t>
            </a:r>
            <a:r>
              <a:rPr lang="en-US" dirty="0" err="1"/>
              <a:t>Lagrangian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Understand KKT conditions for a single constraint</a:t>
            </a:r>
          </a:p>
          <a:p>
            <a:r>
              <a:rPr lang="en-US" dirty="0"/>
              <a:t>Extend to nonlinear classifier by feature transformation:  SVM with nonlinear kernels</a:t>
            </a:r>
          </a:p>
          <a:p>
            <a:r>
              <a:rPr lang="en-US" dirty="0"/>
              <a:t>Select SVM parameters from cross-validation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5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Downloading MNIST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63846" y="1539277"/>
                <a:ext cx="5314096" cy="4329817"/>
              </a:xfrm>
            </p:spPr>
            <p:txBody>
              <a:bodyPr/>
              <a:lstStyle/>
              <a:p>
                <a:r>
                  <a:rPr lang="en-US" dirty="0"/>
                  <a:t>MNIST data is available in many sources</a:t>
                </a:r>
              </a:p>
              <a:p>
                <a:pPr lvl="1"/>
                <a:r>
                  <a:rPr lang="en-US" dirty="0"/>
                  <a:t>Note: It has been removed from </a:t>
                </a:r>
                <a:r>
                  <a:rPr lang="en-US" dirty="0" err="1"/>
                  <a:t>sklearn</a:t>
                </a:r>
                <a:endParaRPr lang="en-US" dirty="0"/>
              </a:p>
              <a:p>
                <a:r>
                  <a:rPr lang="en-US" dirty="0" err="1"/>
                  <a:t>Tensorflow</a:t>
                </a:r>
                <a:r>
                  <a:rPr lang="en-US" dirty="0"/>
                  <a:t> version:</a:t>
                </a:r>
              </a:p>
              <a:p>
                <a:pPr lvl="1"/>
                <a:r>
                  <a:rPr lang="en-US" dirty="0"/>
                  <a:t>60000 training samples</a:t>
                </a:r>
              </a:p>
              <a:p>
                <a:pPr lvl="1"/>
                <a:r>
                  <a:rPr lang="en-US" dirty="0"/>
                  <a:t>10000 test samples</a:t>
                </a:r>
              </a:p>
              <a:p>
                <a:r>
                  <a:rPr lang="en-US" dirty="0"/>
                  <a:t>Each sample is a 28 x 28 images</a:t>
                </a:r>
              </a:p>
              <a:p>
                <a:r>
                  <a:rPr lang="en-US" dirty="0"/>
                  <a:t>Grayscale:  Pixel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∈{0,1,…,255}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0 = Black and </a:t>
                </a:r>
              </a:p>
              <a:p>
                <a:pPr lvl="1"/>
                <a:r>
                  <a:rPr lang="en-US" dirty="0"/>
                  <a:t>255 = White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3846" y="1539277"/>
                <a:ext cx="5314096" cy="4329817"/>
              </a:xfrm>
              <a:blipFill>
                <a:blip r:embed="rId2"/>
                <a:stretch>
                  <a:fillRect l="-275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905C8-7ABC-4D02-BBAC-6317CA2C1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17" y="1539277"/>
            <a:ext cx="5744173" cy="2502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121C3-F94A-47EF-B52B-769670BE8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03" y="4253971"/>
            <a:ext cx="4016320" cy="8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and Vector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this demo, we reshape data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×28×28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×784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But, you can easily go back and forth</a:t>
                </a:r>
              </a:p>
              <a:p>
                <a:r>
                  <a:rPr lang="en-US" dirty="0"/>
                  <a:t>Also, scale the pixel values from -1 to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012" y="3325610"/>
            <a:ext cx="1200150" cy="12477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425090" y="3448444"/>
            <a:ext cx="0" cy="10170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98496" y="3764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28012" y="3191205"/>
            <a:ext cx="1056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14902" y="27940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9330" y="4573385"/>
            <a:ext cx="49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xsq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073281" y="3788877"/>
            <a:ext cx="3445726" cy="182956"/>
            <a:chOff x="5464098" y="2865863"/>
            <a:chExt cx="3445726" cy="182956"/>
          </a:xfrm>
        </p:grpSpPr>
        <p:sp>
          <p:nvSpPr>
            <p:cNvPr id="16" name="Rectangle 15"/>
            <p:cNvSpPr/>
            <p:nvPr/>
          </p:nvSpPr>
          <p:spPr>
            <a:xfrm>
              <a:off x="5464098" y="2877015"/>
              <a:ext cx="3445726" cy="1532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20576" y="2865863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64352" y="2875157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81875" y="2877015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34275" y="2884452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401807" y="2873300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H="1" flipV="1">
              <a:off x="7643416" y="2873301"/>
              <a:ext cx="88468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rrow: Right 23"/>
          <p:cNvSpPr/>
          <p:nvPr/>
        </p:nvSpPr>
        <p:spPr>
          <a:xfrm>
            <a:off x="4817761" y="3529059"/>
            <a:ext cx="1933856" cy="278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802" y="3006539"/>
            <a:ext cx="2298901" cy="448898"/>
          </a:xfrm>
          <a:prstGeom prst="rect">
            <a:avLst/>
          </a:prstGeom>
        </p:spPr>
      </p:pic>
      <p:sp>
        <p:nvSpPr>
          <p:cNvPr id="26" name="Arrow: Right 25"/>
          <p:cNvSpPr/>
          <p:nvPr/>
        </p:nvSpPr>
        <p:spPr>
          <a:xfrm rot="10800000">
            <a:off x="4792682" y="3918650"/>
            <a:ext cx="1933856" cy="27840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238" y="4270251"/>
            <a:ext cx="2838901" cy="604021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7070793" y="3587566"/>
            <a:ext cx="34024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932666" y="3176598"/>
                <a:ext cx="1613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784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666" y="3176598"/>
                <a:ext cx="1613485" cy="369332"/>
              </a:xfrm>
              <a:prstGeom prst="rect">
                <a:avLst/>
              </a:prstGeom>
              <a:blipFill>
                <a:blip r:embed="rId6"/>
                <a:stretch>
                  <a:fillRect l="-30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375384" y="5100883"/>
                <a:ext cx="3539623" cy="866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1,28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28,1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28,28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384" y="5100883"/>
                <a:ext cx="3539623" cy="8668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283588" y="5283089"/>
                <a:ext cx="308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784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588" y="5283089"/>
                <a:ext cx="308251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C6C84D2-3E48-48A7-B5C4-C3B1ED1CDD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5657" y="1354445"/>
            <a:ext cx="33909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3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Images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05" y="1752983"/>
            <a:ext cx="3800475" cy="3914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5" y="2746437"/>
            <a:ext cx="5191125" cy="14192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9043035" y="2625754"/>
            <a:ext cx="901380" cy="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02806" y="2441088"/>
            <a:ext cx="151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command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5081" y="4328719"/>
            <a:ext cx="3285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random images in the dataset</a:t>
            </a:r>
          </a:p>
          <a:p>
            <a:endParaRPr lang="en-US" dirty="0"/>
          </a:p>
          <a:p>
            <a:r>
              <a:rPr lang="en-US" dirty="0"/>
              <a:t>A human can classify these easily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D76B6-5223-7545-AC76-51FFE63275CB}"/>
              </a:ext>
            </a:extLst>
          </p:cNvPr>
          <p:cNvSpPr txBox="1"/>
          <p:nvPr/>
        </p:nvSpPr>
        <p:spPr>
          <a:xfrm>
            <a:off x="10002806" y="3918629"/>
            <a:ext cx="1844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permutation is necessary for this dataset, as the original data is ordered by digits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62A49-350E-E64A-9A98-32BE24BC565F}"/>
              </a:ext>
            </a:extLst>
          </p:cNvPr>
          <p:cNvCxnSpPr/>
          <p:nvPr/>
        </p:nvCxnSpPr>
        <p:spPr>
          <a:xfrm flipH="1">
            <a:off x="9101426" y="4496275"/>
            <a:ext cx="901380" cy="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3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 Logistic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9108" y="1539277"/>
            <a:ext cx="7078201" cy="4329817"/>
          </a:xfrm>
        </p:spPr>
        <p:txBody>
          <a:bodyPr/>
          <a:lstStyle/>
          <a:p>
            <a:r>
              <a:rPr lang="en-US" dirty="0"/>
              <a:t>Train on 5000 samples</a:t>
            </a:r>
          </a:p>
          <a:p>
            <a:pPr lvl="1"/>
            <a:r>
              <a:rPr lang="en-US" dirty="0"/>
              <a:t>To reduce training time.</a:t>
            </a:r>
          </a:p>
          <a:p>
            <a:pPr lvl="1"/>
            <a:r>
              <a:rPr lang="en-US" dirty="0"/>
              <a:t>In practice want to train with ~40k</a:t>
            </a:r>
          </a:p>
          <a:p>
            <a:r>
              <a:rPr lang="en-US" dirty="0"/>
              <a:t>Select correct solver (</a:t>
            </a:r>
            <a:r>
              <a:rPr lang="en-US" dirty="0" err="1"/>
              <a:t>lbfgs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Others can be very slow.  Even this will take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2665EA-7684-419D-AAA9-A9DF37B0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39277"/>
            <a:ext cx="3067050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919C2B-96DA-4A82-9AB7-7D406A7E3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44" y="3429000"/>
            <a:ext cx="83248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106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38271</TotalTime>
  <Words>3327</Words>
  <Application>Microsoft Office PowerPoint</Application>
  <PresentationFormat>Widescreen</PresentationFormat>
  <Paragraphs>606</Paragraphs>
  <Slides>57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Calibri</vt:lpstr>
      <vt:lpstr>Cambria Math</vt:lpstr>
      <vt:lpstr>Wingdings</vt:lpstr>
      <vt:lpstr>Retrospect</vt:lpstr>
      <vt:lpstr>Unit 8  Support Vector Machines</vt:lpstr>
      <vt:lpstr>Learning Objectives</vt:lpstr>
      <vt:lpstr>Outline</vt:lpstr>
      <vt:lpstr>MNIST Digit Classification</vt:lpstr>
      <vt:lpstr>A Widely-Used Benchmark</vt:lpstr>
      <vt:lpstr>Downloading MNIST</vt:lpstr>
      <vt:lpstr>Matrix and Vector Representation</vt:lpstr>
      <vt:lpstr>Displaying Images in Python</vt:lpstr>
      <vt:lpstr>Try a Logistic Classifier</vt:lpstr>
      <vt:lpstr>Performance</vt:lpstr>
      <vt:lpstr>Recap: Logistic Classifier</vt:lpstr>
      <vt:lpstr>Interpreting the Logistic Classifier Weights</vt:lpstr>
      <vt:lpstr>Example with Actual Digits</vt:lpstr>
      <vt:lpstr>Visualizing the Weights</vt:lpstr>
      <vt:lpstr>Problems with Logistic Classifier</vt:lpstr>
      <vt:lpstr>Outline</vt:lpstr>
      <vt:lpstr>Non-Uniqueness of Separating Plane</vt:lpstr>
      <vt:lpstr>Hyperplane Basics</vt:lpstr>
      <vt:lpstr>Linear Separability and Margin</vt:lpstr>
      <vt:lpstr>Which separating plane is better ?</vt:lpstr>
      <vt:lpstr>Maximum Margin Classifier</vt:lpstr>
      <vt:lpstr>Visualizing Maximum Margin Classifier</vt:lpstr>
      <vt:lpstr>Problems with MM classifier</vt:lpstr>
      <vt:lpstr>In-Class Exercise</vt:lpstr>
      <vt:lpstr>Outline</vt:lpstr>
      <vt:lpstr>Support Vector Machine</vt:lpstr>
      <vt:lpstr>Hinge Loss</vt:lpstr>
      <vt:lpstr>SVM Optimization</vt:lpstr>
      <vt:lpstr>Alternate Form of SVM Optimization</vt:lpstr>
      <vt:lpstr>Interpreting Parameters</vt:lpstr>
      <vt:lpstr>Support Vectors</vt:lpstr>
      <vt:lpstr>Illustrating Effect of C</vt:lpstr>
      <vt:lpstr>Relation to Logistic Regression</vt:lpstr>
      <vt:lpstr>In-Class Exercise</vt:lpstr>
      <vt:lpstr>Outline</vt:lpstr>
      <vt:lpstr>Non-Linear Transformations</vt:lpstr>
      <vt:lpstr>Solution with the Transformation</vt:lpstr>
      <vt:lpstr>Kernel Trick</vt:lpstr>
      <vt:lpstr>Understanding the Kernel</vt:lpstr>
      <vt:lpstr>Common Kernels</vt:lpstr>
      <vt:lpstr>Example in 1D:  Constant α_i</vt:lpstr>
      <vt:lpstr>Example in 1D:  Actual α_i</vt:lpstr>
      <vt:lpstr>Parameter Selection</vt:lpstr>
      <vt:lpstr>Multi-Class SVMs</vt:lpstr>
      <vt:lpstr>MNIST Results</vt:lpstr>
      <vt:lpstr>MNIST Errors</vt:lpstr>
      <vt:lpstr>Outline</vt:lpstr>
      <vt:lpstr>Constrained Optimization</vt:lpstr>
      <vt:lpstr>Lagrangian</vt:lpstr>
      <vt:lpstr>KKT Conditions</vt:lpstr>
      <vt:lpstr>General Procedure for Single Constraint</vt:lpstr>
      <vt:lpstr>KKT Conditions Illustrated</vt:lpstr>
      <vt:lpstr>Multiple Constraints</vt:lpstr>
      <vt:lpstr>SVM Constrained Optimization</vt:lpstr>
      <vt:lpstr>Support Vectors</vt:lpstr>
      <vt:lpstr>Correlation Interpretation of SVM</vt:lpstr>
      <vt:lpstr>What you should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577</cp:revision>
  <cp:lastPrinted>2016-10-20T14:22:38Z</cp:lastPrinted>
  <dcterms:created xsi:type="dcterms:W3CDTF">2015-03-22T11:15:32Z</dcterms:created>
  <dcterms:modified xsi:type="dcterms:W3CDTF">2020-10-19T21:54:55Z</dcterms:modified>
</cp:coreProperties>
</file>