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08" r:id="rId12"/>
    <p:sldId id="374" r:id="rId13"/>
    <p:sldId id="344" r:id="rId14"/>
    <p:sldId id="367" r:id="rId15"/>
    <p:sldId id="368" r:id="rId16"/>
    <p:sldId id="370" r:id="rId17"/>
    <p:sldId id="353" r:id="rId18"/>
    <p:sldId id="313" r:id="rId19"/>
    <p:sldId id="314" r:id="rId20"/>
    <p:sldId id="324" r:id="rId21"/>
    <p:sldId id="378" r:id="rId22"/>
    <p:sldId id="345" r:id="rId23"/>
    <p:sldId id="347" r:id="rId24"/>
    <p:sldId id="346" r:id="rId25"/>
    <p:sldId id="315" r:id="rId26"/>
    <p:sldId id="316" r:id="rId27"/>
    <p:sldId id="317" r:id="rId28"/>
    <p:sldId id="319" r:id="rId29"/>
    <p:sldId id="352" r:id="rId30"/>
    <p:sldId id="355" r:id="rId31"/>
    <p:sldId id="321" r:id="rId32"/>
    <p:sldId id="379" r:id="rId33"/>
    <p:sldId id="348" r:id="rId34"/>
    <p:sldId id="359" r:id="rId35"/>
    <p:sldId id="325" r:id="rId36"/>
    <p:sldId id="349" r:id="rId37"/>
    <p:sldId id="326" r:id="rId38"/>
    <p:sldId id="380" r:id="rId39"/>
    <p:sldId id="350" r:id="rId40"/>
    <p:sldId id="340" r:id="rId41"/>
    <p:sldId id="338" r:id="rId42"/>
    <p:sldId id="341" r:id="rId43"/>
    <p:sldId id="351" r:id="rId44"/>
    <p:sldId id="337" r:id="rId45"/>
    <p:sldId id="328" r:id="rId46"/>
    <p:sldId id="360" r:id="rId47"/>
    <p:sldId id="362" r:id="rId48"/>
    <p:sldId id="363" r:id="rId49"/>
    <p:sldId id="364" r:id="rId50"/>
    <p:sldId id="366" r:id="rId51"/>
    <p:sldId id="330" r:id="rId52"/>
    <p:sldId id="365" r:id="rId53"/>
    <p:sldId id="327" r:id="rId54"/>
    <p:sldId id="381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0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mercurynews.com/2017/10/29/485108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 Modeling Heart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 How does heart rate increase with exercise?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Possible model:</a:t>
                </a:r>
                <a14:m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Questions:</a:t>
                </a:r>
              </a:p>
              <a:p>
                <a:pPr lvl="1"/>
                <a:r>
                  <a:rPr lang="en-US" dirty="0"/>
                  <a:t>Is a linear model appropriate?</a:t>
                </a:r>
              </a:p>
              <a:p>
                <a:pPr lvl="1"/>
                <a:r>
                  <a:rPr lang="en-US" dirty="0"/>
                  <a:t>How do you represent exercise intensity?</a:t>
                </a:r>
              </a:p>
              <a:p>
                <a:pPr lvl="1"/>
                <a:r>
                  <a:rPr lang="en-US" dirty="0"/>
                  <a:t>What about other factors?</a:t>
                </a:r>
              </a:p>
              <a:p>
                <a:pPr lvl="1"/>
                <a:r>
                  <a:rPr lang="en-US" dirty="0"/>
                  <a:t>Ex:  Fitness, …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521" y="3902738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A3264-EF73-4683-858D-3DEFD9E3E447}"/>
              </a:ext>
            </a:extLst>
          </p:cNvPr>
          <p:cNvSpPr txBox="1"/>
          <p:nvPr/>
        </p:nvSpPr>
        <p:spPr>
          <a:xfrm>
            <a:off x="6364655" y="5595368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https://www.mercurynews.com/2017/10/29/4851089/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2854E-C9D4-42FD-A90B-01AA8B00826A}"/>
              </a:ext>
            </a:extLst>
          </p:cNvPr>
          <p:cNvSpPr txBox="1"/>
          <p:nvPr/>
        </p:nvSpPr>
        <p:spPr>
          <a:xfrm>
            <a:off x="6439992" y="4174432"/>
            <a:ext cx="171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0440B-C12B-457F-95C3-7B929F2D5362}"/>
                  </a:ext>
                </a:extLst>
              </p:cNvPr>
              <p:cNvSpPr txBox="1"/>
              <p:nvPr/>
            </p:nvSpPr>
            <p:spPr>
              <a:xfrm>
                <a:off x="6605362" y="3079648"/>
                <a:ext cx="1116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s-ES" dirty="0"/>
                </a:br>
                <a:r>
                  <a:rPr lang="en-US" dirty="0">
                    <a:solidFill>
                      <a:srgbClr val="00B050"/>
                    </a:solidFill>
                  </a:rPr>
                  <a:t>Feature 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0440B-C12B-457F-95C3-7B929F2D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62" y="3079648"/>
                <a:ext cx="1116250" cy="646331"/>
              </a:xfrm>
              <a:prstGeom prst="rect">
                <a:avLst/>
              </a:prstGeom>
              <a:blipFill>
                <a:blip r:embed="rId5"/>
                <a:stretch>
                  <a:fillRect l="-49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/>
              <p:nvPr/>
            </p:nvSpPr>
            <p:spPr>
              <a:xfrm>
                <a:off x="3640956" y="3079648"/>
                <a:ext cx="14355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Prediction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56" y="3079648"/>
                <a:ext cx="1435508" cy="646331"/>
              </a:xfrm>
              <a:prstGeom prst="rect">
                <a:avLst/>
              </a:prstGeom>
              <a:blipFill>
                <a:blip r:embed="rId6"/>
                <a:stretch>
                  <a:fillRect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/>
              <p:nvPr/>
            </p:nvSpPr>
            <p:spPr>
              <a:xfrm>
                <a:off x="2134756" y="3079649"/>
                <a:ext cx="8666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s-ES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s-E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S" dirty="0">
                    <a:solidFill>
                      <a:schemeClr val="accent6">
                        <a:lumMod val="75000"/>
                      </a:schemeClr>
                    </a:solidFill>
                  </a:rPr>
                  <a:t>Target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56" y="3079649"/>
                <a:ext cx="866612" cy="646331"/>
              </a:xfrm>
              <a:prstGeom prst="rect">
                <a:avLst/>
              </a:prstGeom>
              <a:blipFill>
                <a:blip r:embed="rId7"/>
                <a:stretch>
                  <a:fillRect r="-35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AF3705-7440-42AC-8E6A-9DC8F8B45E94}"/>
                  </a:ext>
                </a:extLst>
              </p:cNvPr>
              <p:cNvSpPr txBox="1"/>
              <p:nvPr/>
            </p:nvSpPr>
            <p:spPr>
              <a:xfrm>
                <a:off x="9055648" y="3032351"/>
                <a:ext cx="1116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s-ES" dirty="0"/>
                </a:br>
                <a:r>
                  <a:rPr lang="en-US" dirty="0">
                    <a:solidFill>
                      <a:srgbClr val="00B050"/>
                    </a:solidFill>
                  </a:rPr>
                  <a:t>Feature 2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AF3705-7440-42AC-8E6A-9DC8F8B4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48" y="3032351"/>
                <a:ext cx="1116250" cy="646331"/>
              </a:xfrm>
              <a:prstGeom prst="rect">
                <a:avLst/>
              </a:prstGeom>
              <a:blipFill>
                <a:blip r:embed="rId8"/>
                <a:stretch>
                  <a:fillRect l="-49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5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5376153" y="4212077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426085" y="2441643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with inner product: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Q1:  Write the first three rows of the feature matrix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target vector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Q2:  Suppose</a:t>
                </a:r>
                <a:r>
                  <a:rPr lang="es-ES" dirty="0"/>
                  <a:t>, after training,</a:t>
                </a:r>
                <a:r>
                  <a:rPr lang="en-US" dirty="0"/>
                  <a:t> we find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=(0,  15,  3)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  If the initial HR is 70 bpm, what is the predicted HR after 2 minutes of exercise at 5 km/</a:t>
                </a:r>
                <a:r>
                  <a:rPr lang="en-US" dirty="0" err="1"/>
                  <a:t>hr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49D720A1-B274-4E82-B6EF-87FB1E3C88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8249"/>
                  </p:ext>
                </p:extLst>
              </p:nvPr>
            </p:nvGraphicFramePr>
            <p:xfrm>
              <a:off x="2265918" y="2083611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49D720A1-B274-4E82-B6EF-87FB1E3C88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8249"/>
                  </p:ext>
                </p:extLst>
              </p:nvPr>
            </p:nvGraphicFramePr>
            <p:xfrm>
              <a:off x="2265918" y="2083611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" t="-442623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15" t="-442623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15" t="-442623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73" t="-442623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42623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442623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215988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the equations to solve for the linear model using all four data points</a:t>
            </a:r>
          </a:p>
          <a:p>
            <a:pPr lvl="1"/>
            <a:r>
              <a:rPr lang="en-US" dirty="0"/>
              <a:t>Write the feature matrix and the equations for coefficients.</a:t>
            </a:r>
          </a:p>
          <a:p>
            <a:pPr lvl="1"/>
            <a:r>
              <a:rPr lang="en-US" dirty="0"/>
              <a:t>Do not solve them (you would need a computer)</a:t>
            </a:r>
          </a:p>
          <a:p>
            <a:r>
              <a:rPr lang="en-US" dirty="0"/>
              <a:t>Can you find parameters that exactly fits the first three data points?</a:t>
            </a:r>
          </a:p>
          <a:p>
            <a:pPr lvl="1"/>
            <a:r>
              <a:rPr lang="en-US" dirty="0"/>
              <a:t>Just state if such parameters exist.  You do not need to find them.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646553B-8EFF-4E6E-870D-8F0A6BE76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207387"/>
                  </p:ext>
                </p:extLst>
              </p:nvPr>
            </p:nvGraphicFramePr>
            <p:xfrm>
              <a:off x="1958097" y="1614610"/>
              <a:ext cx="6076950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369">
                      <a:extLst>
                        <a:ext uri="{9D8B030D-6E8A-4147-A177-3AD203B41FA5}">
                          <a16:colId xmlns:a16="http://schemas.microsoft.com/office/drawing/2014/main" val="1342625674"/>
                        </a:ext>
                      </a:extLst>
                    </a:gridCol>
                    <a:gridCol w="1518083">
                      <a:extLst>
                        <a:ext uri="{9D8B030D-6E8A-4147-A177-3AD203B41FA5}">
                          <a16:colId xmlns:a16="http://schemas.microsoft.com/office/drawing/2014/main" val="2029763063"/>
                        </a:ext>
                      </a:extLst>
                    </a:gridCol>
                    <a:gridCol w="1439694">
                      <a:extLst>
                        <a:ext uri="{9D8B030D-6E8A-4147-A177-3AD203B41FA5}">
                          <a16:colId xmlns:a16="http://schemas.microsoft.com/office/drawing/2014/main" val="984061911"/>
                        </a:ext>
                      </a:extLst>
                    </a:gridCol>
                    <a:gridCol w="1935804">
                      <a:extLst>
                        <a:ext uri="{9D8B030D-6E8A-4147-A177-3AD203B41FA5}">
                          <a16:colId xmlns:a16="http://schemas.microsoft.com/office/drawing/2014/main" val="80462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Sample </a:t>
                          </a:r>
                          <a:r>
                            <a:rPr lang="es-ES" sz="1400" dirty="0" err="1"/>
                            <a:t>number</a:t>
                          </a:r>
                          <a:r>
                            <a:rPr lang="es-ES" sz="140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s-ES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Traget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b="1" dirty="0"/>
                            <a:t>Feature 1: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/>
                            <a:t>Feature 2: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58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679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690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3046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732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646553B-8EFF-4E6E-870D-8F0A6BE76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207387"/>
                  </p:ext>
                </p:extLst>
              </p:nvPr>
            </p:nvGraphicFramePr>
            <p:xfrm>
              <a:off x="1958097" y="1614610"/>
              <a:ext cx="6076950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369">
                      <a:extLst>
                        <a:ext uri="{9D8B030D-6E8A-4147-A177-3AD203B41FA5}">
                          <a16:colId xmlns:a16="http://schemas.microsoft.com/office/drawing/2014/main" val="1342625674"/>
                        </a:ext>
                      </a:extLst>
                    </a:gridCol>
                    <a:gridCol w="1518083">
                      <a:extLst>
                        <a:ext uri="{9D8B030D-6E8A-4147-A177-3AD203B41FA5}">
                          <a16:colId xmlns:a16="http://schemas.microsoft.com/office/drawing/2014/main" val="2029763063"/>
                        </a:ext>
                      </a:extLst>
                    </a:gridCol>
                    <a:gridCol w="1439694">
                      <a:extLst>
                        <a:ext uri="{9D8B030D-6E8A-4147-A177-3AD203B41FA5}">
                          <a16:colId xmlns:a16="http://schemas.microsoft.com/office/drawing/2014/main" val="984061911"/>
                        </a:ext>
                      </a:extLst>
                    </a:gridCol>
                    <a:gridCol w="1935804">
                      <a:extLst>
                        <a:ext uri="{9D8B030D-6E8A-4147-A177-3AD203B41FA5}">
                          <a16:colId xmlns:a16="http://schemas.microsoft.com/office/drawing/2014/main" val="80462583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5" t="-1176" r="-416495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000" t="-1176" r="-223200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559" t="-1176" r="-136441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4151" t="-1176" r="-1258" b="-2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658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679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690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3046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732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But, often it is 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Enables a much richer class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</a:t>
                </a:r>
                <a:r>
                  <a:rPr lang="en-US"/>
                  <a:t>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3374</TotalTime>
  <Words>3786</Words>
  <Application>Microsoft Office PowerPoint</Application>
  <PresentationFormat>Widescreen</PresentationFormat>
  <Paragraphs>621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Matrix Representation of Data</vt:lpstr>
      <vt:lpstr>In class exercise</vt:lpstr>
      <vt:lpstr>Outline </vt:lpstr>
      <vt:lpstr>Multiple Variable Linear Model</vt:lpstr>
      <vt:lpstr>Simple Example:  Modeling Heart Rate</vt:lpstr>
      <vt:lpstr>Simple Example:  Data</vt:lpstr>
      <vt:lpstr>Why Use a Linear Model?</vt:lpstr>
      <vt:lpstr>Matrix Review</vt:lpstr>
      <vt:lpstr>Matrix Form of Linear Regression</vt:lpstr>
      <vt:lpstr>Slopes and Intercept</vt:lpstr>
      <vt:lpstr>In-Class Exercise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Mean Removed Form of the LS Solution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Lab:  Robot Calibration</vt:lpstr>
      <vt:lpstr>In-Class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460</cp:revision>
  <cp:lastPrinted>2016-09-20T02:34:45Z</cp:lastPrinted>
  <dcterms:created xsi:type="dcterms:W3CDTF">2015-03-22T11:15:32Z</dcterms:created>
  <dcterms:modified xsi:type="dcterms:W3CDTF">2020-08-17T12:34:53Z</dcterms:modified>
</cp:coreProperties>
</file>