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88" r:id="rId16"/>
    <p:sldId id="278" r:id="rId17"/>
    <p:sldId id="268" r:id="rId18"/>
    <p:sldId id="269" r:id="rId19"/>
    <p:sldId id="272" r:id="rId20"/>
    <p:sldId id="286" r:id="rId21"/>
    <p:sldId id="285" r:id="rId22"/>
    <p:sldId id="287" r:id="rId23"/>
    <p:sldId id="279" r:id="rId24"/>
    <p:sldId id="277" r:id="rId25"/>
    <p:sldId id="280" r:id="rId26"/>
    <p:sldId id="276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statistics/simple-linear-regression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support/knowledgecen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wdata.be/visualization/types-of-machine-learning-algorithms-2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EE-UY4563/ EL-GY6143: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8EE-A910-4BE2-98F2-597F82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4811-D26B-4F9D-8E04-13961A5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F8-2348-4EF3-891C-88BF42B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28811"/>
            <a:ext cx="8407831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</a:p>
              <a:p>
                <a:pPr lvl="1"/>
                <a:r>
                  <a:rPr lang="en-US" dirty="0"/>
                  <a:t>Learn mapping from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Target is discrete.  One of a finite number of values</a:t>
                </a:r>
              </a:p>
              <a:p>
                <a:pPr lvl="1"/>
                <a:r>
                  <a:rPr lang="en-US" b="0" dirty="0"/>
                  <a:t>Ex: 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Credit assessment</a:t>
                </a:r>
              </a:p>
              <a:p>
                <a:pPr lvl="1"/>
                <a:r>
                  <a:rPr lang="en-US" dirty="0"/>
                  <a:t>Target:  customer is high-risk or low-risk</a:t>
                </a:r>
              </a:p>
              <a:p>
                <a:pPr lvl="1"/>
                <a:r>
                  <a:rPr lang="en-US" dirty="0"/>
                  <a:t>Features:  income &amp; saving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D7AF9-0B69-459C-A1D4-9D6A3476DEC8}"/>
              </a:ext>
            </a:extLst>
          </p:cNvPr>
          <p:cNvGrpSpPr/>
          <p:nvPr/>
        </p:nvGrpSpPr>
        <p:grpSpPr>
          <a:xfrm>
            <a:off x="7357620" y="1539277"/>
            <a:ext cx="3526838" cy="3374063"/>
            <a:chOff x="7357620" y="1539277"/>
            <a:chExt cx="3526838" cy="33740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D72D9-56B4-4B4A-B58B-6CDCA58A5380}"/>
                </a:ext>
              </a:extLst>
            </p:cNvPr>
            <p:cNvSpPr txBox="1"/>
            <p:nvPr/>
          </p:nvSpPr>
          <p:spPr>
            <a:xfrm rot="16200000">
              <a:off x="7255460" y="1792071"/>
              <a:ext cx="874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Savings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C50AB-3938-49DE-B67D-69059B6C0EF9}"/>
                </a:ext>
              </a:extLst>
            </p:cNvPr>
            <p:cNvSpPr txBox="1"/>
            <p:nvPr/>
          </p:nvSpPr>
          <p:spPr>
            <a:xfrm>
              <a:off x="10002806" y="4442718"/>
              <a:ext cx="88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Income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/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/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E2285-20DC-4912-B2B2-BF0DB875A9F1}"/>
                </a:ext>
              </a:extLst>
            </p:cNvPr>
            <p:cNvSpPr txBox="1"/>
            <p:nvPr/>
          </p:nvSpPr>
          <p:spPr>
            <a:xfrm>
              <a:off x="8004311" y="3238521"/>
              <a:ext cx="992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/>
              <a:r>
                <a:rPr lang="en-US" dirty="0"/>
                <a:t>High risk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B20AD-D234-47ED-AD34-06479784C99A}"/>
                </a:ext>
              </a:extLst>
            </p:cNvPr>
            <p:cNvSpPr txBox="1"/>
            <p:nvPr/>
          </p:nvSpPr>
          <p:spPr>
            <a:xfrm>
              <a:off x="9666240" y="1708591"/>
              <a:ext cx="948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Also supervised learning</a:t>
                </a:r>
              </a:p>
              <a:p>
                <a:r>
                  <a:rPr lang="en-US" dirty="0"/>
                  <a:t>Predicting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continuous-valued </a:t>
                </a:r>
                <a:r>
                  <a:rPr lang="en-US" dirty="0"/>
                  <a:t>target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happiness score (e.g. from surveys)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income, country, age, …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D77-C308-45F9-BACA-EEB9DB7158C4}"/>
              </a:ext>
            </a:extLst>
          </p:cNvPr>
          <p:cNvSpPr txBox="1"/>
          <p:nvPr/>
        </p:nvSpPr>
        <p:spPr>
          <a:xfrm>
            <a:off x="6037190" y="1477107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Happiness Score </a:t>
            </a:r>
          </a:p>
        </p:txBody>
      </p:sp>
      <p:pic>
        <p:nvPicPr>
          <p:cNvPr id="1026" name="Picture 2" descr="Linear Regression in R | An Easy Step-by-Step Guide">
            <a:extLst>
              <a:ext uri="{FF2B5EF4-FFF2-40B4-BE49-F238E27FC236}">
                <a16:creationId xmlns:a16="http://schemas.microsoft.com/office/drawing/2014/main" id="{BB9525B6-F1AB-46F5-95E5-ACD413B8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8" y="1888324"/>
            <a:ext cx="4015992" cy="36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e happiness isn't about being happy all the time">
            <a:extLst>
              <a:ext uri="{FF2B5EF4-FFF2-40B4-BE49-F238E27FC236}">
                <a16:creationId xmlns:a16="http://schemas.microsoft.com/office/drawing/2014/main" id="{B8954763-01C1-47F6-B4D8-DA27777F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21972" r="-133" b="22893"/>
          <a:stretch/>
        </p:blipFill>
        <p:spPr bwMode="auto">
          <a:xfrm>
            <a:off x="5936292" y="1908609"/>
            <a:ext cx="984877" cy="11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276D8-365B-4D9B-B6E3-B39390245A64}"/>
              </a:ext>
            </a:extLst>
          </p:cNvPr>
          <p:cNvSpPr txBox="1"/>
          <p:nvPr/>
        </p:nvSpPr>
        <p:spPr>
          <a:xfrm>
            <a:off x="10918394" y="5520046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</a:t>
            </a:r>
          </a:p>
        </p:txBody>
      </p:sp>
      <p:pic>
        <p:nvPicPr>
          <p:cNvPr id="1030" name="Picture 6" descr="United States Dollar Money United States One-dollar Bill Banknote ...">
            <a:extLst>
              <a:ext uri="{FF2B5EF4-FFF2-40B4-BE49-F238E27FC236}">
                <a16:creationId xmlns:a16="http://schemas.microsoft.com/office/drawing/2014/main" id="{F702B0BC-CAEB-42BB-B1C0-D7BFE907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346" y="4374023"/>
            <a:ext cx="1428097" cy="10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BB636-D0EB-4DC9-AC1D-B20A492CC9CE}"/>
              </a:ext>
            </a:extLst>
          </p:cNvPr>
          <p:cNvCxnSpPr/>
          <p:nvPr/>
        </p:nvCxnSpPr>
        <p:spPr>
          <a:xfrm flipV="1">
            <a:off x="7122253" y="1846439"/>
            <a:ext cx="0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61884-2BBD-43E5-9A20-CE6962E093EA}"/>
              </a:ext>
            </a:extLst>
          </p:cNvPr>
          <p:cNvCxnSpPr>
            <a:cxnSpLocks/>
          </p:cNvCxnSpPr>
          <p:nvPr/>
        </p:nvCxnSpPr>
        <p:spPr>
          <a:xfrm>
            <a:off x="10002806" y="5514573"/>
            <a:ext cx="187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B26C8-0678-4B66-A825-4EA410C2B6E2}"/>
              </a:ext>
            </a:extLst>
          </p:cNvPr>
          <p:cNvSpPr txBox="1"/>
          <p:nvPr/>
        </p:nvSpPr>
        <p:spPr>
          <a:xfrm>
            <a:off x="4497355" y="5687164"/>
            <a:ext cx="58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https://www.scribbr.com/statistics/simple-linear-regression/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“what normally happens”</a:t>
                </a:r>
              </a:p>
              <a:p>
                <a:r>
                  <a:rPr lang="en-US" dirty="0"/>
                  <a:t>No output</a:t>
                </a:r>
              </a:p>
              <a:p>
                <a:pPr lvl="1"/>
                <a:r>
                  <a:rPr lang="en-US" dirty="0"/>
                  <a:t>Just values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 No target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Clustering: Grouping similar instances</a:t>
                </a:r>
              </a:p>
              <a:p>
                <a:r>
                  <a:rPr lang="en-US" dirty="0"/>
                  <a:t>Example applications</a:t>
                </a:r>
              </a:p>
              <a:p>
                <a:pPr lvl="1"/>
                <a:r>
                  <a:rPr lang="en-US" dirty="0"/>
                  <a:t>Customer segmentation </a:t>
                </a:r>
              </a:p>
              <a:p>
                <a:pPr lvl="1"/>
                <a:r>
                  <a:rPr lang="en-US" dirty="0"/>
                  <a:t>Image compression: Color quantization</a:t>
                </a:r>
              </a:p>
              <a:p>
                <a:pPr lvl="1"/>
                <a:r>
                  <a:rPr lang="en-US" dirty="0"/>
                  <a:t>Bioinformatics: Learning motifs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4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4BA-10C2-4F55-BAB9-0C0B989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277-3CE5-4809-B8A1-78E52A2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031535"/>
            <a:ext cx="10343917" cy="183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/>
              <a:t> learns to make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/>
              <a:t> that interact with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/>
              <a:t> to maximize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reward</a:t>
            </a:r>
          </a:p>
          <a:p>
            <a:pPr lvl="1"/>
            <a:r>
              <a:rPr lang="en-US" dirty="0"/>
              <a:t>Agent typically acts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closed loop system</a:t>
            </a:r>
          </a:p>
          <a:p>
            <a:r>
              <a:rPr lang="en-US" dirty="0"/>
              <a:t>Key tradeoffs: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Exploitation</a:t>
            </a:r>
            <a:r>
              <a:rPr lang="en-US" dirty="0"/>
              <a:t> (Learn from past actions) vs.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</a:t>
            </a:r>
            <a:r>
              <a:rPr lang="en-US" dirty="0"/>
              <a:t> (try new choices)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assignment</a:t>
            </a:r>
            <a:r>
              <a:rPr lang="en-US" dirty="0"/>
              <a:t>:  Which actions in the past led to the current reward?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176A-FF09-4FA2-B9E7-F45F743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6" name="Picture 4" descr="Reinforcement Learning, Part 1: A Brief Introduction | by dan lee ...">
            <a:extLst>
              <a:ext uri="{FF2B5EF4-FFF2-40B4-BE49-F238E27FC236}">
                <a16:creationId xmlns:a16="http://schemas.microsoft.com/office/drawing/2014/main" id="{E542B8C1-D858-490C-BE50-E4C0DA1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5" y="1567006"/>
            <a:ext cx="4299234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from Giraffe: Using Deep Reinforcement Learning to Play ...">
            <a:extLst>
              <a:ext uri="{FF2B5EF4-FFF2-40B4-BE49-F238E27FC236}">
                <a16:creationId xmlns:a16="http://schemas.microsoft.com/office/drawing/2014/main" id="{438848D0-3C30-4B26-BB8E-F72B742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32" y="2024613"/>
            <a:ext cx="1602662" cy="16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D4ABD-41D1-481A-B2CC-CB874FA7957D}"/>
              </a:ext>
            </a:extLst>
          </p:cNvPr>
          <p:cNvSpPr txBox="1"/>
          <p:nvPr/>
        </p:nvSpPr>
        <p:spPr>
          <a:xfrm>
            <a:off x="5784611" y="169159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Move:  …Bd4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8C0F3-C28E-4455-A9DF-8FC4AC7F1F8C}"/>
              </a:ext>
            </a:extLst>
          </p:cNvPr>
          <p:cNvCxnSpPr/>
          <p:nvPr/>
        </p:nvCxnSpPr>
        <p:spPr>
          <a:xfrm>
            <a:off x="5909912" y="2127452"/>
            <a:ext cx="13764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66F3-9E0D-4DD0-93ED-8B756D2E0EBE}"/>
              </a:ext>
            </a:extLst>
          </p:cNvPr>
          <p:cNvGrpSpPr/>
          <p:nvPr/>
        </p:nvGrpSpPr>
        <p:grpSpPr>
          <a:xfrm>
            <a:off x="5418821" y="3284626"/>
            <a:ext cx="2358594" cy="646331"/>
            <a:chOff x="5418821" y="3284626"/>
            <a:chExt cx="235859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AF1F-86ED-4BC7-8766-1D4D6C591A56}"/>
                </a:ext>
              </a:extLst>
            </p:cNvPr>
            <p:cNvSpPr txBox="1"/>
            <p:nvPr/>
          </p:nvSpPr>
          <p:spPr>
            <a:xfrm>
              <a:off x="5418821" y="3284626"/>
              <a:ext cx="2358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State:  Current position</a:t>
              </a:r>
            </a:p>
            <a:p>
              <a:r>
                <a:rPr lang="en-US" dirty="0"/>
                <a:t>Reward:  Win or Lose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594C27-1A32-475F-A39E-D691312B2E15}"/>
                </a:ext>
              </a:extLst>
            </p:cNvPr>
            <p:cNvCxnSpPr/>
            <p:nvPr/>
          </p:nvCxnSpPr>
          <p:spPr>
            <a:xfrm flipH="1">
              <a:off x="5909912" y="3284626"/>
              <a:ext cx="13764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4E-CABA-407C-900C-79D0A1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43A9-5C9D-42D3-BFDA-A2FD204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2" name="Picture 4" descr="Types of Machine Learning Algorithms | 7wData">
            <a:extLst>
              <a:ext uri="{FF2B5EF4-FFF2-40B4-BE49-F238E27FC236}">
                <a16:creationId xmlns:a16="http://schemas.microsoft.com/office/drawing/2014/main" id="{8A2BAA57-CD2B-402D-BDCC-847DFD38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6" y="1626467"/>
            <a:ext cx="569634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6C330-1896-4A27-BF1F-C79ADD9D4127}"/>
              </a:ext>
            </a:extLst>
          </p:cNvPr>
          <p:cNvSpPr txBox="1"/>
          <p:nvPr/>
        </p:nvSpPr>
        <p:spPr>
          <a:xfrm>
            <a:off x="8124631" y="4295488"/>
            <a:ext cx="3603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https://www.7wdata.be/visualization/types-of-machine-learning-algorithms-2/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A136-FB7A-4CD6-AF07-750666A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0B85-24B1-4B15-B7D7-1B7747DF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BE00-319F-4FAC-BF9F-432F1F47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45819"/>
            <a:ext cx="7855261" cy="48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3271</TotalTime>
  <Words>1503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In-Class Exercise 1</vt:lpstr>
      <vt:lpstr>Outline</vt:lpstr>
      <vt:lpstr>Classification</vt:lpstr>
      <vt:lpstr>Regression</vt:lpstr>
      <vt:lpstr>Unsupervised Learning</vt:lpstr>
      <vt:lpstr>Reinforcement Learning</vt:lpstr>
      <vt:lpstr>Types of Machine Learning</vt:lpstr>
      <vt:lpstr>In-Class Exercise 2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322</cp:revision>
  <cp:lastPrinted>2018-09-04T19:00:14Z</cp:lastPrinted>
  <dcterms:created xsi:type="dcterms:W3CDTF">2015-03-22T11:15:32Z</dcterms:created>
  <dcterms:modified xsi:type="dcterms:W3CDTF">2020-08-21T21:44:34Z</dcterms:modified>
</cp:coreProperties>
</file>