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8" r:id="rId2"/>
    <p:sldId id="275" r:id="rId3"/>
    <p:sldId id="463" r:id="rId4"/>
    <p:sldId id="424" r:id="rId5"/>
    <p:sldId id="422" r:id="rId6"/>
    <p:sldId id="423" r:id="rId7"/>
    <p:sldId id="425" r:id="rId8"/>
    <p:sldId id="464" r:id="rId9"/>
    <p:sldId id="435" r:id="rId10"/>
    <p:sldId id="428" r:id="rId11"/>
    <p:sldId id="431" r:id="rId12"/>
    <p:sldId id="430" r:id="rId13"/>
    <p:sldId id="432" r:id="rId14"/>
    <p:sldId id="477" r:id="rId15"/>
    <p:sldId id="478" r:id="rId16"/>
    <p:sldId id="479" r:id="rId17"/>
    <p:sldId id="480" r:id="rId18"/>
    <p:sldId id="481" r:id="rId19"/>
    <p:sldId id="433" r:id="rId20"/>
    <p:sldId id="429" r:id="rId21"/>
    <p:sldId id="437" r:id="rId22"/>
    <p:sldId id="434" r:id="rId23"/>
    <p:sldId id="441" r:id="rId24"/>
    <p:sldId id="439" r:id="rId25"/>
    <p:sldId id="442" r:id="rId26"/>
    <p:sldId id="465" r:id="rId27"/>
    <p:sldId id="436" r:id="rId28"/>
    <p:sldId id="414" r:id="rId29"/>
    <p:sldId id="416" r:id="rId30"/>
    <p:sldId id="417" r:id="rId31"/>
    <p:sldId id="418" r:id="rId32"/>
    <p:sldId id="415" r:id="rId33"/>
    <p:sldId id="468" r:id="rId34"/>
    <p:sldId id="445" r:id="rId35"/>
    <p:sldId id="471" r:id="rId36"/>
    <p:sldId id="474" r:id="rId37"/>
    <p:sldId id="475" r:id="rId38"/>
    <p:sldId id="443" r:id="rId39"/>
    <p:sldId id="444" r:id="rId40"/>
    <p:sldId id="467" r:id="rId41"/>
    <p:sldId id="447" r:id="rId42"/>
    <p:sldId id="448" r:id="rId43"/>
    <p:sldId id="449" r:id="rId44"/>
    <p:sldId id="450" r:id="rId45"/>
    <p:sldId id="451" r:id="rId46"/>
    <p:sldId id="452" r:id="rId47"/>
    <p:sldId id="453" r:id="rId48"/>
    <p:sldId id="454" r:id="rId49"/>
    <p:sldId id="455" r:id="rId50"/>
    <p:sldId id="466" r:id="rId51"/>
    <p:sldId id="456" r:id="rId52"/>
    <p:sldId id="457" r:id="rId53"/>
    <p:sldId id="458" r:id="rId54"/>
    <p:sldId id="459" r:id="rId55"/>
    <p:sldId id="460" r:id="rId56"/>
    <p:sldId id="461" r:id="rId57"/>
    <p:sldId id="462" r:id="rId58"/>
    <p:sldId id="469" r:id="rId5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3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Gradient is same size as the argument!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5757-8C4C-4BA4-92D0-66CCA929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64" y="988906"/>
            <a:ext cx="3937554" cy="36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A170E-1B04-4AC7-AC0E-9ACCCA49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64" y="4823422"/>
            <a:ext cx="2689419" cy="8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for exponential fit  with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gradients: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563" b="-19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C4D7-1434-42EB-AA38-B5DAB01A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</p:spPr>
            <p:txBody>
              <a:bodyPr/>
              <a:lstStyle/>
              <a:p>
                <a:r>
                  <a:rPr lang="en-US" dirty="0"/>
                  <a:t>Want to compute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 vectorized operations</a:t>
                </a:r>
              </a:p>
              <a:p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  <a:blipFill>
                <a:blip r:embed="rId2"/>
                <a:stretch>
                  <a:fillRect l="-2336" t="-19298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B64C-A964-4A4E-8FC6-9F46007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B0C06-7AB4-4394-A4F0-A912993B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7" y="1635226"/>
            <a:ext cx="4985797" cy="3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1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you have to take gradient of sum with an index</a:t>
                </a:r>
              </a:p>
              <a:p>
                <a:r>
                  <a:rPr lang="en-US" dirty="0"/>
                  <a:t>Example: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 component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Many students get confused </a:t>
                </a:r>
              </a:p>
              <a:p>
                <a:r>
                  <a:rPr lang="en-US" dirty="0"/>
                  <a:t>What is the confusion?</a:t>
                </a:r>
              </a:p>
              <a:p>
                <a:pPr lvl="1"/>
                <a:r>
                  <a:rPr lang="en-US" dirty="0"/>
                  <a:t>There is a summation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the index of the variable we are taking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 Want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1.  Identify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</a:t>
                </a:r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This is index of the variable we are taking the derivative with respect to </a:t>
                </a:r>
              </a:p>
              <a:p>
                <a:pPr lvl="1"/>
                <a:r>
                  <a:rPr lang="en-US" dirty="0"/>
                  <a:t>In this case, it is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since we are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2.  Rewrite a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 </a:t>
                </a:r>
                <a:r>
                  <a:rPr lang="en-US" dirty="0"/>
                  <a:t>that is different than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 </a:t>
                </a:r>
                <a:r>
                  <a:rPr lang="en-US" dirty="0"/>
                  <a:t>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3.  Take the derivative on all the terms where the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index=</a:t>
                </a:r>
                <a:r>
                  <a:rPr lang="en-US" dirty="0">
                    <a:solidFill>
                      <a:srgbClr val="FF0000"/>
                    </a:solidFill>
                  </a:rPr>
                  <a:t> variable index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only contain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704" b="-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all know chain rule for scalar functions</a:t>
                </a:r>
              </a:p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composite function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can leave it like this or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Excellent review at Khan Academy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061D3-BA98-4D69-9274-B69C32158E02}"/>
              </a:ext>
            </a:extLst>
          </p:cNvPr>
          <p:cNvSpPr/>
          <p:nvPr/>
        </p:nvSpPr>
        <p:spPr>
          <a:xfrm>
            <a:off x="7472855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1FAABA-00A6-4772-B651-586EED9C0B22}"/>
              </a:ext>
            </a:extLst>
          </p:cNvPr>
          <p:cNvSpPr/>
          <p:nvPr/>
        </p:nvSpPr>
        <p:spPr>
          <a:xfrm>
            <a:off x="8798209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163C8B-C0A5-4910-BFC8-836891CCA150}"/>
              </a:ext>
            </a:extLst>
          </p:cNvPr>
          <p:cNvSpPr/>
          <p:nvPr/>
        </p:nvSpPr>
        <p:spPr>
          <a:xfrm>
            <a:off x="10079420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8BF0B4-1868-49F6-9133-B0DE82C717C3}"/>
              </a:ext>
            </a:extLst>
          </p:cNvPr>
          <p:cNvCxnSpPr>
            <a:stCxn id="5" idx="6"/>
          </p:cNvCxnSpPr>
          <p:nvPr/>
        </p:nvCxnSpPr>
        <p:spPr>
          <a:xfrm>
            <a:off x="7769247" y="1920240"/>
            <a:ext cx="1028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2BCB46-227C-4B69-94EC-71FC173A90A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094601" y="1920240"/>
            <a:ext cx="984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/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/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/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7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multi-variable composite function</a:t>
                </a:r>
                <a:r>
                  <a:rPr lang="en-US" b="0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You can visualize the dependencies with a graph</a:t>
                </a:r>
              </a:p>
              <a:p>
                <a:r>
                  <a:rPr lang="en-US" dirty="0"/>
                  <a:t>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A6BE74-29AE-4C4F-AEE7-D7D7BA86320C}"/>
              </a:ext>
            </a:extLst>
          </p:cNvPr>
          <p:cNvSpPr/>
          <p:nvPr/>
        </p:nvSpPr>
        <p:spPr>
          <a:xfrm>
            <a:off x="7853135" y="2314449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B0A85C-08D9-4A0E-B4DB-1C846F6BD6F0}"/>
              </a:ext>
            </a:extLst>
          </p:cNvPr>
          <p:cNvSpPr/>
          <p:nvPr/>
        </p:nvSpPr>
        <p:spPr>
          <a:xfrm>
            <a:off x="9187147" y="2239861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360DE-82A1-4129-B896-D3FE2381F53F}"/>
              </a:ext>
            </a:extLst>
          </p:cNvPr>
          <p:cNvSpPr/>
          <p:nvPr/>
        </p:nvSpPr>
        <p:spPr>
          <a:xfrm>
            <a:off x="10468109" y="2711381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B7B0E2-DD18-4BDF-AF2A-877EE0A6493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8149527" y="2388057"/>
            <a:ext cx="1037620" cy="7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E6E86C-D169-4654-9E04-5140C6DE327A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483539" y="2388057"/>
            <a:ext cx="984570" cy="4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F947A2-B738-4822-BD23-D42843923C4B}"/>
                  </a:ext>
                </a:extLst>
              </p:cNvPr>
              <p:cNvSpPr txBox="1"/>
              <p:nvPr/>
            </p:nvSpPr>
            <p:spPr>
              <a:xfrm>
                <a:off x="7397582" y="3233626"/>
                <a:ext cx="51020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F947A2-B738-4822-BD23-D42843923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582" y="3233626"/>
                <a:ext cx="510204" cy="390748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67B37-4498-47CA-8B03-278705E3A0DC}"/>
                  </a:ext>
                </a:extLst>
              </p:cNvPr>
              <p:cNvSpPr txBox="1"/>
              <p:nvPr/>
            </p:nvSpPr>
            <p:spPr>
              <a:xfrm>
                <a:off x="8950765" y="1832746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67B37-4498-47CA-8B03-278705E3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65" y="1832746"/>
                <a:ext cx="4461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D14E8C-154C-46CD-96C5-BCD61BBEAB5F}"/>
                  </a:ext>
                </a:extLst>
              </p:cNvPr>
              <p:cNvSpPr txBox="1"/>
              <p:nvPr/>
            </p:nvSpPr>
            <p:spPr>
              <a:xfrm>
                <a:off x="10764501" y="2655465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D14E8C-154C-46CD-96C5-BCD61BBEA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501" y="2655465"/>
                <a:ext cx="330219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E216BD54-AEAF-4160-B9EF-CF50A6A5ABC4}"/>
              </a:ext>
            </a:extLst>
          </p:cNvPr>
          <p:cNvSpPr/>
          <p:nvPr/>
        </p:nvSpPr>
        <p:spPr>
          <a:xfrm>
            <a:off x="7861792" y="3344719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F3864-FF81-4433-8D8F-E5CB11B5CED3}"/>
                  </a:ext>
                </a:extLst>
              </p:cNvPr>
              <p:cNvSpPr txBox="1"/>
              <p:nvPr/>
            </p:nvSpPr>
            <p:spPr>
              <a:xfrm>
                <a:off x="7359988" y="2166921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F3864-FF81-4433-8D8F-E5CB11B5C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88" y="2166921"/>
                <a:ext cx="5018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2DB9DC5F-2F3B-460C-98F8-9FE80B0DE6E9}"/>
              </a:ext>
            </a:extLst>
          </p:cNvPr>
          <p:cNvSpPr/>
          <p:nvPr/>
        </p:nvSpPr>
        <p:spPr>
          <a:xfrm>
            <a:off x="9225234" y="3429000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52E5A8-E2CF-44AC-BCE5-FC1FC2F62026}"/>
              </a:ext>
            </a:extLst>
          </p:cNvPr>
          <p:cNvSpPr/>
          <p:nvPr/>
        </p:nvSpPr>
        <p:spPr>
          <a:xfrm>
            <a:off x="7853135" y="2719526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F8AF3-DED3-4509-A426-574F85BC7AD1}"/>
              </a:ext>
            </a:extLst>
          </p:cNvPr>
          <p:cNvSpPr/>
          <p:nvPr/>
        </p:nvSpPr>
        <p:spPr>
          <a:xfrm>
            <a:off x="9195804" y="262082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8C6908-1035-49DD-93F8-DE1B7F641DB6}"/>
                  </a:ext>
                </a:extLst>
              </p:cNvPr>
              <p:cNvSpPr txBox="1"/>
              <p:nvPr/>
            </p:nvSpPr>
            <p:spPr>
              <a:xfrm>
                <a:off x="8883873" y="3568242"/>
                <a:ext cx="46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8C6908-1035-49DD-93F8-DE1B7F641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873" y="3568242"/>
                <a:ext cx="4655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DFCFEE-6EA1-4E7A-B0EA-4DCBF84D25B8}"/>
              </a:ext>
            </a:extLst>
          </p:cNvPr>
          <p:cNvCxnSpPr>
            <a:stCxn id="17" idx="6"/>
          </p:cNvCxnSpPr>
          <p:nvPr/>
        </p:nvCxnSpPr>
        <p:spPr>
          <a:xfrm flipV="1">
            <a:off x="8149527" y="2425351"/>
            <a:ext cx="1037620" cy="44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9B8CF4-45C3-4111-9AF7-B98EB8AA1B00}"/>
              </a:ext>
            </a:extLst>
          </p:cNvPr>
          <p:cNvCxnSpPr>
            <a:stCxn id="13" idx="6"/>
          </p:cNvCxnSpPr>
          <p:nvPr/>
        </p:nvCxnSpPr>
        <p:spPr>
          <a:xfrm flipV="1">
            <a:off x="8158184" y="2399318"/>
            <a:ext cx="1037620" cy="109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DD46FF-CAEA-41BD-B8F2-DB2822F441D5}"/>
              </a:ext>
            </a:extLst>
          </p:cNvPr>
          <p:cNvCxnSpPr>
            <a:endCxn id="18" idx="2"/>
          </p:cNvCxnSpPr>
          <p:nvPr/>
        </p:nvCxnSpPr>
        <p:spPr>
          <a:xfrm>
            <a:off x="8177628" y="2484137"/>
            <a:ext cx="1018176" cy="28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284ABA-24D1-46D1-A20E-7B511734C328}"/>
              </a:ext>
            </a:extLst>
          </p:cNvPr>
          <p:cNvCxnSpPr>
            <a:stCxn id="5" idx="6"/>
          </p:cNvCxnSpPr>
          <p:nvPr/>
        </p:nvCxnSpPr>
        <p:spPr>
          <a:xfrm>
            <a:off x="8149527" y="2462645"/>
            <a:ext cx="1103796" cy="116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7B2C71-E6CE-4BD9-BEAA-4F1E6D01FB3E}"/>
              </a:ext>
            </a:extLst>
          </p:cNvPr>
          <p:cNvCxnSpPr>
            <a:stCxn id="13" idx="6"/>
          </p:cNvCxnSpPr>
          <p:nvPr/>
        </p:nvCxnSpPr>
        <p:spPr>
          <a:xfrm>
            <a:off x="8158184" y="3492915"/>
            <a:ext cx="1095139" cy="8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42965B-4F18-415F-92DE-43AAC423EFA5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8149527" y="2769020"/>
            <a:ext cx="1046277" cy="9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FA0F01-0080-4BE3-ABFA-594604208B6C}"/>
              </a:ext>
            </a:extLst>
          </p:cNvPr>
          <p:cNvCxnSpPr>
            <a:stCxn id="18" idx="6"/>
            <a:endCxn id="7" idx="2"/>
          </p:cNvCxnSpPr>
          <p:nvPr/>
        </p:nvCxnSpPr>
        <p:spPr>
          <a:xfrm>
            <a:off x="9492196" y="2769020"/>
            <a:ext cx="975913" cy="9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BC4D92-BD6F-4D3E-AAD4-7F1EADE7E44E}"/>
              </a:ext>
            </a:extLst>
          </p:cNvPr>
          <p:cNvCxnSpPr>
            <a:stCxn id="15" idx="6"/>
            <a:endCxn id="7" idx="2"/>
          </p:cNvCxnSpPr>
          <p:nvPr/>
        </p:nvCxnSpPr>
        <p:spPr>
          <a:xfrm flipV="1">
            <a:off x="9521626" y="2859577"/>
            <a:ext cx="946483" cy="71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AC9DDE-3A34-4B6B-9716-EFC18A2E904C}"/>
                  </a:ext>
                </a:extLst>
              </p:cNvPr>
              <p:cNvSpPr txBox="1"/>
              <p:nvPr/>
            </p:nvSpPr>
            <p:spPr>
              <a:xfrm>
                <a:off x="7881224" y="299536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AC9DDE-3A34-4B6B-9716-EFC18A2E9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24" y="2995366"/>
                <a:ext cx="309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0D24CA-C9A8-4119-BCDC-D9BB6E80534A}"/>
                  </a:ext>
                </a:extLst>
              </p:cNvPr>
              <p:cNvSpPr txBox="1"/>
              <p:nvPr/>
            </p:nvSpPr>
            <p:spPr>
              <a:xfrm>
                <a:off x="9173839" y="300351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0D24CA-C9A8-4119-BCDC-D9BB6E80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839" y="3003517"/>
                <a:ext cx="3097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are given data,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MSE loss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gradient component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Now use multi-variable chain rule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Using summation rule: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113" b="-8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3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4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Fix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for any other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gradients can be used 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maximum increase: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2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EA35D-C816-4FE3-AD3F-047771A6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9" y="1326814"/>
            <a:ext cx="4458650" cy="39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not have closed-form 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that converges to the true solution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Recall gradient: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Gradient descent 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2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2558"/>
            <a:ext cx="2743200" cy="30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then gradient descent converges to </a:t>
                </a:r>
                <a:r>
                  <a:rPr lang="en-US" dirty="0">
                    <a:solidFill>
                      <a:srgbClr val="FF0000"/>
                    </a:solidFill>
                  </a:rPr>
                  <a:t>local</a:t>
                </a:r>
                <a:r>
                  <a:rPr lang="en-US" dirty="0"/>
                  <a:t> minima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2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Loss Function for Binary Classification (Review)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logistic regression loss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Therefore,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Loss function = binary cross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69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Loss as a Two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logistic loss function = binary cross entropy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Loss function can be represented as a two step process: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Factorizable</a:t>
                </a:r>
                <a:r>
                  <a:rPr lang="en-US" dirty="0"/>
                  <a:t>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4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C20C-D4D8-492F-9E31-DA527F6C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of Binary Cross 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6AE3B-B598-477B-B288-960307FEA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earlier slide:  Binary cross entropy loss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First compute gradients in each step: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 apply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provides all the partial derivatives for the gradient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6AE3B-B598-477B-B288-960307FEA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39275-DD8F-489E-8398-33396EB0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15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C3D-CAF9-4B55-9DC4-804B020E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with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Previous slide: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write this as a matrix multiply:  </a:t>
                </a:r>
              </a:p>
              <a:p>
                <a:pPr marL="0" indent="0">
                  <a:buNone/>
                </a:pP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allows very efficient implementation in numerical packages like python</a:t>
                </a:r>
              </a:p>
              <a:p>
                <a:pPr lvl="1"/>
                <a:r>
                  <a:rPr lang="en-US" dirty="0"/>
                  <a:t>Most packages have built in routines for fast matrix vector multiplication</a:t>
                </a:r>
              </a:p>
              <a:p>
                <a:pPr lvl="1"/>
                <a:r>
                  <a:rPr lang="en-US" dirty="0"/>
                  <a:t>Avoids for loops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4F79-804E-490A-AC26-5FEA59A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96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C3D-CAF9-4B55-9DC4-804B020E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1143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loss function in two steps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pass</a:t>
                </a:r>
                <a:r>
                  <a:rPr lang="en-US" dirty="0"/>
                  <a:t>:  Compute loss function</a:t>
                </a:r>
              </a:p>
              <a:p>
                <a:pPr lvl="1"/>
                <a:r>
                  <a:rPr lang="en-US" dirty="0"/>
                  <a:t>Compute forward transform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Reverse pass</a:t>
                </a:r>
                <a:r>
                  <a:rPr lang="en-US" dirty="0"/>
                  <a:t>:  Compute gradient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with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114334" cy="4329817"/>
              </a:xfrm>
              <a:blipFill>
                <a:blip r:embed="rId2"/>
                <a:stretch>
                  <a:fillRect l="-286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4F79-804E-490A-AC26-5FEA59A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6AF09-B6ED-4DE5-BE5D-58AA6991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782279"/>
            <a:ext cx="4814824" cy="49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0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  <a:blipFill>
                <a:blip r:embed="rId2"/>
                <a:stretch>
                  <a:fillRect l="-20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7BC9-4A4A-4E8B-B906-254252DA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0" y="2155569"/>
            <a:ext cx="4031277" cy="34119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F75D6D-56C9-49E7-8C0D-B7F10D1D0CAF}"/>
              </a:ext>
            </a:extLst>
          </p:cNvPr>
          <p:cNvSpPr/>
          <p:nvPr/>
        </p:nvSpPr>
        <p:spPr>
          <a:xfrm>
            <a:off x="8395519" y="2056386"/>
            <a:ext cx="523568" cy="4038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A1254-3239-45E0-9CFC-2A8446B1534A}"/>
              </a:ext>
            </a:extLst>
          </p:cNvPr>
          <p:cNvSpPr txBox="1"/>
          <p:nvPr/>
        </p:nvSpPr>
        <p:spPr>
          <a:xfrm>
            <a:off x="8657303" y="1425997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60B7FE-9D2A-480C-A103-4AD92FD3CE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8842412" y="1795329"/>
            <a:ext cx="512390" cy="32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2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101765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https://github.com/sdrangan/introml/blob/master/optim/grad_descent.ipynb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8" y="2230020"/>
            <a:ext cx="7686675" cy="4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16B1D-9A9E-46FA-A4F4-4BD4E426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59" y="389718"/>
            <a:ext cx="51530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16068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57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/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given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blipFill>
                <a:blip r:embed="rId5"/>
                <a:stretch>
                  <a:fillRect l="-60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3339B-80A7-3C45-9FD6-26CAC5285263}"/>
              </a:ext>
            </a:extLst>
          </p:cNvPr>
          <p:cNvCxnSpPr/>
          <p:nvPr/>
        </p:nvCxnSpPr>
        <p:spPr>
          <a:xfrm flipH="1" flipV="1">
            <a:off x="3465095" y="4106779"/>
            <a:ext cx="304800" cy="8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/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blipFill>
                <a:blip r:embed="rId4"/>
                <a:stretch>
                  <a:fillRect l="-283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Lecture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the s</a:t>
                </a:r>
                <a:r>
                  <a:rPr lang="en-US" dirty="0"/>
                  <a:t>ample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 rotWithShape="0"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3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2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is convex!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a loss function for scalar, vector parameters</a:t>
            </a:r>
          </a:p>
          <a:p>
            <a:pPr lvl="1"/>
            <a:r>
              <a:rPr lang="en-US" dirty="0"/>
              <a:t>Matrix parameters are advanced (graduate students only)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logistic model for the likelihood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</a:t>
                </a:r>
              </a:p>
              <a:p>
                <a:r>
                  <a:rPr lang="en-US" dirty="0"/>
                  <a:t>ML (Maximum Likelihood) estimation: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/>
                  <a:t>Loss function = binary cross entropy (number of classes K=2)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LogisticRegression.fit</a:t>
            </a:r>
            <a:r>
              <a:rPr lang="en-US" dirty="0"/>
              <a:t>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built-in optimizer to minimize loss function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50EFE-044A-4E1D-A8E5-AD17E35A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43" y="2166615"/>
            <a:ext cx="6348249" cy="740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E38FE-9A5E-46A9-84C8-6C6FCE15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4" y="2907245"/>
            <a:ext cx="2772659" cy="753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79351-762B-4228-B737-CDF37086C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962" y="1612306"/>
            <a:ext cx="4488137" cy="33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often want to minimize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4696</TotalTime>
  <Words>3073</Words>
  <Application>Microsoft Office PowerPoint</Application>
  <PresentationFormat>Widescreen</PresentationFormat>
  <Paragraphs>482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Cambria Math</vt:lpstr>
      <vt:lpstr>Wingdings</vt:lpstr>
      <vt:lpstr>Wingdings 2</vt:lpstr>
      <vt:lpstr>Retrospect</vt:lpstr>
      <vt:lpstr>Lecture 7  Non-Linear Optimization</vt:lpstr>
      <vt:lpstr>Learning Objectives</vt:lpstr>
      <vt:lpstr>Outline </vt:lpstr>
      <vt:lpstr>Demo on GitHub</vt:lpstr>
      <vt:lpstr>Recap: Breast Cancer Example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</vt:lpstr>
      <vt:lpstr>Example 2 in Python</vt:lpstr>
      <vt:lpstr>Example 3:  Gradients with Sums</vt:lpstr>
      <vt:lpstr>Gradients with Sums</vt:lpstr>
      <vt:lpstr>Chain Rule</vt:lpstr>
      <vt:lpstr>Multi-Variable Chain Rule</vt:lpstr>
      <vt:lpstr>Example 4:  Loss Function</vt:lpstr>
      <vt:lpstr>First-Order Approximations Scalar-Input Functions</vt:lpstr>
      <vt:lpstr>First-Order Approximations Vector Input Functions</vt:lpstr>
      <vt:lpstr>Gradients and Stationary Points</vt:lpstr>
      <vt:lpstr>Direction of Maximum Increase</vt:lpstr>
      <vt:lpstr>First-Order Approximations Matrix Input Functions (Advanced)</vt:lpstr>
      <vt:lpstr>Example 3:  Matrix-Input Function</vt:lpstr>
      <vt:lpstr>Example 3 in Python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Logistic Loss Function for Binary Classification (Review)</vt:lpstr>
      <vt:lpstr>Logistic Loss as a Two Step Function</vt:lpstr>
      <vt:lpstr>Gradient of Binary Cross Entropy Loss</vt:lpstr>
      <vt:lpstr>Gradients with Matrix Multiplication</vt:lpstr>
      <vt:lpstr>Summary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</vt:lpstr>
      <vt:lpstr>Armijo Rule Illustrated</vt:lpstr>
      <vt:lpstr>Adaptive Gradient Descent in Python</vt:lpstr>
      <vt:lpstr>In-Class Exercise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567</cp:revision>
  <cp:lastPrinted>2018-03-04T16:35:01Z</cp:lastPrinted>
  <dcterms:created xsi:type="dcterms:W3CDTF">2015-03-22T11:15:32Z</dcterms:created>
  <dcterms:modified xsi:type="dcterms:W3CDTF">2020-09-28T22:35:34Z</dcterms:modified>
</cp:coreProperties>
</file>