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71" r:id="rId3"/>
    <p:sldId id="259" r:id="rId4"/>
    <p:sldId id="260" r:id="rId5"/>
    <p:sldId id="261" r:id="rId6"/>
    <p:sldId id="281" r:id="rId7"/>
    <p:sldId id="284" r:id="rId8"/>
    <p:sldId id="282" r:id="rId9"/>
    <p:sldId id="283" r:id="rId10"/>
    <p:sldId id="263" r:id="rId11"/>
    <p:sldId id="264" r:id="rId12"/>
    <p:sldId id="265" r:id="rId13"/>
    <p:sldId id="266" r:id="rId14"/>
    <p:sldId id="267" r:id="rId15"/>
    <p:sldId id="278" r:id="rId16"/>
    <p:sldId id="268" r:id="rId17"/>
    <p:sldId id="269" r:id="rId18"/>
    <p:sldId id="270" r:id="rId19"/>
    <p:sldId id="272" r:id="rId20"/>
    <p:sldId id="279" r:id="rId21"/>
    <p:sldId id="277" r:id="rId22"/>
    <p:sldId id="280" r:id="rId23"/>
    <p:sldId id="276" r:id="rId2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://www.face-rec.org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rchive.ics.uci.edu/ml/datasets/Diabe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support/knowledgecenter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odrigob.github.io/are_we_there_yet/build/classification_datasets_results.html#4d4e495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EE-UY4563/ EL-GY6143: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032718"/>
            <a:ext cx="10058400" cy="16689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For each image region, determine if face or non-face</a:t>
            </a:r>
          </a:p>
          <a:p>
            <a:r>
              <a:rPr lang="en-US" dirty="0"/>
              <a:t>More challenging than digit recognition</a:t>
            </a:r>
          </a:p>
          <a:p>
            <a:pPr lvl="1"/>
            <a:r>
              <a:rPr lang="en-US" dirty="0"/>
              <a:t>Even harder to describe a face via “rules” in a robust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</a:t>
            </a:r>
            <a:r>
              <a:rPr lang="en-US" dirty="0"/>
              <a:t>  Get large number of face and non-face examples</a:t>
            </a:r>
          </a:p>
          <a:p>
            <a:r>
              <a:rPr lang="en-US" dirty="0"/>
              <a:t>Typical early dataset </a:t>
            </a:r>
          </a:p>
          <a:p>
            <a:pPr lvl="1"/>
            <a:r>
              <a:rPr lang="en-US" dirty="0"/>
              <a:t>5000 faces (all near frontal, vary age, race, gender, lighting)</a:t>
            </a:r>
          </a:p>
          <a:p>
            <a:pPr lvl="1"/>
            <a:r>
              <a:rPr lang="en-US" dirty="0"/>
              <a:t> 10^8 non faces</a:t>
            </a:r>
          </a:p>
          <a:p>
            <a:pPr lvl="1"/>
            <a:r>
              <a:rPr lang="en-US" dirty="0"/>
              <a:t>Faces are normalized (scale, translation)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a classifier from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of functions </a:t>
            </a:r>
          </a:p>
          <a:p>
            <a:pPr lvl="1"/>
            <a:r>
              <a:rPr lang="en-US" dirty="0"/>
              <a:t>Each function maps image to binary value “face” or “non-face”</a:t>
            </a:r>
          </a:p>
          <a:p>
            <a:pPr lvl="1"/>
            <a:r>
              <a:rPr lang="en-US" dirty="0"/>
              <a:t>Select function that works well on training data</a:t>
            </a:r>
          </a:p>
          <a:p>
            <a:pPr lvl="1"/>
            <a:r>
              <a:rPr lang="en-US" dirty="0"/>
              <a:t>For good performance, functions may be complex</a:t>
            </a:r>
          </a:p>
          <a:p>
            <a:pPr lvl="1"/>
            <a:r>
              <a:rPr lang="en-US" dirty="0"/>
              <a:t>Many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</p:spPr>
            <p:txBody>
              <a:bodyPr/>
              <a:lstStyle/>
              <a:p>
                <a:r>
                  <a:rPr lang="en-US" dirty="0"/>
                  <a:t>Example:  Credit score</a:t>
                </a:r>
              </a:p>
              <a:p>
                <a:r>
                  <a:rPr lang="en-US" dirty="0"/>
                  <a:t>Determine if customer is high-risk or low-risk</a:t>
                </a:r>
              </a:p>
              <a:p>
                <a:r>
                  <a:rPr lang="en-US" dirty="0"/>
                  <a:t>Select some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Example:  income &amp; savings</a:t>
                </a:r>
              </a:p>
              <a:p>
                <a:pPr lvl="1"/>
                <a:r>
                  <a:rPr lang="en-US" dirty="0"/>
                  <a:t>Represent as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/>
                  <a:t>The function on the right 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  <a:blipFill>
                <a:blip r:embed="rId2"/>
                <a:stretch>
                  <a:fillRect l="-219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Target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continuous-valued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price of car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mileage, size, horsepower, ..</a:t>
                </a:r>
              </a:p>
              <a:p>
                <a:pPr lvl="1"/>
                <a:r>
                  <a:rPr lang="en-US" dirty="0"/>
                  <a:t>Can use multiple predictors</a:t>
                </a:r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 rotWithShape="0"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084374" y="1539277"/>
            <a:ext cx="3904383" cy="37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266" y="1539277"/>
            <a:ext cx="5716413" cy="4329817"/>
          </a:xfrm>
        </p:spPr>
        <p:txBody>
          <a:bodyPr/>
          <a:lstStyle/>
          <a:p>
            <a:r>
              <a:rPr lang="en-US" dirty="0"/>
              <a:t>Predict blood glucose level </a:t>
            </a:r>
          </a:p>
          <a:p>
            <a:r>
              <a:rPr lang="en-US" dirty="0"/>
              <a:t>Many possible predictors:</a:t>
            </a:r>
          </a:p>
          <a:p>
            <a:pPr lvl="1"/>
            <a:r>
              <a:rPr lang="en-US" dirty="0"/>
              <a:t>Recent past levels</a:t>
            </a:r>
          </a:p>
          <a:p>
            <a:pPr lvl="1"/>
            <a:r>
              <a:rPr lang="en-US" dirty="0"/>
              <a:t>Insulin dose</a:t>
            </a:r>
          </a:p>
          <a:p>
            <a:pPr lvl="1"/>
            <a:r>
              <a:rPr lang="en-US" dirty="0"/>
              <a:t>Time of last meal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Check out data in: </a:t>
            </a:r>
            <a:br>
              <a:rPr lang="en-US" dirty="0"/>
            </a:br>
            <a:r>
              <a:rPr lang="en-US" dirty="0">
                <a:hlinkClick r:id="rId2"/>
              </a:rPr>
              <a:t>https://archive.ics.uci.edu/ml/datasets/Diabetes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02" y="1621312"/>
            <a:ext cx="384810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02" y="3011962"/>
            <a:ext cx="2337380" cy="3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4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“what normally happens”</a:t>
            </a:r>
          </a:p>
          <a:p>
            <a:r>
              <a:rPr lang="en-US" dirty="0"/>
              <a:t>No output</a:t>
            </a:r>
          </a:p>
          <a:p>
            <a:r>
              <a:rPr lang="en-US" dirty="0"/>
              <a:t>Clustering: Grouping similar instances</a:t>
            </a:r>
          </a:p>
          <a:p>
            <a:r>
              <a:rPr lang="en-US" dirty="0"/>
              <a:t>Example applications</a:t>
            </a:r>
          </a:p>
          <a:p>
            <a:pPr lvl="1"/>
            <a:r>
              <a:rPr lang="en-US" dirty="0"/>
              <a:t>Customer segmentation </a:t>
            </a:r>
          </a:p>
          <a:p>
            <a:pPr lvl="1"/>
            <a:r>
              <a:rPr lang="en-US" dirty="0"/>
              <a:t>Image compression: Color quantization</a:t>
            </a:r>
          </a:p>
          <a:p>
            <a:pPr lvl="1"/>
            <a:r>
              <a:rPr lang="en-US" dirty="0"/>
              <a:t>Bioinformatics: Learning motifs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3"/>
              </a:rPr>
              <a:t>http://www.ibm.com/support/knowledgecenter</a:t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data-driven learning </a:t>
            </a:r>
            <a:r>
              <a:rPr lang="en-US" dirty="0"/>
              <a:t>vs.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domain knowledge</a:t>
            </a:r>
            <a:r>
              <a:rPr lang="es-419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based approaches</a:t>
            </a:r>
          </a:p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  <a:p>
            <a:r>
              <a:rPr lang="en-US" dirty="0"/>
              <a:t>Jeopardy</a:t>
            </a:r>
          </a:p>
          <a:p>
            <a:r>
              <a:rPr lang="en-US" dirty="0"/>
              <a:t>Very difficult games:  Alpha Go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Many, many others…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CD80-B7A4-4801-97BF-B5A8BB4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31" y="1594457"/>
            <a:ext cx="27241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6345F-0229-4381-9773-B78DF7B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1" y="3326036"/>
            <a:ext cx="29051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3C89-51D4-4841-AC6B-6723DB43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89" y="4111848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7" y="235911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Big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social networks,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sz="2800" dirty="0"/>
              <a:t> to improve algorithms from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(ex: complex medical processes we don’t fully understand)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 or adapt in time (routing on a computer network)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1.3 Terminology | Interpretable Machine Learning">
            <a:extLst>
              <a:ext uri="{FF2B5EF4-FFF2-40B4-BE49-F238E27FC236}">
                <a16:creationId xmlns:a16="http://schemas.microsoft.com/office/drawing/2014/main" id="{5055A3D1-83B0-4C74-A00A-40B1DDB44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4" t="13603"/>
          <a:stretch/>
        </p:blipFill>
        <p:spPr bwMode="auto">
          <a:xfrm>
            <a:off x="5846298" y="2060699"/>
            <a:ext cx="1809071" cy="16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4EBE6-6ADB-4A8D-A017-C06B061A11D6}"/>
              </a:ext>
            </a:extLst>
          </p:cNvPr>
          <p:cNvSpPr txBox="1"/>
          <p:nvPr/>
        </p:nvSpPr>
        <p:spPr>
          <a:xfrm>
            <a:off x="7907466" y="2360503"/>
            <a:ext cx="395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Image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Christoph Molnar, </a:t>
            </a:r>
            <a:br>
              <a:rPr lang="es-ES" sz="1400" dirty="0"/>
            </a:br>
            <a:r>
              <a:rPr lang="en-US" sz="1400" dirty="0">
                <a:hlinkClick r:id="rId3"/>
              </a:rPr>
              <a:t>https://christophm.github.io/interpretable-ml-book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9D677-F895-46A6-850E-4933C506B88B}"/>
              </a:ext>
            </a:extLst>
          </p:cNvPr>
          <p:cNvSpPr txBox="1"/>
          <p:nvPr/>
        </p:nvSpPr>
        <p:spPr>
          <a:xfrm>
            <a:off x="2421494" y="3640451"/>
            <a:ext cx="290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Traditional approach</a:t>
            </a:r>
          </a:p>
          <a:p>
            <a:r>
              <a:rPr lang="en-US" dirty="0"/>
              <a:t>Domain or expert knowledge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AD554-232B-4A14-9BB1-BF6C23A87D63}"/>
              </a:ext>
            </a:extLst>
          </p:cNvPr>
          <p:cNvSpPr txBox="1"/>
          <p:nvPr/>
        </p:nvSpPr>
        <p:spPr>
          <a:xfrm>
            <a:off x="5928302" y="364045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Learning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Data-driven</a:t>
            </a:r>
          </a:p>
        </p:txBody>
      </p:sp>
      <p:pic>
        <p:nvPicPr>
          <p:cNvPr id="8" name="Picture 4" descr="1.3 Terminology | Interpretable Machine Learning">
            <a:extLst>
              <a:ext uri="{FF2B5EF4-FFF2-40B4-BE49-F238E27FC236}">
                <a16:creationId xmlns:a16="http://schemas.microsoft.com/office/drawing/2014/main" id="{21A4B277-6F7A-46EE-8088-E20305634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2" r="50582"/>
          <a:stretch/>
        </p:blipFill>
        <p:spPr bwMode="auto">
          <a:xfrm>
            <a:off x="2925413" y="2001562"/>
            <a:ext cx="1864613" cy="16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460" y="3952787"/>
            <a:ext cx="10261158" cy="20042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Recognize a digit from the image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MNIST dataset challenge</a:t>
            </a:r>
          </a:p>
          <a:p>
            <a:pPr lvl="1"/>
            <a:r>
              <a:rPr lang="en-US" dirty="0"/>
              <a:t>Dataset developed in 1990s to spur AI research on a challenging problem for the time</a:t>
            </a:r>
          </a:p>
          <a:p>
            <a:pPr lvl="1"/>
            <a:r>
              <a:rPr lang="en-US" dirty="0"/>
              <a:t>Data taken from census forms</a:t>
            </a:r>
          </a:p>
          <a:p>
            <a:pPr lvl="1"/>
            <a:r>
              <a:rPr lang="en-US" dirty="0"/>
              <a:t>Became a classic benchmark for machine vision problems</a:t>
            </a:r>
          </a:p>
          <a:p>
            <a:pPr lvl="1"/>
            <a:r>
              <a:rPr lang="en-US" dirty="0"/>
              <a:t>We will see this dataset extensively in this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B092-EE8C-48C5-A0CB-031260B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/>
          </a:bodyPr>
          <a:lstStyle/>
          <a:p>
            <a:r>
              <a:rPr lang="en-US" dirty="0"/>
              <a:t>Classical “Expert”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12F-FD4A-4A9A-9DD5-1C2D76D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</a:t>
            </a:r>
            <a:r>
              <a:rPr lang="en-US" dirty="0"/>
              <a:t>:  Use your knowledge about digits</a:t>
            </a:r>
          </a:p>
          <a:p>
            <a:pPr lvl="1"/>
            <a:r>
              <a:rPr lang="en-US" dirty="0"/>
              <a:t>You are an “expert” since you can do the task</a:t>
            </a:r>
          </a:p>
          <a:p>
            <a:r>
              <a:rPr lang="en-US" dirty="0"/>
              <a:t>Construct simple rules and code them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rule </a:t>
            </a:r>
            <a:r>
              <a:rPr lang="en-US" dirty="0"/>
              <a:t>example:   “</a:t>
            </a:r>
            <a:r>
              <a:rPr lang="en-US" i="1" dirty="0"/>
              <a:t>Image is a digit 7 if…”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is a single horizontal line, and </a:t>
            </a:r>
          </a:p>
          <a:p>
            <a:pPr lvl="1"/>
            <a:r>
              <a:rPr lang="en-US" dirty="0"/>
              <a:t>There is a single vertical line</a:t>
            </a:r>
          </a:p>
          <a:p>
            <a:pPr lvl="1"/>
            <a:endParaRPr lang="en-US" dirty="0"/>
          </a:p>
          <a:p>
            <a:r>
              <a:rPr lang="en-US" dirty="0"/>
              <a:t>Rule seems simple and reasonable</a:t>
            </a:r>
          </a:p>
          <a:p>
            <a:r>
              <a:rPr lang="en-US" dirty="0"/>
              <a:t>But,…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CAFA-F77F-4BE2-9AE2-C7F4F5C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3F9FC-19E4-4096-B387-9314B2C8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44" y="1491564"/>
            <a:ext cx="3162662" cy="154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52FF1-0BB6-490B-927C-BCD96704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93" y="3195312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E77B-55DC-4922-8DE8-FEDCFB2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Expert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809B-624D-4C25-8870-05069267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9327"/>
            <a:ext cx="6964895" cy="3099768"/>
          </a:xfrm>
        </p:spPr>
        <p:txBody>
          <a:bodyPr>
            <a:normAutofit/>
          </a:bodyPr>
          <a:lstStyle/>
          <a:p>
            <a:r>
              <a:rPr lang="en-US" dirty="0"/>
              <a:t>Simple expert rule breaks down in practice</a:t>
            </a:r>
          </a:p>
          <a:p>
            <a:pPr lvl="1"/>
            <a:r>
              <a:rPr lang="en-US" dirty="0"/>
              <a:t>Hard to define a “line” precisely</a:t>
            </a:r>
          </a:p>
          <a:p>
            <a:pPr lvl="1"/>
            <a:r>
              <a:rPr lang="en-US" dirty="0"/>
              <a:t>Orientation, length, thickness, …</a:t>
            </a:r>
          </a:p>
          <a:p>
            <a:pPr lvl="1"/>
            <a:r>
              <a:rPr lang="en-US" dirty="0"/>
              <a:t>May be multiple lines…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 problem</a:t>
            </a:r>
            <a:r>
              <a:rPr lang="en-US" dirty="0"/>
              <a:t>:  We cannot easily code our knowledge </a:t>
            </a:r>
          </a:p>
          <a:p>
            <a:pPr lvl="1"/>
            <a:r>
              <a:rPr lang="en-US" dirty="0"/>
              <a:t>We can do the task</a:t>
            </a:r>
          </a:p>
          <a:p>
            <a:pPr lvl="1"/>
            <a:r>
              <a:rPr lang="en-US" dirty="0"/>
              <a:t>But, it is hard to translate to simple mathematical formula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45E4-5EBC-4077-853C-60B700B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9DCF-D070-4625-A082-FB3FF39C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49" y="1746641"/>
            <a:ext cx="818197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D694D-3F4C-46F8-96E2-9C989FBA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61" y="3052293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Approach:  Learn from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not use your “expert” knowledge</a:t>
                </a:r>
              </a:p>
              <a:p>
                <a:r>
                  <a:rPr lang="en-US" dirty="0"/>
                  <a:t>Learn the function from data!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Get many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labeled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(Called the training data)</a:t>
                </a:r>
              </a:p>
              <a:p>
                <a:pPr lvl="1"/>
                <a:r>
                  <a:rPr lang="en-US" dirty="0"/>
                  <a:t>Each example has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“most” training examples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  <a:blipFill>
                <a:blip r:embed="rId2"/>
                <a:stretch>
                  <a:fillRect l="-1489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6FACCB-EE1F-43D1-A8D6-DD1F3CE6D8D7}"/>
              </a:ext>
            </a:extLst>
          </p:cNvPr>
          <p:cNvSpPr/>
          <p:nvPr/>
        </p:nvSpPr>
        <p:spPr>
          <a:xfrm>
            <a:off x="5449120" y="2178325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6B17A-665D-4D5F-98A2-C855C4E5815B}"/>
              </a:ext>
            </a:extLst>
          </p:cNvPr>
          <p:cNvGrpSpPr/>
          <p:nvPr/>
        </p:nvGrpSpPr>
        <p:grpSpPr>
          <a:xfrm>
            <a:off x="1026941" y="1473300"/>
            <a:ext cx="10257060" cy="1900814"/>
            <a:chOff x="1026941" y="1473300"/>
            <a:chExt cx="10257060" cy="19008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389" y="1927431"/>
              <a:ext cx="2138457" cy="144668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inputs images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(ex. 5000 ex per class)</a:t>
                  </a: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/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output labels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∈{0,1,…,9}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417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/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Learned classifier 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blipFill>
                <a:blip r:embed="rId6"/>
                <a:stretch>
                  <a:fillRect l="-2614" t="-4717" r="-196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144721-C5A4-43A6-BE9F-F34964315315}"/>
              </a:ext>
            </a:extLst>
          </p:cNvPr>
          <p:cNvSpPr txBox="1"/>
          <p:nvPr/>
        </p:nvSpPr>
        <p:spPr>
          <a:xfrm>
            <a:off x="5775102" y="16717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BCA-428A-47D2-B985-1C5D6236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 Benefits and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Learned systems do very well on image recognition problems</a:t>
                </a:r>
              </a:p>
              <a:p>
                <a:pPr lvl="1"/>
                <a:r>
                  <a:rPr lang="en-US" dirty="0"/>
                  <a:t>On MNIST,  </a:t>
                </a:r>
                <a:r>
                  <a:rPr lang="en-US" dirty="0">
                    <a:hlinkClick r:id="rId2"/>
                  </a:rPr>
                  <a:t>current systems</a:t>
                </a:r>
                <a:r>
                  <a:rPr lang="en-US" dirty="0"/>
                  <a:t> get &lt;0.21% errors (as of 1/20/2018)</a:t>
                </a:r>
              </a:p>
              <a:p>
                <a:pPr lvl="1"/>
                <a:r>
                  <a:rPr lang="en-US" dirty="0"/>
                  <a:t>Used widely in commercial systems today (e.g. OCR)</a:t>
                </a:r>
              </a:p>
              <a:p>
                <a:pPr lvl="1"/>
                <a:r>
                  <a:rPr lang="en-US" dirty="0"/>
                  <a:t>Cannot match this performance with an expert system</a:t>
                </a:r>
              </a:p>
              <a:p>
                <a:endParaRPr lang="en-US" dirty="0"/>
              </a:p>
              <a:p>
                <a:r>
                  <a:rPr lang="en-US" dirty="0"/>
                  <a:t>But, there are challenges: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acquire data</a:t>
                </a:r>
                <a:r>
                  <a:rPr lang="en-US" dirty="0"/>
                  <a:t>?  Someone has to manually label examples.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</a:t>
                </a:r>
                <a:r>
                  <a:rPr lang="en-US" dirty="0"/>
                  <a:t> a set of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search?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the function to data?</a:t>
                </a:r>
              </a:p>
              <a:p>
                <a:pPr lvl="1"/>
                <a:r>
                  <a:rPr lang="en-US" dirty="0"/>
                  <a:t>If a function works on training example, will it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generalize</a:t>
                </a:r>
                <a:r>
                  <a:rPr lang="en-US" dirty="0"/>
                  <a:t> on new data?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is what you will learn in this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A026-F41E-421B-957F-D8F6A7FF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FF14-B302-4D06-AE62-17CA0AD7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993" y="2550745"/>
            <a:ext cx="3409981" cy="2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2686</TotalTime>
  <Words>1389</Words>
  <Application>Microsoft Office PowerPoint</Application>
  <PresentationFormat>Widescreen</PresentationFormat>
  <Paragraphs>243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Retrospect</vt:lpstr>
      <vt:lpstr>Unit 1  What is Machine Learning?</vt:lpstr>
      <vt:lpstr>Learning Objectives</vt:lpstr>
      <vt:lpstr>Outline</vt:lpstr>
      <vt:lpstr>What is Machine Learning?</vt:lpstr>
      <vt:lpstr>Example 1:  Digit Recognition</vt:lpstr>
      <vt:lpstr>Classical “Expert” Approach</vt:lpstr>
      <vt:lpstr>Problems with Expert Rules</vt:lpstr>
      <vt:lpstr>ML Approach:  Learn from Data</vt:lpstr>
      <vt:lpstr>ML Approach Benefits and Challenges</vt:lpstr>
      <vt:lpstr>Example 2:  Face Detection</vt:lpstr>
      <vt:lpstr>Supervised Learning Approach</vt:lpstr>
      <vt:lpstr>Example 3:  Spam Detection</vt:lpstr>
      <vt:lpstr>Example 4:  Stock Price Prediction</vt:lpstr>
      <vt:lpstr>Machine Learning in Many Fields</vt:lpstr>
      <vt:lpstr>Outline</vt:lpstr>
      <vt:lpstr>Classification</vt:lpstr>
      <vt:lpstr>Regression</vt:lpstr>
      <vt:lpstr>Regression Example</vt:lpstr>
      <vt:lpstr>Unsupervised Learning</vt:lpstr>
      <vt:lpstr>Outline</vt:lpstr>
      <vt:lpstr>What ML is Doing Today?</vt:lpstr>
      <vt:lpstr>Why Now?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311</cp:revision>
  <cp:lastPrinted>2018-09-04T19:00:14Z</cp:lastPrinted>
  <dcterms:created xsi:type="dcterms:W3CDTF">2015-03-22T11:15:32Z</dcterms:created>
  <dcterms:modified xsi:type="dcterms:W3CDTF">2020-08-21T11:41:19Z</dcterms:modified>
</cp:coreProperties>
</file>