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08" r:id="rId12"/>
    <p:sldId id="374" r:id="rId13"/>
    <p:sldId id="344" r:id="rId14"/>
    <p:sldId id="367" r:id="rId15"/>
    <p:sldId id="368" r:id="rId16"/>
    <p:sldId id="370" r:id="rId17"/>
    <p:sldId id="353" r:id="rId18"/>
    <p:sldId id="313" r:id="rId19"/>
    <p:sldId id="314" r:id="rId20"/>
    <p:sldId id="324" r:id="rId21"/>
    <p:sldId id="378" r:id="rId22"/>
    <p:sldId id="384" r:id="rId23"/>
    <p:sldId id="347" r:id="rId24"/>
    <p:sldId id="383" r:id="rId25"/>
    <p:sldId id="346" r:id="rId26"/>
    <p:sldId id="315" r:id="rId27"/>
    <p:sldId id="317" r:id="rId28"/>
    <p:sldId id="316" r:id="rId29"/>
    <p:sldId id="382" r:id="rId30"/>
    <p:sldId id="319" r:id="rId31"/>
    <p:sldId id="352" r:id="rId32"/>
    <p:sldId id="321" r:id="rId33"/>
    <p:sldId id="379" r:id="rId34"/>
    <p:sldId id="348" r:id="rId35"/>
    <p:sldId id="359" r:id="rId36"/>
    <p:sldId id="325" r:id="rId37"/>
    <p:sldId id="349" r:id="rId38"/>
    <p:sldId id="326" r:id="rId39"/>
    <p:sldId id="380" r:id="rId40"/>
    <p:sldId id="350" r:id="rId41"/>
    <p:sldId id="340" r:id="rId42"/>
    <p:sldId id="338" r:id="rId43"/>
    <p:sldId id="341" r:id="rId44"/>
    <p:sldId id="351" r:id="rId45"/>
    <p:sldId id="337" r:id="rId46"/>
    <p:sldId id="328" r:id="rId47"/>
    <p:sldId id="360" r:id="rId48"/>
    <p:sldId id="362" r:id="rId49"/>
    <p:sldId id="363" r:id="rId50"/>
    <p:sldId id="364" r:id="rId51"/>
    <p:sldId id="366" r:id="rId52"/>
    <p:sldId id="330" r:id="rId53"/>
    <p:sldId id="365" r:id="rId54"/>
    <p:sldId id="327" r:id="rId55"/>
    <p:sldId id="381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Glucose Monitoring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glucose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prediction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Age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𝐵𝑃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Is a linear model a good idea?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would such a model tell us?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0440B-C12B-457F-95C3-7B929F2D5362}"/>
              </a:ext>
            </a:extLst>
          </p:cNvPr>
          <p:cNvSpPr txBox="1"/>
          <p:nvPr/>
        </p:nvSpPr>
        <p:spPr>
          <a:xfrm>
            <a:off x="7320162" y="3684664"/>
            <a:ext cx="239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10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/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Prediction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blipFill>
                <a:blip r:embed="rId3"/>
                <a:stretch>
                  <a:fillRect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/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s-ES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s-E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S" dirty="0">
                    <a:solidFill>
                      <a:schemeClr val="accent6">
                        <a:lumMod val="75000"/>
                      </a:schemeClr>
                    </a:solidFill>
                  </a:rPr>
                  <a:t>Target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blipFill>
                <a:blip r:embed="rId4"/>
                <a:stretch>
                  <a:fillRect l="-7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/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/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/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/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3A600527-4350-4C04-AD3D-04845CC63BE6}"/>
              </a:ext>
            </a:extLst>
          </p:cNvPr>
          <p:cNvSpPr/>
          <p:nvPr/>
        </p:nvSpPr>
        <p:spPr>
          <a:xfrm rot="5400000">
            <a:off x="7753111" y="839023"/>
            <a:ext cx="435901" cy="5088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6B82A-B477-4ADD-A837-95CFCFB37FB1}"/>
              </a:ext>
            </a:extLst>
          </p:cNvPr>
          <p:cNvSpPr txBox="1"/>
          <p:nvPr/>
        </p:nvSpPr>
        <p:spPr>
          <a:xfrm>
            <a:off x="4461601" y="3801802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13961-7A66-460C-910E-000FB9FDEDE7}"/>
              </a:ext>
            </a:extLst>
          </p:cNvPr>
          <p:cNvCxnSpPr/>
          <p:nvPr/>
        </p:nvCxnSpPr>
        <p:spPr>
          <a:xfrm flipV="1">
            <a:off x="4981423" y="2927465"/>
            <a:ext cx="0" cy="8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5147977-FC5B-49DE-A130-5B21405F31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162" r="58394"/>
          <a:stretch/>
        </p:blipFill>
        <p:spPr>
          <a:xfrm>
            <a:off x="7140646" y="4394132"/>
            <a:ext cx="3527212" cy="21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5376153" y="4500176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233084-9BD1-46CE-AB2E-730C7953C59C}"/>
              </a:ext>
            </a:extLst>
          </p:cNvPr>
          <p:cNvSpPr/>
          <p:nvPr/>
        </p:nvSpPr>
        <p:spPr>
          <a:xfrm>
            <a:off x="4506824" y="4144997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426085" y="2441643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 b="-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on the next two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7522</TotalTime>
  <Words>3635</Words>
  <Application>Microsoft Office PowerPoint</Application>
  <PresentationFormat>Widescreen</PresentationFormat>
  <Paragraphs>573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Matrix Representation of Data</vt:lpstr>
      <vt:lpstr>In class exercise</vt:lpstr>
      <vt:lpstr>Outline </vt:lpstr>
      <vt:lpstr>Multiple Variable Linear Model</vt:lpstr>
      <vt:lpstr>Example:  Glucose Monitoring</vt:lpstr>
      <vt:lpstr>Example:  Heart Rate Increase</vt:lpstr>
      <vt:lpstr>Why Use a Linear Model?</vt:lpstr>
      <vt:lpstr>Matrix Review</vt:lpstr>
      <vt:lpstr>Matrix Form of Linear Regression</vt:lpstr>
      <vt:lpstr>Slopes, Intercept and Inner Products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Gradients and Multi-Variable Functions</vt:lpstr>
      <vt:lpstr>Proof of the LS Formula</vt:lpstr>
      <vt:lpstr>LS Solution via  Auto-Correlation Functions</vt:lpstr>
      <vt:lpstr>R^2:  Goodness of Fit</vt:lpstr>
      <vt:lpstr>Mean Removed Form of the LS Solution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Lab:  Robot Calibration</vt:lpstr>
      <vt:lpstr>In-Class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481</cp:revision>
  <cp:lastPrinted>2016-09-20T02:34:45Z</cp:lastPrinted>
  <dcterms:created xsi:type="dcterms:W3CDTF">2015-03-22T11:15:32Z</dcterms:created>
  <dcterms:modified xsi:type="dcterms:W3CDTF">2020-08-20T23:11:01Z</dcterms:modified>
</cp:coreProperties>
</file>