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328" r:id="rId3"/>
    <p:sldId id="486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388" r:id="rId15"/>
    <p:sldId id="353" r:id="rId16"/>
    <p:sldId id="269" r:id="rId17"/>
    <p:sldId id="354" r:id="rId18"/>
    <p:sldId id="357" r:id="rId19"/>
    <p:sldId id="362" r:id="rId20"/>
    <p:sldId id="363" r:id="rId21"/>
    <p:sldId id="364" r:id="rId22"/>
    <p:sldId id="365" r:id="rId23"/>
    <p:sldId id="487" r:id="rId24"/>
    <p:sldId id="367" r:id="rId25"/>
    <p:sldId id="369" r:id="rId26"/>
    <p:sldId id="370" r:id="rId27"/>
    <p:sldId id="368" r:id="rId28"/>
    <p:sldId id="425" r:id="rId29"/>
    <p:sldId id="371" r:id="rId30"/>
    <p:sldId id="372" r:id="rId31"/>
    <p:sldId id="373" r:id="rId32"/>
    <p:sldId id="374" r:id="rId33"/>
    <p:sldId id="375" r:id="rId34"/>
    <p:sldId id="376" r:id="rId35"/>
    <p:sldId id="405" r:id="rId36"/>
    <p:sldId id="488" r:id="rId37"/>
    <p:sldId id="383" r:id="rId38"/>
    <p:sldId id="384" r:id="rId39"/>
    <p:sldId id="385" r:id="rId40"/>
    <p:sldId id="408" r:id="rId41"/>
    <p:sldId id="489" r:id="rId42"/>
    <p:sldId id="310" r:id="rId43"/>
    <p:sldId id="312" r:id="rId44"/>
    <p:sldId id="396" r:id="rId45"/>
    <p:sldId id="397" r:id="rId46"/>
    <p:sldId id="480" r:id="rId47"/>
    <p:sldId id="316" r:id="rId48"/>
    <p:sldId id="400" r:id="rId49"/>
    <p:sldId id="402" r:id="rId50"/>
    <p:sldId id="401" r:id="rId51"/>
    <p:sldId id="404" r:id="rId52"/>
    <p:sldId id="414" r:id="rId53"/>
    <p:sldId id="415" r:id="rId54"/>
    <p:sldId id="416" r:id="rId55"/>
    <p:sldId id="417" r:id="rId56"/>
    <p:sldId id="406" r:id="rId57"/>
    <p:sldId id="40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8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69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1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www.tensorflow.org/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5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6796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67964" cy="4329817"/>
              </a:xfrm>
              <a:blipFill>
                <a:blip r:embed="rId3"/>
                <a:stretch>
                  <a:fillRect l="-24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389980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389980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108197" r="-18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108197" r="-75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208197" r="-1837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208197" r="-75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308197" r="-1837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308197" r="-7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408197" r="-1837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408197" r="-7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508197" r="-7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88665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88665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pPr lvl="1"/>
                <a:r>
                  <a:rPr lang="en-US" dirty="0"/>
                  <a:t>But,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8377" y="2250141"/>
            <a:ext cx="141773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16786" y="225853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16786" y="2633814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38918" y="2250141"/>
            <a:ext cx="12504" cy="38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7573" y="1996989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selected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mini-batch</a:t>
            </a:r>
          </a:p>
          <a:p>
            <a:endParaRPr lang="en-US" dirty="0"/>
          </a:p>
          <a:p>
            <a:r>
              <a:rPr lang="en-US" dirty="0"/>
              <a:t>e.g. 100 records</a:t>
            </a:r>
          </a:p>
        </p:txBody>
      </p: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55503" y="240010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2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4740" y="146723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E5E9-8790-495A-A77A-C5893CEC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in class exercise in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54939-A769-42D4-B231-35DE5FC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44" y="1620944"/>
            <a:ext cx="4600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14979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4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444C1-63B2-CA4C-AC52-729558D10BC6}"/>
              </a:ext>
            </a:extLst>
          </p:cNvPr>
          <p:cNvSpPr txBox="1"/>
          <p:nvPr/>
        </p:nvSpPr>
        <p:spPr>
          <a:xfrm>
            <a:off x="7073153" y="4158549"/>
            <a:ext cx="39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78500 parameters in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4EEEE-381F-45E7-B60A-9D0676DD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17887"/>
            <a:ext cx="7823479" cy="13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BA2FE-74AA-FF42-A631-EFBAA99F4C5B}"/>
              </a:ext>
            </a:extLst>
          </p:cNvPr>
          <p:cNvCxnSpPr/>
          <p:nvPr/>
        </p:nvCxnSpPr>
        <p:spPr>
          <a:xfrm flipH="1">
            <a:off x="5610386" y="3208149"/>
            <a:ext cx="464950" cy="50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9A018-E642-4928-B99C-C7CA79DAA985}"/>
              </a:ext>
            </a:extLst>
          </p:cNvPr>
          <p:cNvSpPr txBox="1"/>
          <p:nvPr/>
        </p:nvSpPr>
        <p:spPr>
          <a:xfrm>
            <a:off x="793735" y="5532106"/>
            <a:ext cx="811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code in https://github.com/sdrangan/introml/blob/master/neural/synthetic.ipynb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0EC9B-6595-1C41-8A90-38CB18D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51" y="1535888"/>
            <a:ext cx="6450938" cy="4333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14716-C073-4282-9B86-CB846DD1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3" y="1603373"/>
            <a:ext cx="38385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3306" y="350536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7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BF4FA-0EE8-459D-88CB-FA382EC65A76}"/>
              </a:ext>
            </a:extLst>
          </p:cNvPr>
          <p:cNvSpPr/>
          <p:nvPr/>
        </p:nvSpPr>
        <p:spPr>
          <a:xfrm>
            <a:off x="5498867" y="4017922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/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04FACD6-A3C5-45D4-8CF9-2C849C16AC11}"/>
              </a:ext>
            </a:extLst>
          </p:cNvPr>
          <p:cNvSpPr/>
          <p:nvPr/>
        </p:nvSpPr>
        <p:spPr>
          <a:xfrm>
            <a:off x="7010283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/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2466044-740D-4F82-85CB-C19FCABBE1E3}"/>
              </a:ext>
            </a:extLst>
          </p:cNvPr>
          <p:cNvSpPr/>
          <p:nvPr/>
        </p:nvSpPr>
        <p:spPr>
          <a:xfrm>
            <a:off x="6037160" y="4947671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/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blipFill>
                <a:blip r:embed="rId6"/>
                <a:stretch>
                  <a:fillRect r="-80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E512C0-8A4A-493B-8B77-34B183DAC32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842815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1F54C7-1D87-48FB-8A08-76F02719DCCA}"/>
              </a:ext>
            </a:extLst>
          </p:cNvPr>
          <p:cNvCxnSpPr>
            <a:stCxn id="12" idx="7"/>
            <a:endCxn id="10" idx="3"/>
          </p:cNvCxnSpPr>
          <p:nvPr/>
        </p:nvCxnSpPr>
        <p:spPr>
          <a:xfrm flipV="1">
            <a:off x="6330738" y="4311500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EF0B060-4B9A-4925-9DB8-0FFF661A409F}"/>
              </a:ext>
            </a:extLst>
          </p:cNvPr>
          <p:cNvSpPr/>
          <p:nvPr/>
        </p:nvSpPr>
        <p:spPr>
          <a:xfrm>
            <a:off x="7748477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0D9D6E-555D-4B1D-8C78-E007628F7C4C}"/>
              </a:ext>
            </a:extLst>
          </p:cNvPr>
          <p:cNvCxnSpPr/>
          <p:nvPr/>
        </p:nvCxnSpPr>
        <p:spPr>
          <a:xfrm>
            <a:off x="7322036" y="4189896"/>
            <a:ext cx="45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/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68E2EF9-7C5A-4643-908B-20A852F1DE96}"/>
              </a:ext>
            </a:extLst>
          </p:cNvPr>
          <p:cNvSpPr/>
          <p:nvPr/>
        </p:nvSpPr>
        <p:spPr>
          <a:xfrm>
            <a:off x="9204720" y="4023514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1E6266-0F60-42E0-8DBB-5816E5563A58}"/>
              </a:ext>
            </a:extLst>
          </p:cNvPr>
          <p:cNvSpPr/>
          <p:nvPr/>
        </p:nvSpPr>
        <p:spPr>
          <a:xfrm>
            <a:off x="8231597" y="4953263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B4BED-8B1B-4A19-9FCD-3E3A9AB0E286}"/>
              </a:ext>
            </a:extLst>
          </p:cNvPr>
          <p:cNvCxnSpPr>
            <a:endCxn id="19" idx="2"/>
          </p:cNvCxnSpPr>
          <p:nvPr/>
        </p:nvCxnSpPr>
        <p:spPr>
          <a:xfrm>
            <a:off x="8037252" y="4195488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04B41-D8C3-4B3C-B7A6-5F6123DFA887}"/>
              </a:ext>
            </a:extLst>
          </p:cNvPr>
          <p:cNvCxnSpPr>
            <a:stCxn id="20" idx="7"/>
            <a:endCxn id="19" idx="3"/>
          </p:cNvCxnSpPr>
          <p:nvPr/>
        </p:nvCxnSpPr>
        <p:spPr>
          <a:xfrm flipV="1">
            <a:off x="8525175" y="4317092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/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/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3E5CEE12-1075-4E03-9549-707B76C94B97}"/>
              </a:ext>
            </a:extLst>
          </p:cNvPr>
          <p:cNvSpPr/>
          <p:nvPr/>
        </p:nvSpPr>
        <p:spPr>
          <a:xfrm>
            <a:off x="10716136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D02D1-A738-4734-8772-F786BFE29944}"/>
              </a:ext>
            </a:extLst>
          </p:cNvPr>
          <p:cNvCxnSpPr>
            <a:endCxn id="25" idx="2"/>
          </p:cNvCxnSpPr>
          <p:nvPr/>
        </p:nvCxnSpPr>
        <p:spPr>
          <a:xfrm>
            <a:off x="9548668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/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610286FC-A043-4B00-997C-6ED6E7D02A8D}"/>
              </a:ext>
            </a:extLst>
          </p:cNvPr>
          <p:cNvSpPr/>
          <p:nvPr/>
        </p:nvSpPr>
        <p:spPr>
          <a:xfrm>
            <a:off x="9807971" y="4992450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BB520-AFB0-4A05-9050-255808868F6C}"/>
              </a:ext>
            </a:extLst>
          </p:cNvPr>
          <p:cNvCxnSpPr>
            <a:stCxn id="28" idx="7"/>
          </p:cNvCxnSpPr>
          <p:nvPr/>
        </p:nvCxnSpPr>
        <p:spPr>
          <a:xfrm flipV="1">
            <a:off x="10101549" y="4356279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/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607BBE4-73AF-4C9E-A8E4-F17AA63C778C}"/>
              </a:ext>
            </a:extLst>
          </p:cNvPr>
          <p:cNvSpPr/>
          <p:nvPr/>
        </p:nvSpPr>
        <p:spPr>
          <a:xfrm>
            <a:off x="2244391" y="4408981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11647-B32E-4C05-A27D-B9AA1A7FBCE1}"/>
              </a:ext>
            </a:extLst>
          </p:cNvPr>
          <p:cNvSpPr/>
          <p:nvPr/>
        </p:nvSpPr>
        <p:spPr>
          <a:xfrm>
            <a:off x="2244391" y="4975937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2F437D-103F-4E58-9768-3FA5F28E1214}"/>
              </a:ext>
            </a:extLst>
          </p:cNvPr>
          <p:cNvSpPr/>
          <p:nvPr/>
        </p:nvSpPr>
        <p:spPr>
          <a:xfrm>
            <a:off x="2244391" y="5500842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A4A023-EF02-47F8-8344-CBDAF5162E56}"/>
              </a:ext>
            </a:extLst>
          </p:cNvPr>
          <p:cNvSpPr txBox="1"/>
          <p:nvPr/>
        </p:nvSpPr>
        <p:spPr>
          <a:xfrm>
            <a:off x="2807143" y="4367462"/>
            <a:ext cx="1882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variable</a:t>
            </a:r>
          </a:p>
          <a:p>
            <a:endParaRPr lang="en-US" dirty="0"/>
          </a:p>
          <a:p>
            <a:r>
              <a:rPr lang="en-US" dirty="0"/>
              <a:t>Observed variable</a:t>
            </a:r>
          </a:p>
          <a:p>
            <a:endParaRPr lang="en-US" dirty="0"/>
          </a:p>
          <a:p>
            <a:r>
              <a:rPr lang="en-US" dirty="0"/>
              <a:t>Trainable variable</a:t>
            </a:r>
          </a:p>
        </p:txBody>
      </p: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FF689-D642-460F-B827-18D823B2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6350"/>
            <a:ext cx="5172343" cy="405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1B941-4BFE-4790-BEEE-306ABA10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1326814"/>
            <a:ext cx="4611211" cy="37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r>
                  <a:rPr lang="en-US" dirty="0"/>
                  <a:t>Each component is a vector: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01DE86-B9E1-40FB-B5E4-E00F6D666964}"/>
              </a:ext>
            </a:extLst>
          </p:cNvPr>
          <p:cNvSpPr/>
          <p:nvPr/>
        </p:nvSpPr>
        <p:spPr>
          <a:xfrm>
            <a:off x="7469178" y="3270913"/>
            <a:ext cx="343948" cy="34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FB860F-8817-4BA7-9A32-3B4F7320D75F}"/>
              </a:ext>
            </a:extLst>
          </p:cNvPr>
          <p:cNvSpPr/>
          <p:nvPr/>
        </p:nvSpPr>
        <p:spPr>
          <a:xfrm>
            <a:off x="8980594" y="3265321"/>
            <a:ext cx="343948" cy="3439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B196C2-5B1C-45C2-8F09-669B9E083B3C}"/>
              </a:ext>
            </a:extLst>
          </p:cNvPr>
          <p:cNvCxnSpPr>
            <a:endCxn id="31" idx="2"/>
          </p:cNvCxnSpPr>
          <p:nvPr/>
        </p:nvCxnSpPr>
        <p:spPr>
          <a:xfrm>
            <a:off x="7813126" y="3437295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2E89DAC-F06F-4C0D-9DD2-5646D980A07B}"/>
              </a:ext>
            </a:extLst>
          </p:cNvPr>
          <p:cNvSpPr/>
          <p:nvPr/>
        </p:nvSpPr>
        <p:spPr>
          <a:xfrm>
            <a:off x="10472946" y="3265321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4E5BCF-4F34-4999-AE6A-689AA5DB6BC1}"/>
              </a:ext>
            </a:extLst>
          </p:cNvPr>
          <p:cNvCxnSpPr>
            <a:cxnSpLocks/>
          </p:cNvCxnSpPr>
          <p:nvPr/>
        </p:nvCxnSpPr>
        <p:spPr>
          <a:xfrm>
            <a:off x="9324542" y="3437295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743A79-B0BE-4547-9EBD-04E9C22FC950}"/>
                  </a:ext>
                </a:extLst>
              </p:cNvPr>
              <p:cNvSpPr txBox="1"/>
              <p:nvPr/>
            </p:nvSpPr>
            <p:spPr>
              <a:xfrm>
                <a:off x="7532335" y="3674892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743A79-B0BE-4547-9EBD-04E9C22F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335" y="3674892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EBE7C1-4385-40A1-B354-D31FC386F310}"/>
                  </a:ext>
                </a:extLst>
              </p:cNvPr>
              <p:cNvSpPr txBox="1"/>
              <p:nvPr/>
            </p:nvSpPr>
            <p:spPr>
              <a:xfrm>
                <a:off x="9060908" y="3693356"/>
                <a:ext cx="171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EBE7C1-4385-40A1-B354-D31FC386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08" y="3693356"/>
                <a:ext cx="171522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7F33D-D9C0-47AB-95BD-16F6D18CF02F}"/>
                  </a:ext>
                </a:extLst>
              </p:cNvPr>
              <p:cNvSpPr txBox="1"/>
              <p:nvPr/>
            </p:nvSpPr>
            <p:spPr>
              <a:xfrm>
                <a:off x="10592879" y="3693356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7F33D-D9C0-47AB-95BD-16F6D18C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879" y="3693356"/>
                <a:ext cx="145553" cy="276999"/>
              </a:xfrm>
              <a:prstGeom prst="rect">
                <a:avLst/>
              </a:prstGeom>
              <a:blipFill>
                <a:blip r:embed="rId5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5DE345-0DD8-4FCA-A40C-B6AE36BF681D}"/>
              </a:ext>
            </a:extLst>
          </p:cNvPr>
          <p:cNvSpPr/>
          <p:nvPr/>
        </p:nvSpPr>
        <p:spPr>
          <a:xfrm rot="10800000">
            <a:off x="9513602" y="4209925"/>
            <a:ext cx="978408" cy="34394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5AA13E-0484-4F55-B0EF-713D98194FD0}"/>
                  </a:ext>
                </a:extLst>
              </p:cNvPr>
              <p:cNvSpPr txBox="1"/>
              <p:nvPr/>
            </p:nvSpPr>
            <p:spPr>
              <a:xfrm>
                <a:off x="9908276" y="4701841"/>
                <a:ext cx="368178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5AA13E-0484-4F55-B0EF-713D98194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276" y="4701841"/>
                <a:ext cx="368178" cy="573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3A99CB18-24C9-4DF2-8EF9-0D75754E7881}"/>
              </a:ext>
            </a:extLst>
          </p:cNvPr>
          <p:cNvSpPr/>
          <p:nvPr/>
        </p:nvSpPr>
        <p:spPr>
          <a:xfrm rot="10800000">
            <a:off x="7878252" y="4192670"/>
            <a:ext cx="978408" cy="34394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C39D6-56BB-40C9-A4CF-9F5866F35F5E}"/>
                  </a:ext>
                </a:extLst>
              </p:cNvPr>
              <p:cNvSpPr txBox="1"/>
              <p:nvPr/>
            </p:nvSpPr>
            <p:spPr>
              <a:xfrm>
                <a:off x="8176699" y="4670550"/>
                <a:ext cx="381515" cy="604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9C39D6-56BB-40C9-A4CF-9F5866F3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99" y="4670550"/>
                <a:ext cx="381515" cy="604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6790C675-32F1-4379-93D2-BA12BA6D7823}"/>
              </a:ext>
            </a:extLst>
          </p:cNvPr>
          <p:cNvSpPr/>
          <p:nvPr/>
        </p:nvSpPr>
        <p:spPr>
          <a:xfrm>
            <a:off x="8069010" y="2682433"/>
            <a:ext cx="978408" cy="34394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4837A-181A-4A43-89B9-E68A293D7AA6}"/>
                  </a:ext>
                </a:extLst>
              </p:cNvPr>
              <p:cNvSpPr txBox="1"/>
              <p:nvPr/>
            </p:nvSpPr>
            <p:spPr>
              <a:xfrm>
                <a:off x="8034179" y="2393610"/>
                <a:ext cx="928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34837A-181A-4A43-89B9-E68A293D7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179" y="2393610"/>
                <a:ext cx="928139" cy="276999"/>
              </a:xfrm>
              <a:prstGeom prst="rect">
                <a:avLst/>
              </a:prstGeom>
              <a:blipFill>
                <a:blip r:embed="rId8"/>
                <a:stretch>
                  <a:fillRect l="-3289" t="-4444" r="-9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Right 48">
            <a:extLst>
              <a:ext uri="{FF2B5EF4-FFF2-40B4-BE49-F238E27FC236}">
                <a16:creationId xmlns:a16="http://schemas.microsoft.com/office/drawing/2014/main" id="{9D8B9509-7060-4892-AE54-DB2DE193062B}"/>
              </a:ext>
            </a:extLst>
          </p:cNvPr>
          <p:cNvSpPr/>
          <p:nvPr/>
        </p:nvSpPr>
        <p:spPr>
          <a:xfrm>
            <a:off x="9614469" y="2696320"/>
            <a:ext cx="978408" cy="3439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809E24-FBF5-415D-AC71-7847CD93966D}"/>
                  </a:ext>
                </a:extLst>
              </p:cNvPr>
              <p:cNvSpPr txBox="1"/>
              <p:nvPr/>
            </p:nvSpPr>
            <p:spPr>
              <a:xfrm>
                <a:off x="9569033" y="2354193"/>
                <a:ext cx="928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809E24-FBF5-415D-AC71-7847CD939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033" y="2354193"/>
                <a:ext cx="928139" cy="276999"/>
              </a:xfrm>
              <a:prstGeom prst="rect">
                <a:avLst/>
              </a:prstGeom>
              <a:blipFill>
                <a:blip r:embed="rId9"/>
                <a:stretch>
                  <a:fillRect l="-6579" t="-2174" r="-789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)=−(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m=1,…,M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4,…)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Following previous procedures, in class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Summary:</a:t>
                </a:r>
              </a:p>
              <a:p>
                <a:pPr lvl="1"/>
                <a:r>
                  <a:rPr lang="en-US" dirty="0"/>
                  <a:t>Forward pass:  Compute hidden nodes and loss</a:t>
                </a:r>
              </a:p>
              <a:p>
                <a:pPr lvl="1"/>
                <a:r>
                  <a:rPr lang="en-US" dirty="0"/>
                  <a:t>Backward pass:  Compute gradients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>
            <a:off x="1105543" y="1909782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42818</TotalTime>
  <Words>3016</Words>
  <Application>Microsoft Office PowerPoint</Application>
  <PresentationFormat>Widescreen</PresentationFormat>
  <Paragraphs>614</Paragraphs>
  <Slides>57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Problems with Standard Gradient Descent</vt:lpstr>
      <vt:lpstr>Stochastic Gradient Descent</vt:lpstr>
      <vt:lpstr>SGD Theory (Advanced)</vt:lpstr>
      <vt:lpstr>SGD Practical Issues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In-Class Exercise</vt:lpstr>
      <vt:lpstr>Outline</vt:lpstr>
      <vt:lpstr>Recap:  MNIST data </vt:lpstr>
      <vt:lpstr>Simple MNIST Neural Network</vt:lpstr>
      <vt:lpstr>Fitting the Model</vt:lpstr>
      <vt:lpstr>Training and Validation Accuracy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4,…)</vt:lpstr>
      <vt:lpstr>Initialization and Data Normalization </vt:lpstr>
      <vt:lpstr>Regularization</vt:lpstr>
      <vt:lpstr>Regularization in Keras</vt:lpstr>
      <vt:lpstr>Choice of network parameters</vt:lpstr>
      <vt:lpstr>Learning Objectives</vt:lpstr>
      <vt:lpstr>Lab for this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714</cp:revision>
  <cp:lastPrinted>2016-11-01T14:44:54Z</cp:lastPrinted>
  <dcterms:created xsi:type="dcterms:W3CDTF">2015-03-22T11:15:32Z</dcterms:created>
  <dcterms:modified xsi:type="dcterms:W3CDTF">2020-10-25T07:58:00Z</dcterms:modified>
</cp:coreProperties>
</file>