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8" r:id="rId2"/>
    <p:sldId id="275" r:id="rId3"/>
    <p:sldId id="463" r:id="rId4"/>
    <p:sldId id="424" r:id="rId5"/>
    <p:sldId id="422" r:id="rId6"/>
    <p:sldId id="423" r:id="rId7"/>
    <p:sldId id="425" r:id="rId8"/>
    <p:sldId id="464" r:id="rId9"/>
    <p:sldId id="435" r:id="rId10"/>
    <p:sldId id="428" r:id="rId11"/>
    <p:sldId id="431" r:id="rId12"/>
    <p:sldId id="430" r:id="rId13"/>
    <p:sldId id="477" r:id="rId14"/>
    <p:sldId id="478" r:id="rId15"/>
    <p:sldId id="479" r:id="rId16"/>
    <p:sldId id="480" r:id="rId17"/>
    <p:sldId id="481" r:id="rId18"/>
    <p:sldId id="486" r:id="rId19"/>
    <p:sldId id="433" r:id="rId20"/>
    <p:sldId id="429" r:id="rId21"/>
    <p:sldId id="483" r:id="rId22"/>
    <p:sldId id="437" r:id="rId23"/>
    <p:sldId id="434" r:id="rId24"/>
    <p:sldId id="441" r:id="rId25"/>
    <p:sldId id="439" r:id="rId26"/>
    <p:sldId id="442" r:id="rId27"/>
    <p:sldId id="484" r:id="rId28"/>
    <p:sldId id="465" r:id="rId29"/>
    <p:sldId id="436" r:id="rId30"/>
    <p:sldId id="414" r:id="rId31"/>
    <p:sldId id="416" r:id="rId32"/>
    <p:sldId id="417" r:id="rId33"/>
    <p:sldId id="418" r:id="rId34"/>
    <p:sldId id="415" r:id="rId35"/>
    <p:sldId id="487" r:id="rId36"/>
    <p:sldId id="489" r:id="rId37"/>
    <p:sldId id="443" r:id="rId38"/>
    <p:sldId id="444" r:id="rId39"/>
    <p:sldId id="467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66" r:id="rId50"/>
    <p:sldId id="456" r:id="rId51"/>
    <p:sldId id="457" r:id="rId52"/>
    <p:sldId id="458" r:id="rId53"/>
    <p:sldId id="459" r:id="rId54"/>
    <p:sldId id="460" r:id="rId55"/>
    <p:sldId id="461" r:id="rId56"/>
    <p:sldId id="462" r:id="rId57"/>
    <p:sldId id="469" r:id="rId5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blob/master/optim/grad_descent.ipyn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Relationship Id="rId4" Type="http://schemas.openxmlformats.org/officeDocument/2006/relationships/image" Target="../media/image6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7 </a:t>
            </a:r>
            <a:br>
              <a:rPr lang="en-US" sz="6600" dirty="0"/>
            </a:br>
            <a:r>
              <a:rPr lang="en-US" sz="6600" dirty="0"/>
              <a:t>Non-Linear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Defined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scalar-valued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V</a:t>
                </a:r>
                <a:r>
                  <a:rPr lang="en-US" dirty="0"/>
                  <a:t>ector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size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Gradient is same size as the argument!</a:t>
                </a:r>
              </a:p>
              <a:p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FB17-07B3-46B1-BD84-0C599D48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Partial derivatives: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 to right:</a:t>
                </a:r>
              </a:p>
              <a:p>
                <a:pPr lvl="1"/>
                <a:r>
                  <a:rPr lang="en-US" dirty="0"/>
                  <a:t>Computes gradient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9EB1-5E24-4741-9783-F06DDA1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C5757-8C4C-4BA4-92D0-66CCA929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64" y="988906"/>
            <a:ext cx="3937554" cy="3616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A170E-1B04-4AC7-AC0E-9ACCCA490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64" y="4823422"/>
            <a:ext cx="2689419" cy="8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BE1B-AE66-49E1-BF5D-D13EF6DA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An Exponential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243230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 fitting task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b="0" dirty="0"/>
                  <a:t>Exponential model: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MSE loss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b="0" dirty="0"/>
                  <a:t>:  Compute gradient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Solution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           </a:t>
                </a:r>
                <a:r>
                  <a:rPr lang="en-US" dirty="0"/>
                  <a:t>[Linearity]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=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      </a:t>
                </a:r>
                <a:r>
                  <a:rPr lang="en-US" dirty="0"/>
                  <a:t>[Chain rule]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243230" cy="4329817"/>
              </a:xfrm>
              <a:blipFill>
                <a:blip r:embed="rId2"/>
                <a:stretch>
                  <a:fillRect l="-2558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A5E9-3D8C-4CB6-B931-F472197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72533-2011-48AB-96D7-2CE6396F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27" y="1635226"/>
            <a:ext cx="4985797" cy="38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3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you have to take gradient of sum with an index</a:t>
                </a:r>
              </a:p>
              <a:p>
                <a:r>
                  <a:rPr lang="en-US" dirty="0"/>
                  <a:t>Example: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 component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Many students get confused </a:t>
                </a:r>
              </a:p>
              <a:p>
                <a:r>
                  <a:rPr lang="en-US" dirty="0"/>
                  <a:t>What is the confusion?</a:t>
                </a:r>
              </a:p>
              <a:p>
                <a:pPr lvl="1"/>
                <a:r>
                  <a:rPr lang="en-US" dirty="0"/>
                  <a:t>There is a summation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the index of the variable we are taking 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 Want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1.  Identify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</a:t>
                </a:r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This is index of the variable we are taking the derivative with respect to </a:t>
                </a:r>
              </a:p>
              <a:p>
                <a:pPr lvl="1"/>
                <a:r>
                  <a:rPr lang="en-US" dirty="0"/>
                  <a:t>In this case, it is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dirty="0"/>
                  <a:t> since we are computing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2.  Rewrite a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 </a:t>
                </a:r>
                <a:r>
                  <a:rPr lang="en-US" dirty="0"/>
                  <a:t>that is different than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 </a:t>
                </a:r>
                <a:r>
                  <a:rPr lang="en-US" dirty="0"/>
                  <a:t>other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3.  Take the derivative on all the terms where the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index=</a:t>
                </a:r>
                <a:r>
                  <a:rPr lang="en-US" dirty="0">
                    <a:solidFill>
                      <a:srgbClr val="FF0000"/>
                    </a:solidFill>
                  </a:rPr>
                  <a:t> variable index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term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only contain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704" b="-5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all know chain rule for scalar functions</a:t>
                </a:r>
              </a:p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composite function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Chain rule says: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can leave it like this or 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Excellent review at Khan Academy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03FDD2-331F-40CB-AC7E-7C4A1B06707F}"/>
              </a:ext>
            </a:extLst>
          </p:cNvPr>
          <p:cNvGrpSpPr/>
          <p:nvPr/>
        </p:nvGrpSpPr>
        <p:grpSpPr>
          <a:xfrm>
            <a:off x="7437058" y="1772044"/>
            <a:ext cx="3015848" cy="813920"/>
            <a:chOff x="7437058" y="1772044"/>
            <a:chExt cx="3015848" cy="8139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D061D3-BA98-4D69-9274-B69C32158E02}"/>
                </a:ext>
              </a:extLst>
            </p:cNvPr>
            <p:cNvSpPr/>
            <p:nvPr/>
          </p:nvSpPr>
          <p:spPr>
            <a:xfrm>
              <a:off x="7472855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71FAABA-00A6-4772-B651-586EED9C0B22}"/>
                </a:ext>
              </a:extLst>
            </p:cNvPr>
            <p:cNvSpPr/>
            <p:nvPr/>
          </p:nvSpPr>
          <p:spPr>
            <a:xfrm>
              <a:off x="8798209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163C8B-C0A5-4910-BFC8-836891CCA150}"/>
                </a:ext>
              </a:extLst>
            </p:cNvPr>
            <p:cNvSpPr/>
            <p:nvPr/>
          </p:nvSpPr>
          <p:spPr>
            <a:xfrm>
              <a:off x="10079420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8BF0B4-1868-49F6-9133-B0DE82C717C3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7769247" y="1920240"/>
              <a:ext cx="1028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82BCB46-227C-4B69-94EC-71FC173A90AC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9094601" y="1920240"/>
              <a:ext cx="984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0ADC9B7-CEBD-48A6-9270-A06E20A8C152}"/>
                    </a:ext>
                  </a:extLst>
                </p:cNvPr>
                <p:cNvSpPr txBox="1"/>
                <p:nvPr/>
              </p:nvSpPr>
              <p:spPr>
                <a:xfrm>
                  <a:off x="7437058" y="221663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0ADC9B7-CEBD-48A6-9270-A06E20A8C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058" y="2216632"/>
                  <a:ext cx="3679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84506CF-8001-4A25-8DEC-D91CA9DBE3DF}"/>
                    </a:ext>
                  </a:extLst>
                </p:cNvPr>
                <p:cNvSpPr txBox="1"/>
                <p:nvPr/>
              </p:nvSpPr>
              <p:spPr>
                <a:xfrm>
                  <a:off x="8798209" y="2216632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84506CF-8001-4A25-8DEC-D91CA9DBE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8209" y="2216632"/>
                  <a:ext cx="35375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EAE7AE-FB5E-4346-8324-2AE40D130520}"/>
                    </a:ext>
                  </a:extLst>
                </p:cNvPr>
                <p:cNvSpPr txBox="1"/>
                <p:nvPr/>
              </p:nvSpPr>
              <p:spPr>
                <a:xfrm>
                  <a:off x="10081522" y="2180749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EAE7AE-FB5E-4346-8324-2AE40D1305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1522" y="2180749"/>
                  <a:ext cx="37138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67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671567-BB8C-403F-B191-E76475703C82}"/>
              </a:ext>
            </a:extLst>
          </p:cNvPr>
          <p:cNvSpPr/>
          <p:nvPr/>
        </p:nvSpPr>
        <p:spPr>
          <a:xfrm>
            <a:off x="2558642" y="3492915"/>
            <a:ext cx="2541864" cy="12636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multi-variable composite function</a:t>
                </a:r>
                <a:r>
                  <a:rPr lang="en-US" b="0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You can visualize the dependencies with a graph</a:t>
                </a:r>
              </a:p>
              <a:p>
                <a:r>
                  <a:rPr lang="en-US" dirty="0"/>
                  <a:t>Multi-variable chain rule: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2"/>
                <a:stretch>
                  <a:fillRect l="-268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CCC703-E86D-46D5-AB74-969E4C3B9F4A}"/>
              </a:ext>
            </a:extLst>
          </p:cNvPr>
          <p:cNvGrpSpPr/>
          <p:nvPr/>
        </p:nvGrpSpPr>
        <p:grpSpPr>
          <a:xfrm>
            <a:off x="7359988" y="1832746"/>
            <a:ext cx="3734732" cy="2104828"/>
            <a:chOff x="7359988" y="1832746"/>
            <a:chExt cx="3734732" cy="21048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A6BE74-29AE-4C4F-AEE7-D7D7BA86320C}"/>
                </a:ext>
              </a:extLst>
            </p:cNvPr>
            <p:cNvSpPr/>
            <p:nvPr/>
          </p:nvSpPr>
          <p:spPr>
            <a:xfrm>
              <a:off x="7853135" y="2314449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B0A85C-08D9-4A0E-B4DB-1C846F6BD6F0}"/>
                </a:ext>
              </a:extLst>
            </p:cNvPr>
            <p:cNvSpPr/>
            <p:nvPr/>
          </p:nvSpPr>
          <p:spPr>
            <a:xfrm>
              <a:off x="9187147" y="2239861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2360DE-82A1-4129-B896-D3FE2381F53F}"/>
                </a:ext>
              </a:extLst>
            </p:cNvPr>
            <p:cNvSpPr/>
            <p:nvPr/>
          </p:nvSpPr>
          <p:spPr>
            <a:xfrm>
              <a:off x="10468109" y="2711381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B7B0E2-DD18-4BDF-AF2A-877EE0A64935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8149527" y="2388057"/>
              <a:ext cx="1037620" cy="74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E6E86C-D169-4654-9E04-5140C6DE327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9483539" y="2388057"/>
              <a:ext cx="984570" cy="47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F947A2-B738-4822-BD23-D42843923C4B}"/>
                    </a:ext>
                  </a:extLst>
                </p:cNvPr>
                <p:cNvSpPr txBox="1"/>
                <p:nvPr/>
              </p:nvSpPr>
              <p:spPr>
                <a:xfrm>
                  <a:off x="7397582" y="3233626"/>
                  <a:ext cx="510204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F947A2-B738-4822-BD23-D42843923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7582" y="3233626"/>
                  <a:ext cx="510204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E67B37-4498-47CA-8B03-278705E3A0DC}"/>
                    </a:ext>
                  </a:extLst>
                </p:cNvPr>
                <p:cNvSpPr txBox="1"/>
                <p:nvPr/>
              </p:nvSpPr>
              <p:spPr>
                <a:xfrm>
                  <a:off x="8950765" y="1832746"/>
                  <a:ext cx="446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E67B37-4498-47CA-8B03-278705E3A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65" y="1832746"/>
                  <a:ext cx="4461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2D14E8C-154C-46CD-96C5-BCD61BBEAB5F}"/>
                    </a:ext>
                  </a:extLst>
                </p:cNvPr>
                <p:cNvSpPr txBox="1"/>
                <p:nvPr/>
              </p:nvSpPr>
              <p:spPr>
                <a:xfrm>
                  <a:off x="10764501" y="2655465"/>
                  <a:ext cx="33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2D14E8C-154C-46CD-96C5-BCD61BBEA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4501" y="2655465"/>
                  <a:ext cx="33021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16BD54-AEAF-4160-B9EF-CF50A6A5ABC4}"/>
                </a:ext>
              </a:extLst>
            </p:cNvPr>
            <p:cNvSpPr/>
            <p:nvPr/>
          </p:nvSpPr>
          <p:spPr>
            <a:xfrm>
              <a:off x="7861792" y="3344719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EF3864-FF81-4433-8D8F-E5CB11B5CED3}"/>
                    </a:ext>
                  </a:extLst>
                </p:cNvPr>
                <p:cNvSpPr txBox="1"/>
                <p:nvPr/>
              </p:nvSpPr>
              <p:spPr>
                <a:xfrm>
                  <a:off x="7359988" y="2166921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EF3864-FF81-4433-8D8F-E5CB11B5C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88" y="2166921"/>
                  <a:ext cx="5018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B9DC5F-2F3B-460C-98F8-9FE80B0DE6E9}"/>
                </a:ext>
              </a:extLst>
            </p:cNvPr>
            <p:cNvSpPr/>
            <p:nvPr/>
          </p:nvSpPr>
          <p:spPr>
            <a:xfrm>
              <a:off x="9225234" y="3429000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52E5A8-E2CF-44AC-BCE5-FC1FC2F62026}"/>
                </a:ext>
              </a:extLst>
            </p:cNvPr>
            <p:cNvSpPr/>
            <p:nvPr/>
          </p:nvSpPr>
          <p:spPr>
            <a:xfrm>
              <a:off x="7853135" y="2719526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78F8AF3-DED3-4509-A426-574F85BC7AD1}"/>
                </a:ext>
              </a:extLst>
            </p:cNvPr>
            <p:cNvSpPr/>
            <p:nvPr/>
          </p:nvSpPr>
          <p:spPr>
            <a:xfrm>
              <a:off x="9195804" y="262082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8C6908-1035-49DD-93F8-DE1B7F641DB6}"/>
                    </a:ext>
                  </a:extLst>
                </p:cNvPr>
                <p:cNvSpPr txBox="1"/>
                <p:nvPr/>
              </p:nvSpPr>
              <p:spPr>
                <a:xfrm>
                  <a:off x="8883873" y="3568242"/>
                  <a:ext cx="4655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8C6908-1035-49DD-93F8-DE1B7F641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3873" y="3568242"/>
                  <a:ext cx="4655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DFCFEE-6EA1-4E7A-B0EA-4DCBF84D25B8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8149527" y="2425351"/>
              <a:ext cx="1037620" cy="442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69B8CF4-45C3-4111-9AF7-B98EB8AA1B00}"/>
                </a:ext>
              </a:extLst>
            </p:cNvPr>
            <p:cNvCxnSpPr>
              <a:stCxn id="13" idx="6"/>
            </p:cNvCxnSpPr>
            <p:nvPr/>
          </p:nvCxnSpPr>
          <p:spPr>
            <a:xfrm flipV="1">
              <a:off x="8158184" y="2399318"/>
              <a:ext cx="1037620" cy="1093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FDD46FF-CAEA-41BD-B8F2-DB2822F441D5}"/>
                </a:ext>
              </a:extLst>
            </p:cNvPr>
            <p:cNvCxnSpPr>
              <a:endCxn id="18" idx="2"/>
            </p:cNvCxnSpPr>
            <p:nvPr/>
          </p:nvCxnSpPr>
          <p:spPr>
            <a:xfrm>
              <a:off x="8177628" y="2484137"/>
              <a:ext cx="1018176" cy="284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284ABA-24D1-46D1-A20E-7B511734C328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8149527" y="2462645"/>
              <a:ext cx="1103796" cy="1161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07B2C71-E6CE-4BD9-BEAA-4F1E6D01FB3E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8158184" y="3492915"/>
              <a:ext cx="1095139" cy="84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042965B-4F18-415F-92DE-43AAC423EFA5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 flipV="1">
              <a:off x="8149527" y="2769020"/>
              <a:ext cx="1046277" cy="98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FA0F01-0080-4BE3-ABFA-594604208B6C}"/>
                </a:ext>
              </a:extLst>
            </p:cNvPr>
            <p:cNvCxnSpPr>
              <a:stCxn id="18" idx="6"/>
              <a:endCxn id="7" idx="2"/>
            </p:cNvCxnSpPr>
            <p:nvPr/>
          </p:nvCxnSpPr>
          <p:spPr>
            <a:xfrm>
              <a:off x="9492196" y="2769020"/>
              <a:ext cx="975913" cy="90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BBC4D92-BD6F-4D3E-AAD4-7F1EADE7E44E}"/>
                </a:ext>
              </a:extLst>
            </p:cNvPr>
            <p:cNvCxnSpPr>
              <a:stCxn id="15" idx="6"/>
              <a:endCxn id="7" idx="2"/>
            </p:cNvCxnSpPr>
            <p:nvPr/>
          </p:nvCxnSpPr>
          <p:spPr>
            <a:xfrm flipV="1">
              <a:off x="9521626" y="2859577"/>
              <a:ext cx="946483" cy="71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8AC9DDE-3A34-4B6B-9716-EFC18A2E904C}"/>
                    </a:ext>
                  </a:extLst>
                </p:cNvPr>
                <p:cNvSpPr txBox="1"/>
                <p:nvPr/>
              </p:nvSpPr>
              <p:spPr>
                <a:xfrm>
                  <a:off x="7881224" y="2995366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8AC9DDE-3A34-4B6B-9716-EFC18A2E9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224" y="2995366"/>
                  <a:ext cx="3097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E0D24CA-C9A8-4119-BCDC-D9BB6E80534A}"/>
                    </a:ext>
                  </a:extLst>
                </p:cNvPr>
                <p:cNvSpPr txBox="1"/>
                <p:nvPr/>
              </p:nvSpPr>
              <p:spPr>
                <a:xfrm>
                  <a:off x="9173839" y="3003517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E0D24CA-C9A8-4119-BCDC-D9BB6E805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3839" y="3003517"/>
                  <a:ext cx="3097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Log-Linear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Given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MSE loss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Find gradient component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Solution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matrix with ones on the first column</a:t>
                </a:r>
              </a:p>
              <a:p>
                <a:pPr lvl="1"/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5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 Matrix Version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From previous slide: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Can implement these with matrix operations:</a:t>
                </a:r>
              </a:p>
              <a:p>
                <a:pPr lvl="1"/>
                <a:r>
                  <a:rPr lang="en-US" dirty="0"/>
                  <a:t>Useful for efficient implementation in python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r>
                  <a:rPr lang="en-US" b="0" dirty="0"/>
                  <a:t>  [elementwise division]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6A63E-7658-40F1-B8CF-6998B56F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19" y="1539277"/>
            <a:ext cx="4634433" cy="41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C725FC-30F6-44B7-B76E-7A557AAD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53" y="1539277"/>
            <a:ext cx="4072266" cy="4072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Scalar-Input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scalar input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First-order approximation</a:t>
                </a:r>
                <a:r>
                  <a:rPr lang="en-US" dirty="0"/>
                  <a:t> for a scalar input function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Approximates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 a linear function</a:t>
                </a:r>
              </a:p>
              <a:p>
                <a:pPr lvl="1"/>
                <a:r>
                  <a:rPr lang="en-US" dirty="0"/>
                  <a:t>Derivative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slope</a:t>
                </a:r>
              </a:p>
              <a:p>
                <a:endParaRPr lang="en-US" dirty="0"/>
              </a:p>
              <a:p>
                <a:r>
                  <a:rPr lang="en-US" dirty="0"/>
                  <a:t>What is the equivalent for vector-input functions?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  <a:blipFill>
                <a:blip r:embed="rId3"/>
                <a:stretch>
                  <a:fillRect l="-247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/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Linear approximation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blipFill>
                <a:blip r:embed="rId4"/>
                <a:stretch>
                  <a:fillRect l="-1645"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9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objective function</a:t>
            </a:r>
            <a:r>
              <a:rPr lang="en-US" dirty="0"/>
              <a:t>, parameters and constraints in an optimization problem</a:t>
            </a:r>
          </a:p>
          <a:p>
            <a:r>
              <a:rPr lang="en-US" dirty="0"/>
              <a:t>Compute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</a:t>
            </a:r>
            <a:r>
              <a:rPr lang="en-US" dirty="0"/>
              <a:t> of a loss function for scalar, vector and matrix parameters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</a:t>
            </a:r>
            <a:r>
              <a:rPr lang="en-US" dirty="0"/>
              <a:t>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Vector 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takes a vector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Fix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for any other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gradients can be used for first order approximation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function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7ED6-BEDB-462D-9EE5-3FE38349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C5E7A-2B28-40C4-B0F8-B5F57D49C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917626" cy="4329817"/>
              </a:xfrm>
            </p:spPr>
            <p:txBody>
              <a:bodyPr/>
              <a:lstStyle/>
              <a:p>
                <a:r>
                  <a:rPr lang="en-US" dirty="0"/>
                  <a:t>Always check gradients before using</a:t>
                </a:r>
              </a:p>
              <a:p>
                <a:pPr lvl="1"/>
                <a:r>
                  <a:rPr lang="en-US" dirty="0"/>
                  <a:t>Even good developers make mistakes!</a:t>
                </a:r>
              </a:p>
              <a:p>
                <a:r>
                  <a:rPr lang="en-US" dirty="0"/>
                  <a:t>Simple check:</a:t>
                </a:r>
              </a:p>
              <a:p>
                <a:pPr lvl="1"/>
                <a:r>
                  <a:rPr lang="en-US" dirty="0"/>
                  <a:t>Take some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a second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Verify that: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C5E7A-2B28-40C4-B0F8-B5F57D49C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917626" cy="4329817"/>
              </a:xfrm>
              <a:blipFill>
                <a:blip r:embed="rId2"/>
                <a:stretch>
                  <a:fillRect l="-297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7190E-A361-4AD4-AADA-93184071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677E9-F588-44CC-8C23-B3FBBA959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03" y="1428750"/>
            <a:ext cx="39814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7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F224-5177-4E1E-998A-06BEA48C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Stationary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Stationary point</a:t>
                </a:r>
                <a:r>
                  <a:rPr lang="en-US" dirty="0"/>
                  <a:t>: 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Occurs at any local maxima or minima</a:t>
                </a:r>
              </a:p>
              <a:p>
                <a:r>
                  <a:rPr lang="en-US" dirty="0"/>
                  <a:t>Also, any saddle point</a:t>
                </a:r>
              </a:p>
              <a:p>
                <a:r>
                  <a:rPr lang="en-US" dirty="0"/>
                  <a:t>In linear regression: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= RSS loss function</a:t>
                </a:r>
              </a:p>
              <a:p>
                <a:pPr lvl="1"/>
                <a:r>
                  <a:rPr lang="en-US" dirty="0"/>
                  <a:t>Solved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often cannot explicitly solve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B4D5-305E-453F-8C67-8FDC9940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2050" name="Picture 2" descr="http://www.teacherschoice.com.au/Maths_Library/Calculus/statio1.gif">
            <a:extLst>
              <a:ext uri="{FF2B5EF4-FFF2-40B4-BE49-F238E27FC236}">
                <a16:creationId xmlns:a16="http://schemas.microsoft.com/office/drawing/2014/main" id="{982F658A-6D13-48D9-B5F4-667EB9CD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31" y="2416996"/>
            <a:ext cx="4276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25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0DA8-16FA-444E-BCFF-E2E1C37D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Maximum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</p:spPr>
            <p:txBody>
              <a:bodyPr/>
              <a:lstStyle/>
              <a:p>
                <a:r>
                  <a:rPr lang="en-US" dirty="0"/>
                  <a:t>Gradient indicates direction of maximum increase:</a:t>
                </a:r>
              </a:p>
              <a:p>
                <a:r>
                  <a:rPr lang="en-US" dirty="0"/>
                  <a:t>Take a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Maximum increase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Maximum decrease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  <a:blipFill>
                <a:blip r:embed="rId2"/>
                <a:stretch>
                  <a:fillRect l="-207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DD0DD-807F-4380-9A74-DB47BE0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7AAC8-26AC-46B3-94B0-AF6175DE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468" y="1696295"/>
            <a:ext cx="24860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A065F-5035-46FC-9C50-EDBA1BF97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390" y="4019569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Matrix Input Functions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takes a 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order approximation formula: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Similar to the vector formula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5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Matrix-Input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Matrix input / scalar output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Partial derivatives: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outer product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4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Use python `dot` for matrix-vector products</a:t>
                </a:r>
              </a:p>
              <a:p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fgrad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 = a[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]b[j]</a:t>
                </a:r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Avoid for-loops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 broadcasting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a[:,None]</a:t>
                </a:r>
                <a:r>
                  <a:rPr lang="en-US" dirty="0"/>
                  <a:t> = m x 1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b[None,:] </a:t>
                </a:r>
                <a:r>
                  <a:rPr lang="en-US" dirty="0"/>
                  <a:t>= 1 x 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EA35D-C816-4FE3-AD3F-047771A6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09" y="1326814"/>
            <a:ext cx="4458650" cy="39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70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A05F-20A1-4600-B3C8-D2C1FB02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BCA4E-4D5A-4521-B8C7-747B4852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097AE-3671-4045-9AF9-95E0038E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69688"/>
            <a:ext cx="60674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20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1990" y="23930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4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sz="2400" dirty="0"/>
                  <a:t>: 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find the minimum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vector of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decision variables </a:t>
                </a:r>
                <a:r>
                  <a:rPr lang="en-US" dirty="0"/>
                  <a:t>or parameters</a:t>
                </a:r>
              </a:p>
              <a:p>
                <a:endParaRPr lang="en-US" dirty="0"/>
              </a:p>
              <a:p>
                <a:r>
                  <a:rPr lang="en-US" dirty="0"/>
                  <a:t>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unconstrained</a:t>
                </a:r>
                <a:r>
                  <a:rPr lang="en-US" dirty="0"/>
                  <a:t> since there are no constraints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Will discuss constrained optimization briefly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56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146988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saw that we can find minima by setting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unknowns.  </a:t>
                </a:r>
              </a:p>
              <a:p>
                <a:pPr lvl="1"/>
                <a:r>
                  <a:rPr lang="en-US" dirty="0"/>
                  <a:t>May not have closed-form solution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Numerical methods</a:t>
                </a:r>
                <a:r>
                  <a:rPr lang="en-US" dirty="0"/>
                  <a:t>:  Finds a sequence of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that converges to the true solution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converges to some other “good” minima</a:t>
                </a:r>
              </a:p>
              <a:p>
                <a:pPr lvl="1"/>
                <a:r>
                  <a:rPr lang="en-US" dirty="0"/>
                  <a:t>Run on a computer program, like python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Most simple method for unconstrained optimization</a:t>
                </a:r>
              </a:p>
              <a:p>
                <a:r>
                  <a:rPr lang="en-US" dirty="0"/>
                  <a:t>Key property of gradient,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Points in the direction of steepest decrease</a:t>
                </a:r>
              </a:p>
              <a:p>
                <a:r>
                  <a:rPr lang="en-US" dirty="0"/>
                  <a:t>Gradient descent algorithm:</a:t>
                </a:r>
              </a:p>
              <a:p>
                <a:pPr lvl="1"/>
                <a:r>
                  <a:rPr lang="en-US" dirty="0"/>
                  <a:t>Start with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until some stopping criteria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step size</a:t>
                </a:r>
              </a:p>
              <a:p>
                <a:pPr lvl="1"/>
                <a:r>
                  <a:rPr lang="en-US" dirty="0"/>
                  <a:t>In machine learning, this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learning rate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2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  <a:blipFill>
                <a:blip r:embed="rId2"/>
                <a:stretch>
                  <a:fillRect l="-10667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gradient desc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22438"/>
            <a:ext cx="2983656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radient desc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12558"/>
            <a:ext cx="2743200" cy="30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613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gradient update rule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Consequence:  If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small,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decreases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</a:t>
                </a:r>
              </a:p>
              <a:p>
                <a:pPr marL="201168" lvl="1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above,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below,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chosen sufficiently small, </a:t>
                </a:r>
              </a:p>
              <a:p>
                <a:pPr marL="201168" lvl="1" indent="0">
                  <a:buNone/>
                </a:pPr>
                <a:r>
                  <a:rPr lang="en-US" dirty="0"/>
                  <a:t>Then gradient descent converges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local</a:t>
                </a:r>
                <a:r>
                  <a:rPr lang="en-US" dirty="0"/>
                  <a:t> minima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8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Minima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</p:spPr>
            <p:txBody>
              <a:bodyPr/>
              <a:lstStyle/>
              <a:p>
                <a:r>
                  <a:rPr lang="en-US" dirty="0"/>
                  <a:t>Definitions: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global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in some open neighborhood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Most numerical methods:</a:t>
                </a:r>
              </a:p>
              <a:p>
                <a:pPr lvl="1"/>
                <a:r>
                  <a:rPr lang="en-US" dirty="0"/>
                  <a:t>Generally only guarantee convergence 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</a:t>
                </a:r>
              </a:p>
              <a:p>
                <a:pPr lvl="1"/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Convex functions:  </a:t>
                </a:r>
                <a:r>
                  <a:rPr lang="en-US" dirty="0">
                    <a:solidFill>
                      <a:schemeClr val="tx1"/>
                    </a:solidFill>
                  </a:rPr>
                  <a:t>Have only global minima (more later)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  <a:blipFill>
                <a:blip r:embed="rId2"/>
                <a:stretch>
                  <a:fillRect l="-232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12" y="1921211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07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Gradients for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Logistic regression</a:t>
                </a:r>
              </a:p>
              <a:p>
                <a:pPr lvl="1"/>
                <a:r>
                  <a:rPr lang="es-ES" dirty="0"/>
                  <a:t>Linear </a:t>
                </a:r>
                <a:r>
                  <a:rPr lang="es-ES" dirty="0" err="1"/>
                  <a:t>function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ES" b="0" dirty="0"/>
                  <a:t>Output </a:t>
                </a:r>
                <a:r>
                  <a:rPr lang="es-ES" b="0" dirty="0" err="1"/>
                  <a:t>probability</a:t>
                </a:r>
                <a:r>
                  <a:rPr lang="es-ES" b="0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Binary cross-entropy loss: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s-ES" b="0" dirty="0"/>
              </a:p>
              <a:p>
                <a:r>
                  <a:rPr lang="en-US" dirty="0"/>
                  <a:t>Compute gradients: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Define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E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 </m:t>
                    </m:r>
                    <m:r>
                      <m:rPr>
                        <m:nor/>
                      </m:rPr>
                      <a:rPr lang="en-US" dirty="0"/>
                      <m:t>matrix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ones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first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column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Then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Observe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Use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multi</m:t>
                    </m:r>
                    <m:r>
                      <m:rPr>
                        <m:nor/>
                      </m:rPr>
                      <a:rPr lang="en-US" dirty="0"/>
                      <m:t>-</m:t>
                    </m:r>
                    <m:r>
                      <m:rPr>
                        <m:nor/>
                      </m:rPr>
                      <a:rPr lang="en-US" dirty="0"/>
                      <m:t>variable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chain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rule</m:t>
                    </m:r>
                    <m:r>
                      <m:rPr>
                        <m:nor/>
                      </m:rPr>
                      <a:rPr lang="en-US" dirty="0"/>
                      <m:t>: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Logistic regression</a:t>
                </a:r>
              </a:p>
              <a:p>
                <a:pPr lvl="1"/>
                <a:r>
                  <a:rPr lang="es-ES" dirty="0"/>
                  <a:t>Linear </a:t>
                </a:r>
                <a:r>
                  <a:rPr lang="es-ES" dirty="0" err="1"/>
                  <a:t>function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ES" b="0" dirty="0"/>
                  <a:t>Output </a:t>
                </a:r>
                <a:r>
                  <a:rPr lang="es-ES" b="0" dirty="0" err="1"/>
                  <a:t>probability</a:t>
                </a:r>
                <a:r>
                  <a:rPr lang="es-ES" b="0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BCE: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ES" b="0" dirty="0"/>
              </a:p>
              <a:p>
                <a:r>
                  <a:rPr lang="en-US" dirty="0"/>
                  <a:t>Matrix form: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𝐴𝑤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4085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A3FDB-C2CD-4130-8286-43ABA4C41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539277"/>
            <a:ext cx="5147010" cy="42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Optimizer requires a python method to compute:</a:t>
                </a:r>
              </a:p>
              <a:p>
                <a:pPr lvl="1"/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logistic loss: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𝐴𝑤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 depends on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How do we pass these?</a:t>
                </a:r>
              </a:p>
              <a:p>
                <a:r>
                  <a:rPr lang="en-US" dirty="0"/>
                  <a:t>Two methods to pass data to the function:</a:t>
                </a:r>
              </a:p>
              <a:p>
                <a:pPr lvl="1"/>
                <a:r>
                  <a:rPr lang="en-US" b="0" dirty="0"/>
                  <a:t>Method 1:  Use a class</a:t>
                </a:r>
              </a:p>
              <a:p>
                <a:pPr lvl="1"/>
                <a:r>
                  <a:rPr lang="en-US" dirty="0"/>
                  <a:t>Method 2:  Use lambda calculus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  <a:blipFill>
                <a:blip r:embed="rId2"/>
                <a:stretch>
                  <a:fillRect l="-206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C7BC9-4A4A-4E8B-B906-254252DA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50" y="2155569"/>
            <a:ext cx="4031277" cy="34119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4F75D6D-56C9-49E7-8C0D-B7F10D1D0CAF}"/>
              </a:ext>
            </a:extLst>
          </p:cNvPr>
          <p:cNvSpPr/>
          <p:nvPr/>
        </p:nvSpPr>
        <p:spPr>
          <a:xfrm>
            <a:off x="8395519" y="2056386"/>
            <a:ext cx="523568" cy="4038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A1254-3239-45E0-9CFC-2A8446B1534A}"/>
              </a:ext>
            </a:extLst>
          </p:cNvPr>
          <p:cNvSpPr txBox="1"/>
          <p:nvPr/>
        </p:nvSpPr>
        <p:spPr>
          <a:xfrm>
            <a:off x="8657303" y="1425997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60B7FE-9D2A-480C-A103-4AD92FD3CE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8842412" y="1795329"/>
            <a:ext cx="512390" cy="32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27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3C6-DE3C-4AA8-B05D-E2AC83FF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 Create a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</p:spPr>
            <p:txBody>
              <a:bodyPr/>
              <a:lstStyle/>
              <a:p>
                <a:r>
                  <a:rPr lang="en-US" dirty="0"/>
                  <a:t>Create a class for the objective function</a:t>
                </a:r>
              </a:p>
              <a:p>
                <a:r>
                  <a:rPr lang="en-US" dirty="0"/>
                  <a:t>Pass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constructor</a:t>
                </a:r>
              </a:p>
              <a:p>
                <a:pPr lvl="1"/>
                <a:r>
                  <a:rPr lang="en-US" dirty="0"/>
                  <a:t>Also perform any pre-computations</a:t>
                </a:r>
              </a:p>
              <a:p>
                <a:r>
                  <a:rPr lang="en-US" dirty="0"/>
                  <a:t>Pass argument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method</a:t>
                </a:r>
                <a:r>
                  <a:rPr lang="en-US" dirty="0"/>
                  <a:t> </a:t>
                </a:r>
                <a:r>
                  <a:rPr lang="en-US" dirty="0" err="1"/>
                  <a:t>feval</a:t>
                </a:r>
                <a:endParaRPr lang="en-US" dirty="0"/>
              </a:p>
              <a:p>
                <a:pPr lvl="1"/>
                <a:r>
                  <a:rPr lang="en-US" dirty="0"/>
                  <a:t>Evaluates function and gradient</a:t>
                </a:r>
              </a:p>
              <a:p>
                <a:pPr lvl="1"/>
                <a:r>
                  <a:rPr lang="en-US" dirty="0"/>
                  <a:t>Can access the data as class members</a:t>
                </a:r>
              </a:p>
              <a:p>
                <a:pPr lvl="1"/>
                <a:r>
                  <a:rPr lang="en-US" dirty="0"/>
                  <a:t>Note forward-backward method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Instantiate</a:t>
                </a:r>
                <a:r>
                  <a:rPr lang="en-US" dirty="0"/>
                  <a:t> the class with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  <a:blipFill>
                <a:blip r:embed="rId2"/>
                <a:stretch>
                  <a:fillRect l="-3338" t="-1549" r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0641-FDEB-42A5-AF49-344F82AB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FA91-9115-4F45-B519-8C2B458D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0" y="1539277"/>
            <a:ext cx="6324600" cy="42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3C6B9-1897-45BA-959D-CD114974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70193"/>
            <a:ext cx="4094948" cy="6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0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FC8-84B3-424B-915F-D67F54B1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Always test your implementation!</a:t>
                </a:r>
              </a:p>
              <a:p>
                <a:r>
                  <a:rPr lang="en-US" dirty="0"/>
                  <a:t>Pick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are close</a:t>
                </a:r>
              </a:p>
              <a:p>
                <a:r>
                  <a:rPr lang="en-US" dirty="0"/>
                  <a:t>Make sure: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37C8-20A8-4F32-9839-3A44A42C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AD9D6-CDE9-4873-B7C8-6F2F2778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23" y="3002743"/>
            <a:ext cx="5638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9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15E8-3F99-4E61-A0BC-1C54028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4AB2-3EE2-4D28-B2BC-E12F8D22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101765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https://github.com/sdrangan/introml/blob/master/optim/grad_descent.ipynb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4746-EEFB-4B39-81D8-B4260219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6C7A7-5B6C-47F3-9BE2-967EDD79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8" y="2230020"/>
            <a:ext cx="7686675" cy="42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58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C637-AF83-49F9-8DE9-E7BD0551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 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 function that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lambda</a:t>
                </a:r>
                <a:r>
                  <a:rPr lang="en-US" dirty="0"/>
                  <a:t> function to 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AE8A-B1D9-4509-8ABB-3FEE5C98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C495B-CB56-4778-9B0A-ADA812AC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14" y="1471612"/>
            <a:ext cx="3448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0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A880-F611-4A3E-A018-DC756682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</p:spPr>
            <p:txBody>
              <a:bodyPr/>
              <a:lstStyle/>
              <a:p>
                <a:r>
                  <a:rPr lang="en-US" dirty="0"/>
                  <a:t>Input parameters:</a:t>
                </a:r>
              </a:p>
              <a:p>
                <a:pPr lvl="1"/>
                <a:r>
                  <a:rPr lang="en-US" dirty="0"/>
                  <a:t>Function to return objective and gradient</a:t>
                </a:r>
              </a:p>
              <a:p>
                <a:pPr lvl="1"/>
                <a:r>
                  <a:rPr lang="en-US" dirty="0"/>
                  <a:t>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iterations</a:t>
                </a:r>
              </a:p>
              <a:p>
                <a:r>
                  <a:rPr lang="en-US" dirty="0"/>
                  <a:t>Code returns:</a:t>
                </a:r>
              </a:p>
              <a:p>
                <a:pPr lvl="1"/>
                <a:r>
                  <a:rPr lang="en-US" dirty="0"/>
                  <a:t>Final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Final function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History (for debugging)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  <a:blipFill>
                <a:blip r:embed="rId2"/>
                <a:stretch>
                  <a:fillRect l="-298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F7B7-8750-43B0-B6D2-5694D82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16B1D-9A9E-46FA-A4F4-4BD4E426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859" y="389718"/>
            <a:ext cx="51530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6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9761-ECEE-41E0-843D-4A7377CB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8A3D-9EA4-4623-A64F-303DDF42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92320" cy="4329817"/>
          </a:xfrm>
        </p:spPr>
        <p:txBody>
          <a:bodyPr/>
          <a:lstStyle/>
          <a:p>
            <a:r>
              <a:rPr lang="en-US" dirty="0"/>
              <a:t>Random initial condition</a:t>
            </a:r>
          </a:p>
          <a:p>
            <a:r>
              <a:rPr lang="en-US" dirty="0"/>
              <a:t>1000 iterations</a:t>
            </a:r>
          </a:p>
          <a:p>
            <a:r>
              <a:rPr lang="en-US" dirty="0"/>
              <a:t>Convergence is slow.</a:t>
            </a:r>
          </a:p>
          <a:p>
            <a:r>
              <a:rPr lang="en-US" dirty="0"/>
              <a:t>Final accuracy poor </a:t>
            </a:r>
          </a:p>
          <a:p>
            <a:pPr lvl="1"/>
            <a:r>
              <a:rPr lang="en-US" dirty="0"/>
              <a:t>estimate has not converged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15CB6-4892-4243-B52A-48ABEC5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8E564-18AA-4540-825D-4CE472CD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94" y="1435566"/>
            <a:ext cx="4429125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D58AA-14C6-478E-8E9C-07F83E9D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47" y="3579555"/>
            <a:ext cx="4370647" cy="291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ED561-0552-4253-8E78-34C0AB6C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94" y="4116068"/>
            <a:ext cx="3496617" cy="23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6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8CF-411C-47FD-994E-E892D3ED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Step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95F5-11F6-4BF8-8860-8BCAB4E5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learning rate =&gt; Faster convergence</a:t>
            </a:r>
          </a:p>
          <a:p>
            <a:r>
              <a:rPr lang="en-US" dirty="0"/>
              <a:t>But, may be unstable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3EBF8-D407-494B-B380-B254E14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4C372-3956-4DEF-B5BA-44B9EC05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70" y="1539277"/>
            <a:ext cx="4813510" cy="318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C48BB-16A1-4FB8-9A50-C1F0D760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29880"/>
            <a:ext cx="4634178" cy="7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5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0783" y="28213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4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Step Size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practical algorithms change step size adaptively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 Selecting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Larger steps, faster convergence</a:t>
                </a:r>
              </a:p>
              <a:p>
                <a:pPr lvl="1"/>
                <a:r>
                  <a:rPr lang="en-US" dirty="0"/>
                  <a:t>But, may overshoot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14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 that we know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Armijo Rule:  </a:t>
                </a:r>
              </a:p>
              <a:p>
                <a:pPr lvl="1"/>
                <a:r>
                  <a:rPr lang="en-US" dirty="0"/>
                  <a:t>Select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.  Usually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by at least at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predicted by linear approx.</a:t>
                </a:r>
              </a:p>
              <a:p>
                <a:r>
                  <a:rPr lang="en-US" dirty="0"/>
                  <a:t>Simple update:</a:t>
                </a:r>
              </a:p>
              <a:p>
                <a:pPr lvl="1"/>
                <a:r>
                  <a:rPr lang="en-US" dirty="0"/>
                  <a:t>If Armijo rule passes:  Accept point and increase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Armijo rule fails:  Reject point and decrease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Can also use a line search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699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</p:spPr>
            <p:txBody>
              <a:bodyPr/>
              <a:lstStyle/>
              <a:p>
                <a:r>
                  <a:rPr lang="en-US" sz="2400" dirty="0"/>
                  <a:t>Armijo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Guarantees decrements every iteration</a:t>
                </a:r>
              </a:p>
              <a:p>
                <a:r>
                  <a:rPr lang="en-US" sz="2400" dirty="0"/>
                  <a:t>No overshoot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  <a:blipFill>
                <a:blip r:embed="rId2"/>
                <a:stretch>
                  <a:fillRect l="-3057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rmijo 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3" y="1271968"/>
            <a:ext cx="448254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187613" y="5005768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5923" y="3548649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87613" y="3451606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Feasible region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blipFill>
                <a:blip r:embed="rId4"/>
                <a:stretch>
                  <a:fillRect l="-1826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/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representing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 given 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blipFill>
                <a:blip r:embed="rId5"/>
                <a:stretch>
                  <a:fillRect l="-60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73339B-80A7-3C45-9FD6-26CAC5285263}"/>
              </a:ext>
            </a:extLst>
          </p:cNvPr>
          <p:cNvCxnSpPr/>
          <p:nvPr/>
        </p:nvCxnSpPr>
        <p:spPr>
          <a:xfrm flipH="1" flipV="1">
            <a:off x="3465095" y="4106779"/>
            <a:ext cx="304800" cy="8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52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5F0F-0626-47CF-99DC-AC995939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Gradient Descent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A42A-72D2-40C1-A46C-F2C2CBDC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971735" cy="4329817"/>
          </a:xfrm>
        </p:spPr>
        <p:txBody>
          <a:bodyPr/>
          <a:lstStyle/>
          <a:p>
            <a:r>
              <a:rPr lang="en-US" dirty="0"/>
              <a:t>Simple modification of fixed step size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A43D-23A2-4A7F-983C-579E2F46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88DE7-6F2C-4DA4-9712-AB387209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07" y="1668586"/>
            <a:ext cx="5600700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76DCA-0734-454E-907A-CD2B61DD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57" y="1935277"/>
            <a:ext cx="5505450" cy="3686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/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blipFill>
                <a:blip r:embed="rId4"/>
                <a:stretch>
                  <a:fillRect l="-2837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89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9ED6-1DA8-4655-8F0F-17D9A8B2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4903-E02D-4BB7-9DC9-81CA4B15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CA0B-63A8-4515-A315-35E855D3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89770-2C7E-466D-9801-461A1EEB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92" y="2204027"/>
            <a:ext cx="7648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Breast Cancer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Problem from Unit 6: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  Determine if sample indicates cancer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Classification problem: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Input: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 features of sample (size, cell mitosis, etc..)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Output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dirty="0">
                    <a:solidFill>
                      <a:schemeClr val="tx1"/>
                    </a:solidFill>
                  </a:rPr>
                  <a:t>Is the s</a:t>
                </a:r>
                <a:r>
                  <a:rPr lang="en-US" dirty="0"/>
                  <a:t>ample benign or malignant?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malignant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benign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569 patients</a:t>
                </a:r>
              </a:p>
              <a:p>
                <a:r>
                  <a:rPr lang="en-US" dirty="0"/>
                  <a:t>Learn a classification rule from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  <a:blipFill>
                <a:blip r:embed="rId2"/>
                <a:stretch>
                  <a:fillRect l="-25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Fig 5-7 FNA cytology. Grade 1, 2,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18" y="3600529"/>
            <a:ext cx="2969615" cy="13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8053518" y="4999839"/>
            <a:ext cx="344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Grades of carcinoma cells</a:t>
            </a:r>
          </a:p>
          <a:p>
            <a:r>
              <a:rPr lang="en-US" sz="1400" dirty="0"/>
              <a:t>http://breast-cancer.ca/5a-types/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518" y="163626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46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dirty="0"/>
                  <a:t>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Any line between two points remains in the set.</a:t>
                </a:r>
              </a:p>
              <a:p>
                <a:r>
                  <a:rPr lang="en-US" b="0" dirty="0"/>
                  <a:t>Examples:</a:t>
                </a:r>
              </a:p>
              <a:p>
                <a:pPr lvl="1"/>
                <a:r>
                  <a:rPr lang="en-US" dirty="0"/>
                  <a:t>Square, circle, ellipse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b="0" dirty="0"/>
                  <a:t> for any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ve</a:t>
                </a:r>
                <a:r>
                  <a:rPr lang="en-US" dirty="0"/>
                  <a:t>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585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 Visualized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9862" y="1661746"/>
            <a:ext cx="2965938" cy="4358054"/>
          </a:xfrm>
        </p:spPr>
        <p:txBody>
          <a:bodyPr/>
          <a:lstStyle/>
          <a:p>
            <a:r>
              <a:rPr lang="en-US" dirty="0"/>
              <a:t>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convex</a:t>
            </a:r>
          </a:p>
        </p:txBody>
      </p:sp>
      <p:pic>
        <p:nvPicPr>
          <p:cNvPr id="2050" name="Picture 2" descr="http://upload.wikimedia.org/wikipedia/commons/thumb/0/06/Convex_polygon_illustration1.png/1280px-Convex_polygon_illustr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372226"/>
            <a:ext cx="2286000" cy="2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1/11/Convex_polygon_illustration2.png/220px-Convex_polygon_illustra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925274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665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</p:spPr>
            <p:txBody>
              <a:bodyPr/>
              <a:lstStyle/>
              <a:p>
                <a:r>
                  <a:rPr lang="en-US" dirty="0"/>
                  <a:t>A real-valued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70C0"/>
                    </a:solidFill>
                  </a:rPr>
                  <a:t>convex</a:t>
                </a:r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Its domain is a convex set, and</a:t>
                </a:r>
              </a:p>
              <a:p>
                <a:pPr lvl="1"/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: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  <a:blipFill>
                <a:blip r:embed="rId2"/>
                <a:stretch>
                  <a:fillRect l="-1605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0" y="2872154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1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function of a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function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Quadratic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exists everywhere,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means the Hessian must be positive </a:t>
                </a:r>
                <a:r>
                  <a:rPr lang="en-US" dirty="0" err="1"/>
                  <a:t>semidefinite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convex,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Logistic loss is convex!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92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AB1E-5582-4FB9-A18F-EBE17F6A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Minima and Convex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local minima,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global minima</a:t>
                </a:r>
              </a:p>
              <a:p>
                <a:r>
                  <a:rPr lang="en-US" dirty="0"/>
                  <a:t>Implication for optimization:</a:t>
                </a:r>
              </a:p>
              <a:p>
                <a:pPr lvl="1"/>
                <a:r>
                  <a:rPr lang="en-US" dirty="0"/>
                  <a:t>Gradient descent only converges to local minima</a:t>
                </a:r>
              </a:p>
              <a:p>
                <a:pPr lvl="1"/>
                <a:r>
                  <a:rPr lang="en-US" dirty="0"/>
                  <a:t>In general, cannot guarantee optimality</a:t>
                </a:r>
              </a:p>
              <a:p>
                <a:pPr lvl="1"/>
                <a:r>
                  <a:rPr lang="en-US" dirty="0"/>
                  <a:t>Depends on initial condition</a:t>
                </a:r>
              </a:p>
              <a:p>
                <a:pPr lvl="1"/>
                <a:r>
                  <a:rPr lang="en-US" dirty="0"/>
                  <a:t>But, for convex functions can always obtain optimal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  <a:blipFill>
                <a:blip r:embed="rId2"/>
                <a:stretch>
                  <a:fillRect l="-237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B04F-CFB7-4F62-B6FF-7A41BC1F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E2BD-28B2-46AD-B966-DD9669BA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70" y="1539277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88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FD57-DB28-43FE-A586-D0D67E2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We Did Not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6EAA-8ECF-4EAB-98C2-B4ADB27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optimizer is OK, but not nearly as fast as </a:t>
            </a:r>
            <a:r>
              <a:rPr lang="en-US" dirty="0" err="1"/>
              <a:t>sklearn</a:t>
            </a:r>
            <a:r>
              <a:rPr lang="en-US" dirty="0"/>
              <a:t> method</a:t>
            </a:r>
          </a:p>
          <a:p>
            <a:r>
              <a:rPr lang="en-US" dirty="0"/>
              <a:t>Many techniques we did not cover</a:t>
            </a:r>
          </a:p>
          <a:p>
            <a:pPr lvl="1"/>
            <a:r>
              <a:rPr lang="en-US" dirty="0"/>
              <a:t>Newton’s method</a:t>
            </a:r>
          </a:p>
          <a:p>
            <a:pPr lvl="1"/>
            <a:r>
              <a:rPr lang="en-US" dirty="0"/>
              <a:t>Quasi-Newton’s method</a:t>
            </a:r>
          </a:p>
          <a:p>
            <a:pPr lvl="1"/>
            <a:r>
              <a:rPr lang="en-US" dirty="0"/>
              <a:t>Non-smooth optimization</a:t>
            </a:r>
          </a:p>
          <a:p>
            <a:pPr lvl="1"/>
            <a:r>
              <a:rPr lang="en-US" dirty="0"/>
              <a:t>Constrained optimization</a:t>
            </a:r>
          </a:p>
          <a:p>
            <a:pPr lvl="1"/>
            <a:endParaRPr lang="en-US" dirty="0"/>
          </a:p>
          <a:p>
            <a:r>
              <a:rPr lang="en-US" dirty="0"/>
              <a:t>Take an optimization class and learn more.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9C9B-8219-47B4-B949-538A15B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975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 a loss function for scalar, vector parameters</a:t>
            </a:r>
          </a:p>
          <a:p>
            <a:pPr lvl="1"/>
            <a:r>
              <a:rPr lang="en-US" dirty="0"/>
              <a:t>Matrix parameters are advanced (graduate students only)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7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Maximum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Logistic model</a:t>
                </a:r>
                <a:r>
                  <a:rPr lang="en-US" dirty="0"/>
                  <a:t> for the likelihood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unknown weights or parameters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ML estimation </a:t>
                </a:r>
                <a:r>
                  <a:rPr lang="en-US" dirty="0"/>
                  <a:t>:  Minimize the negative log likelihood: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= loss function = measure of goodness of fit of parameters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Loss function:</a:t>
                </a:r>
                <a:r>
                  <a:rPr lang="en-US" dirty="0"/>
                  <a:t> binary cross entropy (number of classes K=2)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9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F7F7-047C-47E0-8A53-3916519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7A7D-0CEC-4AD0-B33C-0FBA24D6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analytic solution to minimize loss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LogisticRegression.fit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Used built-in optimizer to minimize loss function</a:t>
            </a:r>
          </a:p>
          <a:p>
            <a:pPr lvl="1"/>
            <a:r>
              <a:rPr lang="en-US" dirty="0"/>
              <a:t>Very fast and achieves good results</a:t>
            </a:r>
          </a:p>
          <a:p>
            <a:endParaRPr lang="en-US" dirty="0"/>
          </a:p>
          <a:p>
            <a:r>
              <a:rPr lang="en-US" dirty="0"/>
              <a:t>Questions for today:</a:t>
            </a:r>
          </a:p>
          <a:p>
            <a:pPr lvl="1"/>
            <a:r>
              <a:rPr lang="en-US" dirty="0"/>
              <a:t>How does this optimizer work?</a:t>
            </a:r>
          </a:p>
          <a:p>
            <a:pPr lvl="1"/>
            <a:r>
              <a:rPr lang="en-US" dirty="0"/>
              <a:t>How would we build one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B79C4-A3B9-43A4-81E0-94737528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3BB5F-53F1-497F-BEC8-7808B55D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98" y="2490656"/>
            <a:ext cx="4940105" cy="938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3C27A8-C979-4512-B3EB-7E8C3427D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674" y="3814145"/>
            <a:ext cx="4092474" cy="59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29237" y="190949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35D4-EE49-433F-B974-A06E839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machine learning, we often want to minimize a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Key function</a:t>
                </a:r>
              </a:p>
              <a:p>
                <a:r>
                  <a:rPr lang="en-US" dirty="0"/>
                  <a:t>Gradient has several important properties for optimization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Provides a simple linear approximation of a function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When at a local minima,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/>
                </a:br>
                <a:endParaRPr lang="en-US" dirty="0"/>
              </a:p>
              <a:p>
                <a:pPr lvl="1"/>
                <a:r>
                  <a:rPr lang="en-US" dirty="0"/>
                  <a:t>At other points,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provides a direction of maximum decrease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A5B5-9961-4653-9DEE-836F57E1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6383</TotalTime>
  <Words>2989</Words>
  <Application>Microsoft Office PowerPoint</Application>
  <PresentationFormat>Widescreen</PresentationFormat>
  <Paragraphs>491</Paragraphs>
  <Slides>57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Cambria Math</vt:lpstr>
      <vt:lpstr>Wingdings</vt:lpstr>
      <vt:lpstr>Wingdings 2</vt:lpstr>
      <vt:lpstr>Retrospect</vt:lpstr>
      <vt:lpstr>Unit 7  Non-Linear Optimization</vt:lpstr>
      <vt:lpstr>Learning Objectives</vt:lpstr>
      <vt:lpstr>Outline </vt:lpstr>
      <vt:lpstr>Demo on GitHub</vt:lpstr>
      <vt:lpstr>Recap: Breast Cancer Example</vt:lpstr>
      <vt:lpstr>Logistic Regression Maximum Likelihood</vt:lpstr>
      <vt:lpstr>Minimizing the Loss Function</vt:lpstr>
      <vt:lpstr>Outline </vt:lpstr>
      <vt:lpstr>Gradients and Optimization</vt:lpstr>
      <vt:lpstr>Gradient Defined</vt:lpstr>
      <vt:lpstr>Example 1</vt:lpstr>
      <vt:lpstr>Example 2:  An Exponential Model</vt:lpstr>
      <vt:lpstr>Gradients with Sums</vt:lpstr>
      <vt:lpstr>Gradients with Sums</vt:lpstr>
      <vt:lpstr>Chain Rule</vt:lpstr>
      <vt:lpstr>Multi-Variable Chain Rule</vt:lpstr>
      <vt:lpstr>Example 3:  Log-Linear Model</vt:lpstr>
      <vt:lpstr>Example 3: Matrix Version</vt:lpstr>
      <vt:lpstr>First-Order Approximations Scalar-Input Functions</vt:lpstr>
      <vt:lpstr>First-Order Approximations Vector Input Functions</vt:lpstr>
      <vt:lpstr>Checking Gradients</vt:lpstr>
      <vt:lpstr>Gradients and Stationary Points</vt:lpstr>
      <vt:lpstr>Direction of Maximum Increase</vt:lpstr>
      <vt:lpstr>First-Order Approximations Matrix Input Functions (Advanced)</vt:lpstr>
      <vt:lpstr>Example 4:  Matrix-Input Function</vt:lpstr>
      <vt:lpstr>Example 4 in Python</vt:lpstr>
      <vt:lpstr>In-Class Exercise</vt:lpstr>
      <vt:lpstr>Outline </vt:lpstr>
      <vt:lpstr>Unconstrained Optimization</vt:lpstr>
      <vt:lpstr>Numerical Optimization</vt:lpstr>
      <vt:lpstr>Gradient Descent</vt:lpstr>
      <vt:lpstr>Gradient Descent Illustrated</vt:lpstr>
      <vt:lpstr>Gradient Descent Analysis</vt:lpstr>
      <vt:lpstr>Local vs. Global Minima</vt:lpstr>
      <vt:lpstr>Gradients for Logistic Regression</vt:lpstr>
      <vt:lpstr>Matrix Form</vt:lpstr>
      <vt:lpstr>Implementation in Python</vt:lpstr>
      <vt:lpstr>Method 1:  Create a Class</vt:lpstr>
      <vt:lpstr>Testing the Gradient</vt:lpstr>
      <vt:lpstr>Method 2:  Lambda Calculus</vt:lpstr>
      <vt:lpstr>Gradient Descent</vt:lpstr>
      <vt:lpstr>Gradient Descent on Logistic Regression</vt:lpstr>
      <vt:lpstr>Different Step Sizes</vt:lpstr>
      <vt:lpstr>Outline </vt:lpstr>
      <vt:lpstr>Adaptive Step Size Selection</vt:lpstr>
      <vt:lpstr>Armijo Rule</vt:lpstr>
      <vt:lpstr>Armijo Rule Illustrated</vt:lpstr>
      <vt:lpstr>Adaptive Gradient Descent in Python</vt:lpstr>
      <vt:lpstr>In-Class Exercise</vt:lpstr>
      <vt:lpstr>Outline </vt:lpstr>
      <vt:lpstr>Convex Sets</vt:lpstr>
      <vt:lpstr>Convex Set Visualized</vt:lpstr>
      <vt:lpstr>Convex Functions</vt:lpstr>
      <vt:lpstr>Convex Function Examples</vt:lpstr>
      <vt:lpstr>Global Minima and Convex Function</vt:lpstr>
      <vt:lpstr>Other Topics We Did Not Cover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590</cp:revision>
  <cp:lastPrinted>2018-03-04T16:35:01Z</cp:lastPrinted>
  <dcterms:created xsi:type="dcterms:W3CDTF">2015-03-22T11:15:32Z</dcterms:created>
  <dcterms:modified xsi:type="dcterms:W3CDTF">2020-10-03T13:02:37Z</dcterms:modified>
</cp:coreProperties>
</file>