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6"/>
  </p:notesMasterIdLst>
  <p:sldIdLst>
    <p:sldId id="258" r:id="rId2"/>
    <p:sldId id="2807" r:id="rId3"/>
    <p:sldId id="328" r:id="rId4"/>
    <p:sldId id="2826" r:id="rId5"/>
    <p:sldId id="2789" r:id="rId6"/>
    <p:sldId id="331" r:id="rId7"/>
    <p:sldId id="360" r:id="rId8"/>
    <p:sldId id="336" r:id="rId9"/>
    <p:sldId id="346" r:id="rId10"/>
    <p:sldId id="349" r:id="rId11"/>
    <p:sldId id="2791" r:id="rId12"/>
    <p:sldId id="2830" r:id="rId13"/>
    <p:sldId id="2792" r:id="rId14"/>
    <p:sldId id="2831" r:id="rId15"/>
    <p:sldId id="2827" r:id="rId16"/>
    <p:sldId id="268" r:id="rId17"/>
    <p:sldId id="313" r:id="rId18"/>
    <p:sldId id="427" r:id="rId19"/>
    <p:sldId id="2795" r:id="rId20"/>
    <p:sldId id="2796" r:id="rId21"/>
    <p:sldId id="2797" r:id="rId22"/>
    <p:sldId id="2798" r:id="rId23"/>
    <p:sldId id="2799" r:id="rId24"/>
    <p:sldId id="2801" r:id="rId25"/>
    <p:sldId id="304" r:id="rId26"/>
    <p:sldId id="2805" r:id="rId27"/>
    <p:sldId id="2832" r:id="rId28"/>
    <p:sldId id="2828" r:id="rId29"/>
    <p:sldId id="477" r:id="rId30"/>
    <p:sldId id="478" r:id="rId31"/>
    <p:sldId id="465" r:id="rId32"/>
    <p:sldId id="466" r:id="rId33"/>
    <p:sldId id="474" r:id="rId34"/>
    <p:sldId id="467" r:id="rId35"/>
    <p:sldId id="404" r:id="rId36"/>
    <p:sldId id="480" r:id="rId37"/>
    <p:sldId id="2803" r:id="rId38"/>
    <p:sldId id="468" r:id="rId39"/>
    <p:sldId id="2821" r:id="rId40"/>
    <p:sldId id="2808" r:id="rId41"/>
    <p:sldId id="481" r:id="rId42"/>
    <p:sldId id="2822" r:id="rId43"/>
    <p:sldId id="2829" r:id="rId44"/>
    <p:sldId id="405" r:id="rId45"/>
    <p:sldId id="406" r:id="rId46"/>
    <p:sldId id="487" r:id="rId47"/>
    <p:sldId id="407" r:id="rId48"/>
    <p:sldId id="482" r:id="rId49"/>
    <p:sldId id="2823" r:id="rId50"/>
    <p:sldId id="2824" r:id="rId51"/>
    <p:sldId id="488" r:id="rId52"/>
    <p:sldId id="2825" r:id="rId53"/>
    <p:sldId id="414" r:id="rId54"/>
    <p:sldId id="469" r:id="rId5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8451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23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61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5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91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58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214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09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32.png"/><Relationship Id="rId7" Type="http://schemas.openxmlformats.org/officeDocument/2006/relationships/image" Target="../media/image280.png"/><Relationship Id="rId12" Type="http://schemas.openxmlformats.org/officeDocument/2006/relationships/image" Target="../media/image3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0.png"/><Relationship Id="rId5" Type="http://schemas.openxmlformats.org/officeDocument/2006/relationships/image" Target="../media/image260.png"/><Relationship Id="rId10" Type="http://schemas.openxmlformats.org/officeDocument/2006/relationships/image" Target="../media/image310.png"/><Relationship Id="rId4" Type="http://schemas.openxmlformats.org/officeDocument/2006/relationships/image" Target="../media/image251.png"/><Relationship Id="rId9" Type="http://schemas.openxmlformats.org/officeDocument/2006/relationships/image" Target="../media/image30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49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47.png"/><Relationship Id="rId5" Type="http://schemas.openxmlformats.org/officeDocument/2006/relationships/image" Target="../media/image55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54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61.png"/><Relationship Id="rId7" Type="http://schemas.openxmlformats.org/officeDocument/2006/relationships/image" Target="../media/image48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jpeg"/><Relationship Id="rId7" Type="http://schemas.openxmlformats.org/officeDocument/2006/relationships/image" Target="../media/image88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8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5.wmf"/><Relationship Id="rId4" Type="http://schemas.openxmlformats.org/officeDocument/2006/relationships/image" Target="../media/image84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85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7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7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03.png"/><Relationship Id="rId9" Type="http://schemas.openxmlformats.org/officeDocument/2006/relationships/image" Target="../media/image10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9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5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35.png"/><Relationship Id="rId10" Type="http://schemas.openxmlformats.org/officeDocument/2006/relationships/image" Target="../media/image250.png"/><Relationship Id="rId4" Type="http://schemas.openxmlformats.org/officeDocument/2006/relationships/image" Target="../media/image34.png"/><Relationship Id="rId9" Type="http://schemas.openxmlformats.org/officeDocument/2006/relationships/image" Target="../media/image2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rkimicrowave.com/Mixers/IQ_Quadrature-IF_Double-Balanced/IQ-0318.aspx" TargetMode="External"/><Relationship Id="rId5" Type="http://schemas.openxmlformats.org/officeDocument/2006/relationships/hyperlink" Target="http://www.markimicrowave.com/Assets/datasheets/IQ-0318.pdf" TargetMode="Externa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2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Multi-Path Fading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Wireless short course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1828EC-BE7A-4280-BE72-AB5ABECECE56}"/>
              </a:ext>
            </a:extLst>
          </p:cNvPr>
          <p:cNvSpPr/>
          <p:nvPr/>
        </p:nvSpPr>
        <p:spPr>
          <a:xfrm>
            <a:off x="6089793" y="2115990"/>
            <a:ext cx="2868861" cy="7046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73DA81-F756-4F69-9D92-54F9C028F07D}"/>
              </a:ext>
            </a:extLst>
          </p:cNvPr>
          <p:cNvSpPr/>
          <p:nvPr/>
        </p:nvSpPr>
        <p:spPr>
          <a:xfrm>
            <a:off x="2424758" y="2079725"/>
            <a:ext cx="2214096" cy="7046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Special Case:  Delay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3607" y="4220296"/>
                <a:ext cx="10058400" cy="151840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0" dirty="0"/>
                  <a:t>Delay, gain in passband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delay, gain </a:t>
                </a:r>
                <a:r>
                  <a:rPr lang="en-US" b="0" dirty="0"/>
                  <a:t>and </a:t>
                </a:r>
                <a:r>
                  <a:rPr lang="en-US" b="0" dirty="0">
                    <a:solidFill>
                      <a:srgbClr val="00B050"/>
                    </a:solidFill>
                  </a:rPr>
                  <a:t>phase rotation </a:t>
                </a:r>
                <a:r>
                  <a:rPr lang="en-US" b="0" dirty="0"/>
                  <a:t>in baseband </a:t>
                </a:r>
              </a:p>
              <a:p>
                <a:r>
                  <a:rPr lang="en-US" b="0" dirty="0"/>
                  <a:t>Proof:</a:t>
                </a:r>
              </a:p>
              <a:p>
                <a:pPr lvl="1"/>
                <a:r>
                  <a:rPr lang="en-US" b="0" dirty="0"/>
                  <a:t>Passband frequency response is: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</a:rPr>
                          <m:t>𝑗𝑓</m:t>
                        </m:r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Baseband frequency response: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Equivalent impulse response: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3607" y="4220296"/>
                <a:ext cx="10058400" cy="1518408"/>
              </a:xfrm>
              <a:blipFill>
                <a:blip r:embed="rId3"/>
                <a:stretch>
                  <a:fillRect l="-1333" t="-6827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3A96F60-C138-4E49-89A7-E4E69ABA3854}"/>
                  </a:ext>
                </a:extLst>
              </p:cNvPr>
              <p:cNvSpPr/>
              <p:nvPr/>
            </p:nvSpPr>
            <p:spPr>
              <a:xfrm>
                <a:off x="2612273" y="2246957"/>
                <a:ext cx="202658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3A96F60-C138-4E49-89A7-E4E69ABA38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273" y="2246957"/>
                <a:ext cx="2026580" cy="390748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98E47C5-5096-4818-9D88-8A7C4AD948B7}"/>
              </a:ext>
            </a:extLst>
          </p:cNvPr>
          <p:cNvSpPr txBox="1"/>
          <p:nvPr/>
        </p:nvSpPr>
        <p:spPr>
          <a:xfrm>
            <a:off x="2568072" y="1488928"/>
            <a:ext cx="185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Passband channel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A35D4-669E-4591-8AAE-A3EE8F402EAC}"/>
              </a:ext>
            </a:extLst>
          </p:cNvPr>
          <p:cNvSpPr txBox="1"/>
          <p:nvPr/>
        </p:nvSpPr>
        <p:spPr>
          <a:xfrm>
            <a:off x="6455283" y="1463721"/>
            <a:ext cx="2195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Baseband equivalent 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channel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D30272B-1719-4DC3-AEAF-D96F89630D8D}"/>
              </a:ext>
            </a:extLst>
          </p:cNvPr>
          <p:cNvSpPr/>
          <p:nvPr/>
        </p:nvSpPr>
        <p:spPr>
          <a:xfrm rot="16200000">
            <a:off x="5233890" y="1932205"/>
            <a:ext cx="260866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FF1303C-F113-43CD-BCD0-AF8B5545D415}"/>
                  </a:ext>
                </a:extLst>
              </p:cNvPr>
              <p:cNvSpPr/>
              <p:nvPr/>
            </p:nvSpPr>
            <p:spPr>
              <a:xfrm>
                <a:off x="5996985" y="2279206"/>
                <a:ext cx="2868862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𝜋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𝜏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𝛿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𝜏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FF1303C-F113-43CD-BCD0-AF8B5545D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985" y="2279206"/>
                <a:ext cx="2868862" cy="378245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4A5A56-3916-4B48-A98C-2DDDBFA9C544}"/>
                  </a:ext>
                </a:extLst>
              </p:cNvPr>
              <p:cNvSpPr txBox="1"/>
              <p:nvPr/>
            </p:nvSpPr>
            <p:spPr>
              <a:xfrm>
                <a:off x="2670697" y="2951632"/>
                <a:ext cx="11390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gain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delay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4A5A56-3916-4B48-A98C-2DDDBFA9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697" y="2951632"/>
                <a:ext cx="1139094" cy="646331"/>
              </a:xfrm>
              <a:prstGeom prst="rect">
                <a:avLst/>
              </a:prstGeom>
              <a:blipFill>
                <a:blip r:embed="rId6"/>
                <a:stretch>
                  <a:fillRect t="-4717" r="-427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966C4B-40BB-4AA7-A56A-10DA600DB60B}"/>
                  </a:ext>
                </a:extLst>
              </p:cNvPr>
              <p:cNvSpPr txBox="1"/>
              <p:nvPr/>
            </p:nvSpPr>
            <p:spPr>
              <a:xfrm>
                <a:off x="6089793" y="2838587"/>
                <a:ext cx="28250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gain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delay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s-E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s-E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s-E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E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= phase rotation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966C4B-40BB-4AA7-A56A-10DA600DB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793" y="2838587"/>
                <a:ext cx="2825004" cy="923330"/>
              </a:xfrm>
              <a:prstGeom prst="rect">
                <a:avLst/>
              </a:prstGeom>
              <a:blipFill>
                <a:blip r:embed="rId7"/>
                <a:stretch>
                  <a:fillRect t="-3974" r="-86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826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</p:spPr>
        <p:txBody>
          <a:bodyPr/>
          <a:lstStyle/>
          <a:p>
            <a:r>
              <a:rPr lang="en-US" dirty="0"/>
              <a:t>Synchronization and Delay Errors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7361" y="3659853"/>
                <a:ext cx="9305321" cy="231012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Time synchronization </a:t>
                </a:r>
                <a:r>
                  <a:rPr lang="en-US" dirty="0"/>
                  <a:t>at the receiver:</a:t>
                </a:r>
              </a:p>
              <a:p>
                <a:pPr lvl="1"/>
                <a:r>
                  <a:rPr lang="en-US" dirty="0"/>
                  <a:t>Estimate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arrival time</a:t>
                </a:r>
                <a:r>
                  <a:rPr lang="en-US" dirty="0"/>
                  <a:t> of the signal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Starts processing remainder of signal starting 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Equivalent to shifting received signal ahead in time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Remaining time error: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Later, we will discuss:</a:t>
                </a:r>
              </a:p>
              <a:p>
                <a:pPr lvl="1"/>
                <a:r>
                  <a:rPr lang="en-US" dirty="0"/>
                  <a:t>How to estimate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(synchronization) and how to correct for gain and phase error (equalization)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7361" y="3659853"/>
                <a:ext cx="9305321" cy="2310124"/>
              </a:xfrm>
              <a:blipFill>
                <a:blip r:embed="rId3"/>
                <a:stretch>
                  <a:fillRect l="-1441" t="-3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lowchart: Process 35"/>
          <p:cNvSpPr/>
          <p:nvPr/>
        </p:nvSpPr>
        <p:spPr>
          <a:xfrm>
            <a:off x="3217406" y="1890393"/>
            <a:ext cx="1165673" cy="6858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48192" y="2102172"/>
                <a:ext cx="650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92" y="2102172"/>
                <a:ext cx="65030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639305" y="1643197"/>
                <a:ext cx="1735539" cy="658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305" y="1643197"/>
                <a:ext cx="1735539" cy="658450"/>
              </a:xfrm>
              <a:prstGeom prst="rect">
                <a:avLst/>
              </a:prstGeom>
              <a:blipFill>
                <a:blip r:embed="rId5"/>
                <a:stretch>
                  <a:fillRect b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3407891" y="1899717"/>
            <a:ext cx="7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Delay </a:t>
            </a:r>
            <a:br>
              <a:rPr lang="en-US" dirty="0"/>
            </a:br>
            <a:r>
              <a:rPr lang="en-US" dirty="0"/>
              <a:t>&amp; gain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95A796CA-8042-4374-B4B2-502D273ADBDC}"/>
              </a:ext>
            </a:extLst>
          </p:cNvPr>
          <p:cNvSpPr/>
          <p:nvPr/>
        </p:nvSpPr>
        <p:spPr>
          <a:xfrm>
            <a:off x="7486735" y="1970666"/>
            <a:ext cx="1165673" cy="6858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1AA3C8E-3042-4CD8-B47F-F8175DBEE49A}"/>
                  </a:ext>
                </a:extLst>
              </p:cNvPr>
              <p:cNvSpPr txBox="1"/>
              <p:nvPr/>
            </p:nvSpPr>
            <p:spPr>
              <a:xfrm>
                <a:off x="8199342" y="2740575"/>
                <a:ext cx="18034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Delay estimate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1AA3C8E-3042-4CD8-B47F-F8175DBEE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342" y="2740575"/>
                <a:ext cx="1803466" cy="369332"/>
              </a:xfrm>
              <a:prstGeom prst="rect">
                <a:avLst/>
              </a:prstGeom>
              <a:blipFill>
                <a:blip r:embed="rId6"/>
                <a:stretch>
                  <a:fillRect l="-2703" t="-10000" r="-125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9CD3049-2CAB-4269-91CF-72B6383ABCCB}"/>
              </a:ext>
            </a:extLst>
          </p:cNvPr>
          <p:cNvSpPr txBox="1"/>
          <p:nvPr/>
        </p:nvSpPr>
        <p:spPr>
          <a:xfrm>
            <a:off x="7763237" y="211680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Shift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8F88DAB-C128-4041-8A85-0CC61280C69B}"/>
                  </a:ext>
                </a:extLst>
              </p:cNvPr>
              <p:cNvSpPr txBox="1"/>
              <p:nvPr/>
            </p:nvSpPr>
            <p:spPr>
              <a:xfrm>
                <a:off x="8919762" y="1364878"/>
                <a:ext cx="1873398" cy="935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</m:d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8F88DAB-C128-4041-8A85-0CC61280C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762" y="1364878"/>
                <a:ext cx="1873398" cy="935449"/>
              </a:xfrm>
              <a:prstGeom prst="rect">
                <a:avLst/>
              </a:prstGeom>
              <a:blipFill>
                <a:blip r:embed="rId7"/>
                <a:stretch>
                  <a:fillRect b="-4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131FDDA-89F5-45CF-ADB0-C644807A9E17}"/>
              </a:ext>
            </a:extLst>
          </p:cNvPr>
          <p:cNvCxnSpPr>
            <a:cxnSpLocks/>
          </p:cNvCxnSpPr>
          <p:nvPr/>
        </p:nvCxnSpPr>
        <p:spPr>
          <a:xfrm>
            <a:off x="8652408" y="2313566"/>
            <a:ext cx="15439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10EA6AE-0DEA-4FD9-B2BC-D60EDF7BD614}"/>
              </a:ext>
            </a:extLst>
          </p:cNvPr>
          <p:cNvCxnSpPr>
            <a:cxnSpLocks/>
            <a:stCxn id="56" idx="0"/>
            <a:endCxn id="40" idx="1"/>
          </p:cNvCxnSpPr>
          <p:nvPr/>
        </p:nvCxnSpPr>
        <p:spPr>
          <a:xfrm rot="16200000" flipH="1">
            <a:off x="6031445" y="858275"/>
            <a:ext cx="339795" cy="25707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C1F35758-2F7B-47D1-A700-1841EDABBEAE}"/>
              </a:ext>
            </a:extLst>
          </p:cNvPr>
          <p:cNvSpPr/>
          <p:nvPr/>
        </p:nvSpPr>
        <p:spPr>
          <a:xfrm rot="10800000">
            <a:off x="4697835" y="1691436"/>
            <a:ext cx="436228" cy="2823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3327E794-BA68-4C42-8DDE-5005CB2B9C45}"/>
              </a:ext>
            </a:extLst>
          </p:cNvPr>
          <p:cNvSpPr/>
          <p:nvPr/>
        </p:nvSpPr>
        <p:spPr>
          <a:xfrm rot="10800000">
            <a:off x="2367710" y="1658548"/>
            <a:ext cx="436228" cy="2823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4E53447-8FB2-4E71-BDBC-BDB9EAF810E7}"/>
              </a:ext>
            </a:extLst>
          </p:cNvPr>
          <p:cNvCxnSpPr>
            <a:cxnSpLocks/>
            <a:endCxn id="59" idx="0"/>
          </p:cNvCxnSpPr>
          <p:nvPr/>
        </p:nvCxnSpPr>
        <p:spPr>
          <a:xfrm flipV="1">
            <a:off x="1649848" y="1940883"/>
            <a:ext cx="935976" cy="372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C8E5655-462A-4776-9711-6B1AC0443FBF}"/>
              </a:ext>
            </a:extLst>
          </p:cNvPr>
          <p:cNvSpPr/>
          <p:nvPr/>
        </p:nvSpPr>
        <p:spPr>
          <a:xfrm>
            <a:off x="1511596" y="2890645"/>
            <a:ext cx="926294" cy="3033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EF9E1E-3188-4C83-A7E3-C708D0213A32}"/>
              </a:ext>
            </a:extLst>
          </p:cNvPr>
          <p:cNvCxnSpPr/>
          <p:nvPr/>
        </p:nvCxnSpPr>
        <p:spPr>
          <a:xfrm>
            <a:off x="1147361" y="3197817"/>
            <a:ext cx="2527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10D30CC-5E38-41B6-A4F9-85F9F27E859D}"/>
              </a:ext>
            </a:extLst>
          </p:cNvPr>
          <p:cNvCxnSpPr/>
          <p:nvPr/>
        </p:nvCxnSpPr>
        <p:spPr>
          <a:xfrm>
            <a:off x="1511595" y="2645769"/>
            <a:ext cx="0" cy="745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A2B4068-665F-4B46-BC6B-A7828D2264E4}"/>
              </a:ext>
            </a:extLst>
          </p:cNvPr>
          <p:cNvSpPr txBox="1"/>
          <p:nvPr/>
        </p:nvSpPr>
        <p:spPr>
          <a:xfrm>
            <a:off x="1499004" y="3145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6C1850-6892-449A-889A-E4CA58F733FD}"/>
              </a:ext>
            </a:extLst>
          </p:cNvPr>
          <p:cNvSpPr/>
          <p:nvPr/>
        </p:nvSpPr>
        <p:spPr>
          <a:xfrm>
            <a:off x="5281382" y="2824927"/>
            <a:ext cx="1019460" cy="2130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2E9F897-20FF-46EF-9AE7-9CF792137741}"/>
              </a:ext>
            </a:extLst>
          </p:cNvPr>
          <p:cNvCxnSpPr>
            <a:cxnSpLocks/>
          </p:cNvCxnSpPr>
          <p:nvPr/>
        </p:nvCxnSpPr>
        <p:spPr>
          <a:xfrm>
            <a:off x="4469094" y="3034366"/>
            <a:ext cx="2141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DD31FD2-F818-4589-B6D4-D0FB6F0EE6E9}"/>
              </a:ext>
            </a:extLst>
          </p:cNvPr>
          <p:cNvCxnSpPr>
            <a:cxnSpLocks/>
          </p:cNvCxnSpPr>
          <p:nvPr/>
        </p:nvCxnSpPr>
        <p:spPr>
          <a:xfrm>
            <a:off x="4833328" y="2739031"/>
            <a:ext cx="0" cy="488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1C33E34-9215-4DA3-84FC-E5CE76EE4697}"/>
                  </a:ext>
                </a:extLst>
              </p:cNvPr>
              <p:cNvSpPr txBox="1"/>
              <p:nvPr/>
            </p:nvSpPr>
            <p:spPr>
              <a:xfrm>
                <a:off x="5444774" y="2477704"/>
                <a:ext cx="856068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𝐴𝐶</m:t>
                      </m:r>
                      <m:sSup>
                        <m:sSup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1C33E34-9215-4DA3-84FC-E5CE76EE4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774" y="2477704"/>
                <a:ext cx="856068" cy="3814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C798695-7571-4897-8C6D-19384A1D32DB}"/>
                  </a:ext>
                </a:extLst>
              </p:cNvPr>
              <p:cNvSpPr txBox="1"/>
              <p:nvPr/>
            </p:nvSpPr>
            <p:spPr>
              <a:xfrm>
                <a:off x="1806671" y="2583388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C798695-7571-4897-8C6D-19384A1D3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671" y="2583388"/>
                <a:ext cx="38555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E9288DE-715C-486E-969F-8D2FF8696B26}"/>
                  </a:ext>
                </a:extLst>
              </p:cNvPr>
              <p:cNvSpPr txBox="1"/>
              <p:nvPr/>
            </p:nvSpPr>
            <p:spPr>
              <a:xfrm>
                <a:off x="5107231" y="3174486"/>
                <a:ext cx="348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E9288DE-715C-486E-969F-8D2FF8696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231" y="3174486"/>
                <a:ext cx="3483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CBBE0D3-4F50-42BE-98C5-0BE60EE1BF78}"/>
              </a:ext>
            </a:extLst>
          </p:cNvPr>
          <p:cNvCxnSpPr/>
          <p:nvPr/>
        </p:nvCxnSpPr>
        <p:spPr>
          <a:xfrm>
            <a:off x="5281381" y="2660963"/>
            <a:ext cx="0" cy="582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Process 79">
            <a:extLst>
              <a:ext uri="{FF2B5EF4-FFF2-40B4-BE49-F238E27FC236}">
                <a16:creationId xmlns:a16="http://schemas.microsoft.com/office/drawing/2014/main" id="{F00E9D19-6E37-4A30-990A-188105809720}"/>
              </a:ext>
            </a:extLst>
          </p:cNvPr>
          <p:cNvSpPr/>
          <p:nvPr/>
        </p:nvSpPr>
        <p:spPr>
          <a:xfrm>
            <a:off x="7486735" y="3194017"/>
            <a:ext cx="1165673" cy="6858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C8EA569-01DC-40DF-BD27-09CFF38EF888}"/>
              </a:ext>
            </a:extLst>
          </p:cNvPr>
          <p:cNvSpPr txBox="1"/>
          <p:nvPr/>
        </p:nvSpPr>
        <p:spPr>
          <a:xfrm>
            <a:off x="7763237" y="3340160"/>
            <a:ext cx="61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F0E213A-019E-4C05-AD1F-E7C3E7121A77}"/>
              </a:ext>
            </a:extLst>
          </p:cNvPr>
          <p:cNvCxnSpPr>
            <a:stCxn id="80" idx="0"/>
            <a:endCxn id="40" idx="2"/>
          </p:cNvCxnSpPr>
          <p:nvPr/>
        </p:nvCxnSpPr>
        <p:spPr>
          <a:xfrm flipV="1">
            <a:off x="8069572" y="2656466"/>
            <a:ext cx="0" cy="53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CBEC2F42-68A9-4442-A149-7A14F180A21A}"/>
              </a:ext>
            </a:extLst>
          </p:cNvPr>
          <p:cNvCxnSpPr>
            <a:endCxn id="80" idx="1"/>
          </p:cNvCxnSpPr>
          <p:nvPr/>
        </p:nvCxnSpPr>
        <p:spPr>
          <a:xfrm rot="16200000" flipH="1">
            <a:off x="6587956" y="2638137"/>
            <a:ext cx="1223351" cy="574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46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4EAF-158B-49CD-AAAF-9F86547A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3CB86-6661-4017-925E-29C711A7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8DE13-A255-491D-B171-892C5128B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58" y="1651549"/>
            <a:ext cx="89725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37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</p:spPr>
        <p:txBody>
          <a:bodyPr/>
          <a:lstStyle/>
          <a:p>
            <a:r>
              <a:rPr lang="en-US" dirty="0"/>
              <a:t>Frequency Errors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7362" y="3659853"/>
                <a:ext cx="10639170" cy="231012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Oscillators at TX and RX always have some mismatch.  To analyze, suppose:</a:t>
                </a:r>
              </a:p>
              <a:p>
                <a:pPr lvl="1"/>
                <a:r>
                  <a:rPr lang="en-US" dirty="0" err="1"/>
                  <a:t>Upconversion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Downcoversion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( 2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 error leads to time-varying gain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Frequency and phase shift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7362" y="3659853"/>
                <a:ext cx="10639170" cy="2310124"/>
              </a:xfrm>
              <a:blipFill>
                <a:blip r:embed="rId3"/>
                <a:stretch>
                  <a:fillRect l="-1375" t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114385" y="2236463"/>
                <a:ext cx="650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85" y="2236463"/>
                <a:ext cx="65030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8F88DAB-C128-4041-8A85-0CC61280C69B}"/>
                  </a:ext>
                </a:extLst>
              </p:cNvPr>
              <p:cNvSpPr txBox="1"/>
              <p:nvPr/>
            </p:nvSpPr>
            <p:spPr>
              <a:xfrm>
                <a:off x="7720068" y="2214355"/>
                <a:ext cx="3253455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8F88DAB-C128-4041-8A85-0CC61280C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068" y="2214355"/>
                <a:ext cx="3253455" cy="381451"/>
              </a:xfrm>
              <a:prstGeom prst="rect">
                <a:avLst/>
              </a:prstGeom>
              <a:blipFill>
                <a:blip r:embed="rId5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131FDDA-89F5-45CF-ADB0-C644807A9E17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6032393" y="2421731"/>
            <a:ext cx="1526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C1F35758-2F7B-47D1-A700-1841EDABBEAE}"/>
              </a:ext>
            </a:extLst>
          </p:cNvPr>
          <p:cNvSpPr/>
          <p:nvPr/>
        </p:nvSpPr>
        <p:spPr>
          <a:xfrm rot="10800000">
            <a:off x="4769141" y="1784230"/>
            <a:ext cx="436228" cy="2823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3327E794-BA68-4C42-8DDE-5005CB2B9C45}"/>
              </a:ext>
            </a:extLst>
          </p:cNvPr>
          <p:cNvSpPr/>
          <p:nvPr/>
        </p:nvSpPr>
        <p:spPr>
          <a:xfrm rot="10800000">
            <a:off x="3113463" y="1784230"/>
            <a:ext cx="436228" cy="2823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2EDFBD5-456F-4836-BD6A-FA88F637B3B5}"/>
              </a:ext>
            </a:extLst>
          </p:cNvPr>
          <p:cNvSpPr/>
          <p:nvPr/>
        </p:nvSpPr>
        <p:spPr>
          <a:xfrm>
            <a:off x="2477010" y="2314671"/>
            <a:ext cx="293615" cy="2712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04F95E-6FE9-43BD-B170-19287133F5E3}"/>
                  </a:ext>
                </a:extLst>
              </p:cNvPr>
              <p:cNvSpPr txBox="1"/>
              <p:nvPr/>
            </p:nvSpPr>
            <p:spPr>
              <a:xfrm>
                <a:off x="2422480" y="2252314"/>
                <a:ext cx="402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04F95E-6FE9-43BD-B170-19287133F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480" y="2252314"/>
                <a:ext cx="4026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D543D2E-962E-45C7-A9FF-F86A189E2321}"/>
              </a:ext>
            </a:extLst>
          </p:cNvPr>
          <p:cNvSpPr/>
          <p:nvPr/>
        </p:nvSpPr>
        <p:spPr>
          <a:xfrm>
            <a:off x="2422480" y="3108544"/>
            <a:ext cx="402674" cy="2839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07E01E-537A-4D32-A185-B883455DEED9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2623817" y="2621646"/>
            <a:ext cx="0" cy="48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2DD8829-35D0-4B19-ACA7-A7C91E24913B}"/>
              </a:ext>
            </a:extLst>
          </p:cNvPr>
          <p:cNvCxnSpPr>
            <a:stCxn id="6" idx="3"/>
            <a:endCxn id="59" idx="0"/>
          </p:cNvCxnSpPr>
          <p:nvPr/>
        </p:nvCxnSpPr>
        <p:spPr>
          <a:xfrm flipV="1">
            <a:off x="2825154" y="2066565"/>
            <a:ext cx="506423" cy="3704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43A2FD-5A8E-4B90-81F1-1E72AA70AC4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832834" y="2436980"/>
            <a:ext cx="589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737FF0-F4E3-4660-AD3F-F7AE1EF95C2B}"/>
                  </a:ext>
                </a:extLst>
              </p:cNvPr>
              <p:cNvSpPr txBox="1"/>
              <p:nvPr/>
            </p:nvSpPr>
            <p:spPr>
              <a:xfrm>
                <a:off x="1217088" y="3023166"/>
                <a:ext cx="1231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LO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737FF0-F4E3-4660-AD3F-F7AE1EF95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88" y="3023166"/>
                <a:ext cx="1231491" cy="369332"/>
              </a:xfrm>
              <a:prstGeom prst="rect">
                <a:avLst/>
              </a:prstGeom>
              <a:blipFill>
                <a:blip r:embed="rId7"/>
                <a:stretch>
                  <a:fillRect l="-4455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B891FBA1-B780-4955-AF17-5625572FD5AA}"/>
              </a:ext>
            </a:extLst>
          </p:cNvPr>
          <p:cNvSpPr/>
          <p:nvPr/>
        </p:nvSpPr>
        <p:spPr>
          <a:xfrm>
            <a:off x="5684249" y="2299422"/>
            <a:ext cx="293615" cy="2712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248633C-291D-41B3-8474-B5150D3F7C86}"/>
                  </a:ext>
                </a:extLst>
              </p:cNvPr>
              <p:cNvSpPr txBox="1"/>
              <p:nvPr/>
            </p:nvSpPr>
            <p:spPr>
              <a:xfrm>
                <a:off x="5629719" y="2237065"/>
                <a:ext cx="402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248633C-291D-41B3-8474-B5150D3F7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719" y="2237065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1AED72F-C7B9-4B2E-A04B-79B390C8AEE9}"/>
              </a:ext>
            </a:extLst>
          </p:cNvPr>
          <p:cNvSpPr/>
          <p:nvPr/>
        </p:nvSpPr>
        <p:spPr>
          <a:xfrm>
            <a:off x="5629719" y="3093295"/>
            <a:ext cx="402674" cy="2839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7F491A-333F-47E1-940A-A2B7F5474D53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V="1">
            <a:off x="5831056" y="2606397"/>
            <a:ext cx="0" cy="48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681F58-4A01-4468-8FE0-DA5B36510BDA}"/>
                  </a:ext>
                </a:extLst>
              </p:cNvPr>
              <p:cNvSpPr txBox="1"/>
              <p:nvPr/>
            </p:nvSpPr>
            <p:spPr>
              <a:xfrm>
                <a:off x="6126480" y="3090607"/>
                <a:ext cx="1231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LO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681F58-4A01-4468-8FE0-DA5B36510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3090607"/>
                <a:ext cx="1231491" cy="369332"/>
              </a:xfrm>
              <a:prstGeom prst="rect">
                <a:avLst/>
              </a:prstGeom>
              <a:blipFill>
                <a:blip r:embed="rId9"/>
                <a:stretch>
                  <a:fillRect l="-396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D1E8D50-37C4-4C7C-AC4E-DD5F9CC95251}"/>
              </a:ext>
            </a:extLst>
          </p:cNvPr>
          <p:cNvCxnSpPr>
            <a:stCxn id="56" idx="0"/>
            <a:endCxn id="55" idx="1"/>
          </p:cNvCxnSpPr>
          <p:nvPr/>
        </p:nvCxnSpPr>
        <p:spPr>
          <a:xfrm rot="16200000" flipH="1">
            <a:off x="5130904" y="1922916"/>
            <a:ext cx="355166" cy="6424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E30983D-52B8-45D8-AE47-5BA1A1501525}"/>
              </a:ext>
            </a:extLst>
          </p:cNvPr>
          <p:cNvSpPr/>
          <p:nvPr/>
        </p:nvSpPr>
        <p:spPr>
          <a:xfrm>
            <a:off x="3686210" y="2321172"/>
            <a:ext cx="978408" cy="199914"/>
          </a:xfrm>
          <a:prstGeom prst="rightArrow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5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4EAF-158B-49CD-AAAF-9F86547A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3CB86-6661-4017-925E-29C711A7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2F5541-4C5E-4D6D-876B-5599EC927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96934"/>
            <a:ext cx="6459311" cy="424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2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Up- and </a:t>
            </a:r>
            <a:r>
              <a:rPr lang="en-US" dirty="0" err="1"/>
              <a:t>Downconversion</a:t>
            </a:r>
            <a:endParaRPr lang="en-US" dirty="0"/>
          </a:p>
          <a:p>
            <a:r>
              <a:rPr lang="en-US" dirty="0"/>
              <a:t>Review of TX and RX Sampling</a:t>
            </a:r>
          </a:p>
          <a:p>
            <a:r>
              <a:rPr lang="en-US" dirty="0"/>
              <a:t>Doppler and Multi-Path Fading</a:t>
            </a:r>
          </a:p>
          <a:p>
            <a:r>
              <a:rPr lang="en-US" dirty="0"/>
              <a:t>Statistical Descriptions of Fading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66210" y="1894561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64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Digital Communication Path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033346"/>
                <a:ext cx="10058400" cy="283575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All modern communication systems TX and RX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digital samples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Transmitter</a:t>
                </a:r>
                <a:r>
                  <a:rPr lang="en-US" dirty="0"/>
                  <a:t>:  DAC + filtering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Filtering used to:</a:t>
                </a:r>
              </a:p>
              <a:p>
                <a:pPr lvl="1"/>
                <a:r>
                  <a:rPr lang="en-US" dirty="0"/>
                  <a:t>Suppress out of band emissions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Receiver</a:t>
                </a:r>
                <a:r>
                  <a:rPr lang="en-US" dirty="0"/>
                  <a:t>:  Filters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then performs ADC.  Filtering plays two roles:</a:t>
                </a:r>
              </a:p>
              <a:p>
                <a:pPr lvl="1"/>
                <a:r>
                  <a:rPr lang="en-US" dirty="0"/>
                  <a:t>Reduces noise</a:t>
                </a:r>
              </a:p>
              <a:p>
                <a:pPr lvl="1"/>
                <a:r>
                  <a:rPr lang="en-US" dirty="0"/>
                  <a:t>Remove out-of-band signals before ADC.  (i.e.  Anti-aliasing)</a:t>
                </a:r>
              </a:p>
              <a:p>
                <a:r>
                  <a:rPr lang="en-US" dirty="0"/>
                  <a:t>Filter design discussed in digital communications class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033346"/>
                <a:ext cx="10058400" cy="2835750"/>
              </a:xfrm>
              <a:blipFill>
                <a:blip r:embed="rId3"/>
                <a:stretch>
                  <a:fillRect l="-1455" t="-2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6" name="Rectangle 5"/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16" name="Straight Arrow Connector 15"/>
            <p:cNvCxnSpPr>
              <a:cxnSpLocks/>
              <a:endCxn id="1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14" idx="3"/>
              <a:endCxn id="6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C1D62C3-7CA3-4A0C-BFF8-D21E8E00E5C0}"/>
              </a:ext>
            </a:extLst>
          </p:cNvPr>
          <p:cNvSpPr txBox="1"/>
          <p:nvPr/>
        </p:nvSpPr>
        <p:spPr>
          <a:xfrm>
            <a:off x="1003217" y="219054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TX </a:t>
            </a:r>
            <a:r>
              <a:rPr lang="es-ES" i="1" dirty="0" err="1"/>
              <a:t>samples</a:t>
            </a:r>
            <a:endParaRPr lang="en-US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72BA27-8A8A-4CC8-80F5-B1FC5A536E38}"/>
              </a:ext>
            </a:extLst>
          </p:cNvPr>
          <p:cNvSpPr txBox="1"/>
          <p:nvPr/>
        </p:nvSpPr>
        <p:spPr>
          <a:xfrm>
            <a:off x="10164990" y="217889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RX </a:t>
            </a:r>
            <a:r>
              <a:rPr lang="es-ES" i="1" dirty="0" err="1"/>
              <a:t>samples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4142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DTFT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discrete-time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Real or complex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Discrete-time Fourier Transform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Inverse DTFT: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 is always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periodic signal</a:t>
                </a:r>
              </a:p>
              <a:p>
                <a:pPr lvl="1"/>
                <a:r>
                  <a:rPr lang="en-US" dirty="0"/>
                  <a:t>Can take integral for inverse DTFT on any period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chemeClr val="accent1"/>
                    </a:solidFill>
                  </a:rPr>
                  <a:t>discrete frequency</a:t>
                </a:r>
                <a:r>
                  <a:rPr lang="en-US" dirty="0"/>
                  <a:t>. Units is radians per sample.</a:t>
                </a:r>
              </a:p>
              <a:p>
                <a:r>
                  <a:rPr lang="en-US" dirty="0"/>
                  <a:t>For finite length signals and finite number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can be computed via FFT</a:t>
                </a:r>
              </a:p>
              <a:p>
                <a:r>
                  <a:rPr lang="en-US" dirty="0"/>
                  <a:t>Review in your signals and systems class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29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0B74-8936-48A7-8C60-A421D1B9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DTFT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4CA0-5D12-4577-81C0-A74B4DFA7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6240" y="1539279"/>
            <a:ext cx="3139440" cy="4329817"/>
          </a:xfrm>
        </p:spPr>
        <p:txBody>
          <a:bodyPr/>
          <a:lstStyle/>
          <a:p>
            <a:r>
              <a:rPr lang="en-US" dirty="0"/>
              <a:t>See Wikipedia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91638-1096-4227-8D9B-BAF8F002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B9F78-81AA-45AA-AC4F-E5DC2EAFE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" b="16544"/>
          <a:stretch/>
        </p:blipFill>
        <p:spPr>
          <a:xfrm>
            <a:off x="1036321" y="1562954"/>
            <a:ext cx="5279638" cy="3965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9706C4-DB93-44F6-9D95-AB212F9D7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79" y="3429000"/>
            <a:ext cx="5399202" cy="209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12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B808-C701-4DFB-802B-F401270F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Discrete-Time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B1A57-FDA9-4280-A889-1A28BA0BAC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469041"/>
                <a:ext cx="10058400" cy="3400056"/>
              </a:xfrm>
            </p:spPr>
            <p:txBody>
              <a:bodyPr/>
              <a:lstStyle/>
              <a:p>
                <a:r>
                  <a:rPr lang="en-US" dirty="0"/>
                  <a:t>Consider discrete-time LTI system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Time-domain</a:t>
                </a:r>
                <a:r>
                  <a:rPr lang="en-US" dirty="0"/>
                  <a:t>:   Characterized by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impulse response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s-E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Frequency-domain</a:t>
                </a:r>
                <a:r>
                  <a:rPr lang="en-US" dirty="0"/>
                  <a:t>:   Characterized by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frequency response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br>
                  <a:rPr lang="es-E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B1A57-FDA9-4280-A889-1A28BA0BA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469041"/>
                <a:ext cx="10058400" cy="3400056"/>
              </a:xfrm>
              <a:blipFill>
                <a:blip r:embed="rId2"/>
                <a:stretch>
                  <a:fillRect l="-1455" t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F27D7-CC04-43AC-8991-BC4255C7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BC570B-7245-4355-8D94-362519B2FD64}"/>
              </a:ext>
            </a:extLst>
          </p:cNvPr>
          <p:cNvSpPr/>
          <p:nvPr/>
        </p:nvSpPr>
        <p:spPr>
          <a:xfrm>
            <a:off x="4877737" y="1598602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8403B6-3D97-4C70-A34B-25F90F8892EB}"/>
                  </a:ext>
                </a:extLst>
              </p:cNvPr>
              <p:cNvSpPr txBox="1"/>
              <p:nvPr/>
            </p:nvSpPr>
            <p:spPr>
              <a:xfrm>
                <a:off x="4923381" y="1670062"/>
                <a:ext cx="76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8403B6-3D97-4C70-A34B-25F90F88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81" y="1670062"/>
                <a:ext cx="762068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824A56-AD89-41BE-BCCC-5CABC3FF50B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283079" y="1888748"/>
            <a:ext cx="594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09A915-5A5F-4F66-85CA-7DE951282A3B}"/>
              </a:ext>
            </a:extLst>
          </p:cNvPr>
          <p:cNvCxnSpPr>
            <a:cxnSpLocks/>
          </p:cNvCxnSpPr>
          <p:nvPr/>
        </p:nvCxnSpPr>
        <p:spPr>
          <a:xfrm>
            <a:off x="5650882" y="1890586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0D5E9F-2B62-42C4-9EE5-DD834FFC7B53}"/>
                  </a:ext>
                </a:extLst>
              </p:cNvPr>
              <p:cNvSpPr txBox="1"/>
              <p:nvPr/>
            </p:nvSpPr>
            <p:spPr>
              <a:xfrm>
                <a:off x="3590398" y="1704082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0D5E9F-2B62-42C4-9EE5-DD834FFC7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98" y="1704082"/>
                <a:ext cx="647037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28FCA8-34FF-48E2-B1B1-9559DEC4ED79}"/>
                  </a:ext>
                </a:extLst>
              </p:cNvPr>
              <p:cNvSpPr txBox="1"/>
              <p:nvPr/>
            </p:nvSpPr>
            <p:spPr>
              <a:xfrm>
                <a:off x="6246118" y="1664889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28FCA8-34FF-48E2-B1B1-9559DEC4E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118" y="1664889"/>
                <a:ext cx="64896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16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922C-2324-4F09-A292-412EA4DB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F9871-B40C-4235-A4CA-009CAA434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539279"/>
            <a:ext cx="5614605" cy="4329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the Introduction of a classic text:</a:t>
            </a:r>
            <a:endParaRPr lang="es-ES" dirty="0"/>
          </a:p>
          <a:p>
            <a:pPr marL="0" indent="0">
              <a:buNone/>
            </a:pPr>
            <a:r>
              <a:rPr lang="en-US" i="1" dirty="0"/>
              <a:t>There are two fundamental aspects of wireless communication that make the problem challenging and interesting. </a:t>
            </a:r>
          </a:p>
          <a:p>
            <a:pPr marL="0" indent="0">
              <a:buNone/>
            </a:pPr>
            <a:r>
              <a:rPr lang="en-US" i="1" dirty="0"/>
              <a:t>…First is the phenomenon of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fading</a:t>
            </a:r>
            <a:r>
              <a:rPr lang="en-US" i="1" dirty="0"/>
              <a:t> …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…Second …there is significant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interference</a:t>
            </a:r>
            <a:r>
              <a:rPr lang="en-US" i="1" dirty="0"/>
              <a:t>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DA27D-06C0-4F3E-964D-D599FFDD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A0A67C22-6E30-4FCF-B3E6-8FE55A2CE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270" y="1047750"/>
            <a:ext cx="36099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726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 Equivalent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2822036"/>
                <a:ext cx="10058400" cy="304706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Discrete-time baseband equivalent channel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Describes equivalent mapping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Includes effects of TX and RX filtering and continuous-time baseband channel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Band-limited filters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Suppose one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</m:oMath>
                </a14:m>
                <a:r>
                  <a:rPr lang="en-US" dirty="0"/>
                  <a:t> is bandlimited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  (no out-of-band emissions or aliasing)</a:t>
                </a:r>
              </a:p>
              <a:p>
                <a:pPr lvl="1"/>
                <a:r>
                  <a:rPr lang="en-US" dirty="0"/>
                  <a:t>Then, discrete-time equivalent channel reduces to: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2822036"/>
                <a:ext cx="10058400" cy="3047060"/>
              </a:xfrm>
              <a:blipFill>
                <a:blip r:embed="rId3"/>
                <a:stretch>
                  <a:fillRect l="-1455" t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794774" y="1638475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837498" y="1636993"/>
            <a:ext cx="919039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5538" y="1641421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04875" y="1638475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6779" y="17478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22809" y="1641421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18146" y="1737013"/>
            <a:ext cx="57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DAC</a:t>
            </a:r>
          </a:p>
        </p:txBody>
      </p: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1308683" y="1931567"/>
            <a:ext cx="314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4" idx="3"/>
            <a:endCxn id="6" idx="1"/>
          </p:cNvCxnSpPr>
          <p:nvPr/>
        </p:nvCxnSpPr>
        <p:spPr>
          <a:xfrm flipV="1">
            <a:off x="2396532" y="1928621"/>
            <a:ext cx="398242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6" idx="3"/>
            <a:endCxn id="8" idx="1"/>
          </p:cNvCxnSpPr>
          <p:nvPr/>
        </p:nvCxnSpPr>
        <p:spPr>
          <a:xfrm flipV="1">
            <a:off x="3568497" y="1927139"/>
            <a:ext cx="269001" cy="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8" idx="3"/>
            <a:endCxn id="10" idx="1"/>
          </p:cNvCxnSpPr>
          <p:nvPr/>
        </p:nvCxnSpPr>
        <p:spPr>
          <a:xfrm>
            <a:off x="4756537" y="1927139"/>
            <a:ext cx="269001" cy="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0" idx="3"/>
            <a:endCxn id="12" idx="1"/>
          </p:cNvCxnSpPr>
          <p:nvPr/>
        </p:nvCxnSpPr>
        <p:spPr>
          <a:xfrm flipV="1">
            <a:off x="5799261" y="1928621"/>
            <a:ext cx="305614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6869624" y="1930477"/>
            <a:ext cx="38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D4E9034A-8D65-4793-BD31-D40F53C1FFB1}"/>
              </a:ext>
            </a:extLst>
          </p:cNvPr>
          <p:cNvSpPr/>
          <p:nvPr/>
        </p:nvSpPr>
        <p:spPr>
          <a:xfrm>
            <a:off x="9804056" y="1633229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B36420-E00D-4A67-A738-F63CCA90EC87}"/>
                  </a:ext>
                </a:extLst>
              </p:cNvPr>
              <p:cNvSpPr txBox="1"/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B36420-E00D-4A67-A738-F63CCA90E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98E7B6-250E-4DB6-959B-B989ED23CA0B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9422114" y="1923375"/>
            <a:ext cx="381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47E72A6-D5B1-45FC-ABC0-92331417EF15}"/>
              </a:ext>
            </a:extLst>
          </p:cNvPr>
          <p:cNvCxnSpPr>
            <a:cxnSpLocks/>
          </p:cNvCxnSpPr>
          <p:nvPr/>
        </p:nvCxnSpPr>
        <p:spPr>
          <a:xfrm flipV="1">
            <a:off x="10577201" y="1923375"/>
            <a:ext cx="336876" cy="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A1597B-E222-4A32-9D51-9B29CB7424E7}"/>
                  </a:ext>
                </a:extLst>
              </p:cNvPr>
              <p:cNvSpPr txBox="1"/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A1597B-E222-4A32-9D51-9B29CB742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614207-2C65-4959-9E4C-52F2B9067408}"/>
                  </a:ext>
                </a:extLst>
              </p:cNvPr>
              <p:cNvSpPr txBox="1"/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614207-2C65-4959-9E4C-52F2B9067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01E08677-C599-45FB-AA6F-C7E58C48B891}"/>
              </a:ext>
            </a:extLst>
          </p:cNvPr>
          <p:cNvSpPr txBox="1"/>
          <p:nvPr/>
        </p:nvSpPr>
        <p:spPr>
          <a:xfrm>
            <a:off x="8231925" y="160015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55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Filtering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66800" y="2562889"/>
                <a:ext cx="10058400" cy="348557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sample rate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“Ideal” TX and RX filter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s-ES" dirty="0"/>
                  <a:t>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Sinc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frequency domain: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Rect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</m:oMath>
                </a14:m>
                <a:endParaRPr lang="es-ES" dirty="0"/>
              </a:p>
              <a:p>
                <a:pPr lvl="1"/>
                <a:r>
                  <a:rPr lang="en-US" dirty="0"/>
                  <a:t>Also called “brick wall” filter</a:t>
                </a:r>
              </a:p>
              <a:p>
                <a:r>
                  <a:rPr lang="en-US" dirty="0"/>
                  <a:t>Most practical filters match this well </a:t>
                </a:r>
              </a:p>
              <a:p>
                <a:pPr lvl="1"/>
                <a:r>
                  <a:rPr lang="en-US" dirty="0"/>
                  <a:t>Up to gain and delay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66800" y="2562889"/>
                <a:ext cx="10058400" cy="3485573"/>
              </a:xfrm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91C980-9477-42F8-8015-71B03CADA990}"/>
              </a:ext>
            </a:extLst>
          </p:cNvPr>
          <p:cNvCxnSpPr/>
          <p:nvPr/>
        </p:nvCxnSpPr>
        <p:spPr>
          <a:xfrm>
            <a:off x="8685031" y="4415136"/>
            <a:ext cx="2869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6A26692-EE38-47EB-9E45-F4F0CC6ABF44}"/>
              </a:ext>
            </a:extLst>
          </p:cNvPr>
          <p:cNvSpPr/>
          <p:nvPr/>
        </p:nvSpPr>
        <p:spPr>
          <a:xfrm>
            <a:off x="9547637" y="3383290"/>
            <a:ext cx="939567" cy="10318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009549-14B3-4163-8706-BC039933EA5C}"/>
              </a:ext>
            </a:extLst>
          </p:cNvPr>
          <p:cNvCxnSpPr>
            <a:cxnSpLocks/>
          </p:cNvCxnSpPr>
          <p:nvPr/>
        </p:nvCxnSpPr>
        <p:spPr>
          <a:xfrm flipV="1">
            <a:off x="10028976" y="2938116"/>
            <a:ext cx="0" cy="199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ED61D94-480B-4338-A669-CAB83A96866F}"/>
                  </a:ext>
                </a:extLst>
              </p:cNvPr>
              <p:cNvSpPr/>
              <p:nvPr/>
            </p:nvSpPr>
            <p:spPr>
              <a:xfrm>
                <a:off x="8744810" y="2578629"/>
                <a:ext cx="2256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ED61D94-480B-4338-A669-CAB83A968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10" y="2578629"/>
                <a:ext cx="2256323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F03633-B8C6-45DD-B8CE-69DB431BF832}"/>
              </a:ext>
            </a:extLst>
          </p:cNvPr>
          <p:cNvCxnSpPr/>
          <p:nvPr/>
        </p:nvCxnSpPr>
        <p:spPr>
          <a:xfrm>
            <a:off x="10487204" y="4338115"/>
            <a:ext cx="0" cy="40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C1B9721-D021-4F3E-BB08-871962533D65}"/>
                  </a:ext>
                </a:extLst>
              </p:cNvPr>
              <p:cNvSpPr/>
              <p:nvPr/>
            </p:nvSpPr>
            <p:spPr>
              <a:xfrm>
                <a:off x="9847863" y="4740338"/>
                <a:ext cx="875561" cy="617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C1B9721-D021-4F3E-BB08-871962533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863" y="4740338"/>
                <a:ext cx="875561" cy="6170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05185F0-2CBB-4ABD-81FD-1B212AA7328B}"/>
                  </a:ext>
                </a:extLst>
              </p:cNvPr>
              <p:cNvSpPr/>
              <p:nvPr/>
            </p:nvSpPr>
            <p:spPr>
              <a:xfrm>
                <a:off x="8769955" y="4740338"/>
                <a:ext cx="1087157" cy="617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05185F0-2CBB-4ABD-81FD-1B212AA73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955" y="4740338"/>
                <a:ext cx="1087157" cy="6170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CCB86AA-1CDB-4EDD-AD0A-133DA9CAAD71}"/>
              </a:ext>
            </a:extLst>
          </p:cNvPr>
          <p:cNvCxnSpPr/>
          <p:nvPr/>
        </p:nvCxnSpPr>
        <p:spPr>
          <a:xfrm>
            <a:off x="9547637" y="4406152"/>
            <a:ext cx="0" cy="40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1BC46-489E-4EC9-93A3-3EC14F73B351}"/>
              </a:ext>
            </a:extLst>
          </p:cNvPr>
          <p:cNvCxnSpPr>
            <a:cxnSpLocks/>
          </p:cNvCxnSpPr>
          <p:nvPr/>
        </p:nvCxnSpPr>
        <p:spPr>
          <a:xfrm>
            <a:off x="10631982" y="3383290"/>
            <a:ext cx="248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485A8E3-0B0A-4217-8075-CBAAB3A1C8A0}"/>
                  </a:ext>
                </a:extLst>
              </p:cNvPr>
              <p:cNvSpPr/>
              <p:nvPr/>
            </p:nvSpPr>
            <p:spPr>
              <a:xfrm>
                <a:off x="10383472" y="3208469"/>
                <a:ext cx="9937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485A8E3-0B0A-4217-8075-CBAAB3A1C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472" y="3208469"/>
                <a:ext cx="99373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A5624CA-BA4C-42C9-9B86-0365CBE6B955}"/>
                  </a:ext>
                </a:extLst>
              </p:cNvPr>
              <p:cNvSpPr/>
              <p:nvPr/>
            </p:nvSpPr>
            <p:spPr>
              <a:xfrm>
                <a:off x="11069386" y="4210707"/>
                <a:ext cx="8325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A5624CA-BA4C-42C9-9B86-0365CBE6B9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386" y="4210707"/>
                <a:ext cx="83259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995552FF-2596-42DF-BF93-16E77B9772BD}"/>
              </a:ext>
            </a:extLst>
          </p:cNvPr>
          <p:cNvSpPr/>
          <p:nvPr/>
        </p:nvSpPr>
        <p:spPr>
          <a:xfrm>
            <a:off x="2794774" y="1638475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CC516D-D064-41F0-995A-9E920B85D3E0}"/>
                  </a:ext>
                </a:extLst>
              </p:cNvPr>
              <p:cNvSpPr txBox="1"/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CC516D-D064-41F0-995A-9E920B85D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45FF2AA2-A472-4BD9-A0B6-AA25F647E043}"/>
              </a:ext>
            </a:extLst>
          </p:cNvPr>
          <p:cNvSpPr/>
          <p:nvPr/>
        </p:nvSpPr>
        <p:spPr>
          <a:xfrm>
            <a:off x="3837498" y="1636993"/>
            <a:ext cx="919039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0B778B-137B-4926-B29A-AE1B154018D4}"/>
              </a:ext>
            </a:extLst>
          </p:cNvPr>
          <p:cNvSpPr/>
          <p:nvPr/>
        </p:nvSpPr>
        <p:spPr>
          <a:xfrm>
            <a:off x="5025538" y="1641421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B2C4E1-5C2A-406D-94FA-257441B1057E}"/>
              </a:ext>
            </a:extLst>
          </p:cNvPr>
          <p:cNvSpPr/>
          <p:nvPr/>
        </p:nvSpPr>
        <p:spPr>
          <a:xfrm>
            <a:off x="6104875" y="1638475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540411-95FF-4024-8364-F07EFF3C0A47}"/>
              </a:ext>
            </a:extLst>
          </p:cNvPr>
          <p:cNvSpPr txBox="1"/>
          <p:nvPr/>
        </p:nvSpPr>
        <p:spPr>
          <a:xfrm>
            <a:off x="5796779" y="17478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631BEFB-B628-4A8C-B88E-85B88268D5EA}"/>
              </a:ext>
            </a:extLst>
          </p:cNvPr>
          <p:cNvSpPr/>
          <p:nvPr/>
        </p:nvSpPr>
        <p:spPr>
          <a:xfrm>
            <a:off x="1622809" y="1641421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8EF463-CDC9-4C3B-B96D-69753FC33A7C}"/>
              </a:ext>
            </a:extLst>
          </p:cNvPr>
          <p:cNvSpPr txBox="1"/>
          <p:nvPr/>
        </p:nvSpPr>
        <p:spPr>
          <a:xfrm>
            <a:off x="1718146" y="1737013"/>
            <a:ext cx="57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DAC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FDF9F9-F7D0-4309-895C-591AEB7C34F3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308683" y="1931567"/>
            <a:ext cx="314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1FE67E-F02B-419E-9D8E-BBFC27FD6D12}"/>
              </a:ext>
            </a:extLst>
          </p:cNvPr>
          <p:cNvCxnSpPr>
            <a:cxnSpLocks/>
            <a:stCxn id="52" idx="3"/>
            <a:endCxn id="44" idx="1"/>
          </p:cNvCxnSpPr>
          <p:nvPr/>
        </p:nvCxnSpPr>
        <p:spPr>
          <a:xfrm flipV="1">
            <a:off x="2396532" y="1928621"/>
            <a:ext cx="398242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4C8A0C-2FD0-4FA4-98C3-01AA18A9D181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3568497" y="1927139"/>
            <a:ext cx="269001" cy="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054C48-0EBB-48B2-B7E0-D6C9C4A162B4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>
            <a:off x="4756537" y="1927139"/>
            <a:ext cx="269001" cy="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164848-681C-4E8B-A7A4-942B68C8BDED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5799261" y="1928621"/>
            <a:ext cx="305614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CD72B3-37FA-4166-BA73-A2F6966AB440}"/>
              </a:ext>
            </a:extLst>
          </p:cNvPr>
          <p:cNvCxnSpPr>
            <a:cxnSpLocks/>
          </p:cNvCxnSpPr>
          <p:nvPr/>
        </p:nvCxnSpPr>
        <p:spPr>
          <a:xfrm>
            <a:off x="6869624" y="1930477"/>
            <a:ext cx="38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C4CC33-2108-4398-937D-A7E01572F32C}"/>
                  </a:ext>
                </a:extLst>
              </p:cNvPr>
              <p:cNvSpPr txBox="1"/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C4CC33-2108-4398-937D-A7E01572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358FA3-25D8-4FD7-AF2B-A2D79264B97E}"/>
                  </a:ext>
                </a:extLst>
              </p:cNvPr>
              <p:cNvSpPr txBox="1"/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358FA3-25D8-4FD7-AF2B-A2D79264B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62953B-87E7-4B1A-8BA4-ACB6569C829C}"/>
                  </a:ext>
                </a:extLst>
              </p:cNvPr>
              <p:cNvSpPr txBox="1"/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62953B-87E7-4B1A-8BA4-ACB6569C8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E3D9D4-3974-4204-9398-180CCF02D487}"/>
                  </a:ext>
                </a:extLst>
              </p:cNvPr>
              <p:cNvSpPr txBox="1"/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E3D9D4-3974-4204-9398-180CCF02D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49C0083C-CE56-46E2-913C-33F595E12D3A}"/>
              </a:ext>
            </a:extLst>
          </p:cNvPr>
          <p:cNvSpPr/>
          <p:nvPr/>
        </p:nvSpPr>
        <p:spPr>
          <a:xfrm>
            <a:off x="9804056" y="1633229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575F1-8210-4BB7-A5E6-2AA3970AB99B}"/>
                  </a:ext>
                </a:extLst>
              </p:cNvPr>
              <p:cNvSpPr txBox="1"/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575F1-8210-4BB7-A5E6-2AA3970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8411BC-0775-4219-866D-5D84FBEE55F0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422114" y="1923375"/>
            <a:ext cx="381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FACFE74-7097-4A46-B2CC-96492BE0DCF8}"/>
              </a:ext>
            </a:extLst>
          </p:cNvPr>
          <p:cNvCxnSpPr>
            <a:cxnSpLocks/>
          </p:cNvCxnSpPr>
          <p:nvPr/>
        </p:nvCxnSpPr>
        <p:spPr>
          <a:xfrm flipV="1">
            <a:off x="10577201" y="1923375"/>
            <a:ext cx="336876" cy="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83D4D7-F700-4550-9F23-AE6CBE2B906B}"/>
                  </a:ext>
                </a:extLst>
              </p:cNvPr>
              <p:cNvSpPr txBox="1"/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83D4D7-F700-4550-9F23-AE6CBE2B9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757BA3-C073-4F67-BA2D-24436C34142B}"/>
                  </a:ext>
                </a:extLst>
              </p:cNvPr>
              <p:cNvSpPr txBox="1"/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757BA3-C073-4F67-BA2D-24436C34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blipFill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2A589EDC-1450-49DD-8980-513603DA4E9F}"/>
              </a:ext>
            </a:extLst>
          </p:cNvPr>
          <p:cNvSpPr txBox="1"/>
          <p:nvPr/>
        </p:nvSpPr>
        <p:spPr>
          <a:xfrm>
            <a:off x="8231925" y="160015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97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F22413B-711D-4B13-982C-069EB78C2092}"/>
              </a:ext>
            </a:extLst>
          </p:cNvPr>
          <p:cNvSpPr/>
          <p:nvPr/>
        </p:nvSpPr>
        <p:spPr>
          <a:xfrm>
            <a:off x="3234887" y="3526384"/>
            <a:ext cx="2629004" cy="9137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Filtering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66800" y="2393545"/>
                <a:ext cx="10058400" cy="36549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Assume TX and RX filters are ideal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Theorem:</a:t>
                </a:r>
                <a:r>
                  <a:rPr lang="en-US" dirty="0"/>
                  <a:t> DT equivalent channel is the re-scaled continuous-time channel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mapped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66800" y="2393545"/>
                <a:ext cx="10058400" cy="3654917"/>
              </a:xfrm>
              <a:blipFill>
                <a:blip r:embed="rId3"/>
                <a:stretch>
                  <a:fillRect l="-1455" t="-1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995552FF-2596-42DF-BF93-16E77B9772BD}"/>
              </a:ext>
            </a:extLst>
          </p:cNvPr>
          <p:cNvSpPr/>
          <p:nvPr/>
        </p:nvSpPr>
        <p:spPr>
          <a:xfrm>
            <a:off x="2794774" y="1638475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CC516D-D064-41F0-995A-9E920B85D3E0}"/>
                  </a:ext>
                </a:extLst>
              </p:cNvPr>
              <p:cNvSpPr txBox="1"/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CC516D-D064-41F0-995A-9E920B85D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45FF2AA2-A472-4BD9-A0B6-AA25F647E043}"/>
              </a:ext>
            </a:extLst>
          </p:cNvPr>
          <p:cNvSpPr/>
          <p:nvPr/>
        </p:nvSpPr>
        <p:spPr>
          <a:xfrm>
            <a:off x="3837498" y="1636993"/>
            <a:ext cx="919039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0B778B-137B-4926-B29A-AE1B154018D4}"/>
              </a:ext>
            </a:extLst>
          </p:cNvPr>
          <p:cNvSpPr/>
          <p:nvPr/>
        </p:nvSpPr>
        <p:spPr>
          <a:xfrm>
            <a:off x="5025538" y="1641421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B2C4E1-5C2A-406D-94FA-257441B1057E}"/>
              </a:ext>
            </a:extLst>
          </p:cNvPr>
          <p:cNvSpPr/>
          <p:nvPr/>
        </p:nvSpPr>
        <p:spPr>
          <a:xfrm>
            <a:off x="6104875" y="1638475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540411-95FF-4024-8364-F07EFF3C0A47}"/>
              </a:ext>
            </a:extLst>
          </p:cNvPr>
          <p:cNvSpPr txBox="1"/>
          <p:nvPr/>
        </p:nvSpPr>
        <p:spPr>
          <a:xfrm>
            <a:off x="5796779" y="17478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631BEFB-B628-4A8C-B88E-85B88268D5EA}"/>
              </a:ext>
            </a:extLst>
          </p:cNvPr>
          <p:cNvSpPr/>
          <p:nvPr/>
        </p:nvSpPr>
        <p:spPr>
          <a:xfrm>
            <a:off x="1622809" y="1641421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8EF463-CDC9-4C3B-B96D-69753FC33A7C}"/>
              </a:ext>
            </a:extLst>
          </p:cNvPr>
          <p:cNvSpPr txBox="1"/>
          <p:nvPr/>
        </p:nvSpPr>
        <p:spPr>
          <a:xfrm>
            <a:off x="1718146" y="1737013"/>
            <a:ext cx="57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DAC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FDF9F9-F7D0-4309-895C-591AEB7C34F3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308683" y="1931567"/>
            <a:ext cx="314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1FE67E-F02B-419E-9D8E-BBFC27FD6D12}"/>
              </a:ext>
            </a:extLst>
          </p:cNvPr>
          <p:cNvCxnSpPr>
            <a:cxnSpLocks/>
            <a:stCxn id="52" idx="3"/>
            <a:endCxn id="44" idx="1"/>
          </p:cNvCxnSpPr>
          <p:nvPr/>
        </p:nvCxnSpPr>
        <p:spPr>
          <a:xfrm flipV="1">
            <a:off x="2396532" y="1928621"/>
            <a:ext cx="398242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4C8A0C-2FD0-4FA4-98C3-01AA18A9D181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3568497" y="1927139"/>
            <a:ext cx="269001" cy="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054C48-0EBB-48B2-B7E0-D6C9C4A162B4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>
            <a:off x="4756537" y="1927139"/>
            <a:ext cx="269001" cy="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164848-681C-4E8B-A7A4-942B68C8BDED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5799261" y="1928621"/>
            <a:ext cx="305614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CD72B3-37FA-4166-BA73-A2F6966AB440}"/>
              </a:ext>
            </a:extLst>
          </p:cNvPr>
          <p:cNvCxnSpPr>
            <a:cxnSpLocks/>
          </p:cNvCxnSpPr>
          <p:nvPr/>
        </p:nvCxnSpPr>
        <p:spPr>
          <a:xfrm>
            <a:off x="6869624" y="1930477"/>
            <a:ext cx="38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C4CC33-2108-4398-937D-A7E01572F32C}"/>
                  </a:ext>
                </a:extLst>
              </p:cNvPr>
              <p:cNvSpPr txBox="1"/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C4CC33-2108-4398-937D-A7E01572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358FA3-25D8-4FD7-AF2B-A2D79264B97E}"/>
                  </a:ext>
                </a:extLst>
              </p:cNvPr>
              <p:cNvSpPr txBox="1"/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358FA3-25D8-4FD7-AF2B-A2D79264B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62953B-87E7-4B1A-8BA4-ACB6569C829C}"/>
                  </a:ext>
                </a:extLst>
              </p:cNvPr>
              <p:cNvSpPr txBox="1"/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62953B-87E7-4B1A-8BA4-ACB6569C8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E3D9D4-3974-4204-9398-180CCF02D487}"/>
                  </a:ext>
                </a:extLst>
              </p:cNvPr>
              <p:cNvSpPr txBox="1"/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E3D9D4-3974-4204-9398-180CCF02D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49C0083C-CE56-46E2-913C-33F595E12D3A}"/>
              </a:ext>
            </a:extLst>
          </p:cNvPr>
          <p:cNvSpPr/>
          <p:nvPr/>
        </p:nvSpPr>
        <p:spPr>
          <a:xfrm>
            <a:off x="9804056" y="1633229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575F1-8210-4BB7-A5E6-2AA3970AB99B}"/>
                  </a:ext>
                </a:extLst>
              </p:cNvPr>
              <p:cNvSpPr txBox="1"/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575F1-8210-4BB7-A5E6-2AA3970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8411BC-0775-4219-866D-5D84FBEE55F0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422114" y="1923375"/>
            <a:ext cx="381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FACFE74-7097-4A46-B2CC-96492BE0DCF8}"/>
              </a:ext>
            </a:extLst>
          </p:cNvPr>
          <p:cNvCxnSpPr>
            <a:cxnSpLocks/>
          </p:cNvCxnSpPr>
          <p:nvPr/>
        </p:nvCxnSpPr>
        <p:spPr>
          <a:xfrm flipV="1">
            <a:off x="10577201" y="1923375"/>
            <a:ext cx="336876" cy="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83D4D7-F700-4550-9F23-AE6CBE2B906B}"/>
                  </a:ext>
                </a:extLst>
              </p:cNvPr>
              <p:cNvSpPr txBox="1"/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83D4D7-F700-4550-9F23-AE6CBE2B9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757BA3-C073-4F67-BA2D-24436C34142B}"/>
                  </a:ext>
                </a:extLst>
              </p:cNvPr>
              <p:cNvSpPr txBox="1"/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757BA3-C073-4F67-BA2D-24436C34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2A589EDC-1450-49DD-8980-513603DA4E9F}"/>
              </a:ext>
            </a:extLst>
          </p:cNvPr>
          <p:cNvSpPr txBox="1"/>
          <p:nvPr/>
        </p:nvSpPr>
        <p:spPr>
          <a:xfrm>
            <a:off x="8231925" y="160015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E89FF13-8D43-4AE3-9DA1-77DBF77AD465}"/>
                  </a:ext>
                </a:extLst>
              </p:cNvPr>
              <p:cNvSpPr/>
              <p:nvPr/>
            </p:nvSpPr>
            <p:spPr>
              <a:xfrm>
                <a:off x="3344926" y="3577656"/>
                <a:ext cx="2344553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𝑐h𝑎𝑛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E89FF13-8D43-4AE3-9DA1-77DBF77AD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926" y="3577656"/>
                <a:ext cx="2344553" cy="7146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878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4F85-15EB-4F80-A7B1-CA34B633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Case:  Delay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97118-AF26-4D9A-AE3C-22E3805141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7104" y="3903260"/>
                <a:ext cx="10268576" cy="1965836"/>
              </a:xfrm>
            </p:spPr>
            <p:txBody>
              <a:bodyPr/>
              <a:lstStyle/>
              <a:p>
                <a:r>
                  <a:rPr lang="en-US" dirty="0"/>
                  <a:t>Suppose passband has a gain and delay.  </a:t>
                </a:r>
              </a:p>
              <a:p>
                <a:r>
                  <a:rPr lang="en-US" dirty="0"/>
                  <a:t>Then discrete-time frequency-domain:  gain and linear phase rotation over frequency</a:t>
                </a:r>
              </a:p>
              <a:p>
                <a:pPr lvl="1"/>
                <a:r>
                  <a:rPr lang="en-US" dirty="0"/>
                  <a:t>Rotates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radians every period</a:t>
                </a:r>
              </a:p>
              <a:p>
                <a:r>
                  <a:rPr lang="en-US" dirty="0"/>
                  <a:t>In discrete-time time-domain:  gain, constant phase rotation and </a:t>
                </a:r>
                <a:r>
                  <a:rPr lang="en-US" dirty="0" err="1"/>
                  <a:t>sinc</a:t>
                </a:r>
                <a:r>
                  <a:rPr lang="en-US" dirty="0"/>
                  <a:t> filter with delay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97118-AF26-4D9A-AE3C-22E3805141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7104" y="3903260"/>
                <a:ext cx="10268576" cy="1965836"/>
              </a:xfrm>
              <a:blipFill>
                <a:blip r:embed="rId2"/>
                <a:stretch>
                  <a:fillRect l="-1425" t="-3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2DC94-1917-4721-9677-0AA28E4F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6DC3F1F-D788-4DD8-B690-D6E1224266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0935864"/>
                  </p:ext>
                </p:extLst>
              </p:nvPr>
            </p:nvGraphicFramePr>
            <p:xfrm>
              <a:off x="887104" y="1756131"/>
              <a:ext cx="10822676" cy="1880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5875">
                      <a:extLst>
                        <a:ext uri="{9D8B030D-6E8A-4147-A177-3AD203B41FA5}">
                          <a16:colId xmlns:a16="http://schemas.microsoft.com/office/drawing/2014/main" val="2668676015"/>
                        </a:ext>
                      </a:extLst>
                    </a:gridCol>
                    <a:gridCol w="2558955">
                      <a:extLst>
                        <a:ext uri="{9D8B030D-6E8A-4147-A177-3AD203B41FA5}">
                          <a16:colId xmlns:a16="http://schemas.microsoft.com/office/drawing/2014/main" val="119611283"/>
                        </a:ext>
                      </a:extLst>
                    </a:gridCol>
                    <a:gridCol w="3422177">
                      <a:extLst>
                        <a:ext uri="{9D8B030D-6E8A-4147-A177-3AD203B41FA5}">
                          <a16:colId xmlns:a16="http://schemas.microsoft.com/office/drawing/2014/main" val="1801950526"/>
                        </a:ext>
                      </a:extLst>
                    </a:gridCol>
                    <a:gridCol w="2705669">
                      <a:extLst>
                        <a:ext uri="{9D8B030D-6E8A-4147-A177-3AD203B41FA5}">
                          <a16:colId xmlns:a16="http://schemas.microsoft.com/office/drawing/2014/main" val="40617451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Passband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Continuous-Time Baseband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Discrete-Time Baseband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81431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Impulse response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𝑐h𝑎𝑛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smtClean="0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  <m:r>
                                  <a:rPr lang="en-US" i="1" smtClean="0">
                                    <a:latin typeface="Cambria Math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smtClean="0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𝑠𝑖𝑛𝑐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𝜏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7531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Frequency response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𝑐h𝑎𝑛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226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6DC3F1F-D788-4DD8-B690-D6E1224266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0935864"/>
                  </p:ext>
                </p:extLst>
              </p:nvPr>
            </p:nvGraphicFramePr>
            <p:xfrm>
              <a:off x="887104" y="1756131"/>
              <a:ext cx="10822676" cy="1880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5875">
                      <a:extLst>
                        <a:ext uri="{9D8B030D-6E8A-4147-A177-3AD203B41FA5}">
                          <a16:colId xmlns:a16="http://schemas.microsoft.com/office/drawing/2014/main" val="2668676015"/>
                        </a:ext>
                      </a:extLst>
                    </a:gridCol>
                    <a:gridCol w="2558955">
                      <a:extLst>
                        <a:ext uri="{9D8B030D-6E8A-4147-A177-3AD203B41FA5}">
                          <a16:colId xmlns:a16="http://schemas.microsoft.com/office/drawing/2014/main" val="119611283"/>
                        </a:ext>
                      </a:extLst>
                    </a:gridCol>
                    <a:gridCol w="3422177">
                      <a:extLst>
                        <a:ext uri="{9D8B030D-6E8A-4147-A177-3AD203B41FA5}">
                          <a16:colId xmlns:a16="http://schemas.microsoft.com/office/drawing/2014/main" val="1801950526"/>
                        </a:ext>
                      </a:extLst>
                    </a:gridCol>
                    <a:gridCol w="2705669">
                      <a:extLst>
                        <a:ext uri="{9D8B030D-6E8A-4147-A177-3AD203B41FA5}">
                          <a16:colId xmlns:a16="http://schemas.microsoft.com/office/drawing/2014/main" val="40617451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Passband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Continuous-Time Baseband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Discrete-Time Baseband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8143168"/>
                      </a:ext>
                    </a:extLst>
                  </a:tr>
                  <a:tr h="11080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Impulse response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3571" t="-36264" r="-240714" b="-41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7189" t="-36264" r="-79893" b="-41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25" t="-36264" r="-1126" b="-41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7531104"/>
                      </a:ext>
                    </a:extLst>
                  </a:tr>
                  <a:tr h="4020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Frequency response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3571" t="-375758" r="-240714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7189" t="-375758" r="-79893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25" t="-375758" r="-1126" b="-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2261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1567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Sinc</a:t>
            </a:r>
            <a:r>
              <a:rPr lang="en-US" dirty="0"/>
              <a:t> Filter with Integer Delays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Suppose we have ideal filtering and passband has delay and gain </a:t>
                </a:r>
              </a:p>
              <a:p>
                <a:r>
                  <a:rPr lang="en-US" dirty="0"/>
                  <a:t>From previous slide,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dirty="0"/>
                  <a:t>Special case 1: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 delay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Baseband channel introduces only gain</a:t>
                </a:r>
              </a:p>
              <a:p>
                <a:r>
                  <a:rPr lang="en-US" dirty="0"/>
                  <a:t>Special case 2: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Integer delays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Baseband channel introduces gain and integer shift</a:t>
                </a:r>
              </a:p>
              <a:p>
                <a:r>
                  <a:rPr lang="en-US" dirty="0"/>
                  <a:t>Ex:  Suppose sample rate is 20 MHz and signal is delayed by 400 ns.  </a:t>
                </a:r>
              </a:p>
              <a:p>
                <a:pPr lvl="1"/>
                <a:r>
                  <a:rPr lang="en-US" dirty="0"/>
                  <a:t>Integer delay in discrete-time signal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dirty="0"/>
                  <a:t> samples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  <a:blipFill>
                <a:blip r:embed="rId3"/>
                <a:stretch>
                  <a:fillRect l="-1455" t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073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Sinc</a:t>
            </a:r>
            <a:r>
              <a:rPr lang="en-US" dirty="0"/>
              <a:t> Pulses with Fractional Delay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Causes blurring over multiple samples</a:t>
                </a:r>
              </a:p>
              <a:p>
                <a:r>
                  <a:rPr lang="en-US" dirty="0"/>
                  <a:t>Inter-symbol interference</a:t>
                </a:r>
              </a:p>
              <a:p>
                <a:r>
                  <a:rPr lang="en-US" dirty="0"/>
                  <a:t>Will need equalization to correct</a:t>
                </a:r>
              </a:p>
              <a:p>
                <a:pPr lvl="1"/>
                <a:r>
                  <a:rPr lang="en-US" dirty="0"/>
                  <a:t>More on this later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D74CD-F3CB-4C07-AE9A-A06FDF6FC292}"/>
                  </a:ext>
                </a:extLst>
              </p:cNvPr>
              <p:cNvSpPr txBox="1"/>
              <p:nvPr/>
            </p:nvSpPr>
            <p:spPr>
              <a:xfrm>
                <a:off x="10842969" y="1884641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D74CD-F3CB-4C07-AE9A-A06FDF6FC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1884641"/>
                <a:ext cx="7779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390D25-AEEC-4415-8705-9FD7436410BD}"/>
                  </a:ext>
                </a:extLst>
              </p:cNvPr>
              <p:cNvSpPr txBox="1"/>
              <p:nvPr/>
            </p:nvSpPr>
            <p:spPr>
              <a:xfrm>
                <a:off x="10842969" y="2824008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390D25-AEEC-4415-8705-9FD743641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2824008"/>
                <a:ext cx="7779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E0AF3-6B54-41C6-B5B7-1DE1B9B9FFFE}"/>
                  </a:ext>
                </a:extLst>
              </p:cNvPr>
              <p:cNvSpPr txBox="1"/>
              <p:nvPr/>
            </p:nvSpPr>
            <p:spPr>
              <a:xfrm>
                <a:off x="10842969" y="3996878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E0AF3-6B54-41C6-B5B7-1DE1B9B9F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3996878"/>
                <a:ext cx="9542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ADEA80-E672-4FAA-8E09-54C9328C4829}"/>
                  </a:ext>
                </a:extLst>
              </p:cNvPr>
              <p:cNvSpPr txBox="1"/>
              <p:nvPr/>
            </p:nvSpPr>
            <p:spPr>
              <a:xfrm>
                <a:off x="10842969" y="4985082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ADEA80-E672-4FAA-8E09-54C9328C4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4985082"/>
                <a:ext cx="9542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0310428-3C99-4EEE-BC8E-EC90FC32C4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5602" y="1586903"/>
            <a:ext cx="5052582" cy="417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83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D0D8-10F4-47AE-8E1F-102FFFDC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Fractional Delays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875D-FFF5-4253-B7AE-3843585C5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80"/>
            <a:ext cx="10058400" cy="599914"/>
          </a:xfrm>
        </p:spPr>
        <p:txBody>
          <a:bodyPr/>
          <a:lstStyle/>
          <a:p>
            <a:r>
              <a:rPr lang="en-US" dirty="0"/>
              <a:t>Code on previous slide was create with DSP toolbox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8FCDA-87C1-4094-887F-E646CA6E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E003A-346D-4DB9-A145-C9D4642F5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51645"/>
            <a:ext cx="5807366" cy="273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34350D-7BFD-4298-9EBD-33F12BE4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4560013"/>
            <a:ext cx="3810280" cy="691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096DF8-2426-4DBA-8F1E-00FC39577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510" y="2652509"/>
            <a:ext cx="6046409" cy="1629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D9EFC6-10BF-46DD-A76B-91A4E71CB11C}"/>
                  </a:ext>
                </a:extLst>
              </p:cNvPr>
              <p:cNvSpPr txBox="1"/>
              <p:nvPr/>
            </p:nvSpPr>
            <p:spPr>
              <a:xfrm>
                <a:off x="7284441" y="4582594"/>
                <a:ext cx="24232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Creates T x D matrix</a:t>
                </a:r>
              </a:p>
              <a:p>
                <a:r>
                  <a:rPr lang="en-US" dirty="0"/>
                  <a:t>Row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delayed by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D9EFC6-10BF-46DD-A76B-91A4E71CB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441" y="4582594"/>
                <a:ext cx="2423292" cy="646331"/>
              </a:xfrm>
              <a:prstGeom prst="rect">
                <a:avLst/>
              </a:prstGeom>
              <a:blipFill>
                <a:blip r:embed="rId5"/>
                <a:stretch>
                  <a:fillRect l="-2267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4737D1-9499-4842-8D01-0C1FAE18B3FA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>
            <a:off x="4907561" y="4905760"/>
            <a:ext cx="23768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226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4EAF-158B-49CD-AAAF-9F86547A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In-Class Problem:  </a:t>
            </a:r>
            <a:br>
              <a:rPr lang="en-US" dirty="0"/>
            </a:br>
            <a:r>
              <a:rPr lang="en-US" dirty="0"/>
              <a:t>Fractional Delays on Constellations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3CB86-6661-4017-925E-29C711A7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E22CF3-6CDE-4C97-B5E0-947EB9EB6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14474"/>
            <a:ext cx="7141513" cy="479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6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Up- and </a:t>
            </a:r>
            <a:r>
              <a:rPr lang="en-US" dirty="0" err="1"/>
              <a:t>Downconversion</a:t>
            </a:r>
            <a:endParaRPr lang="en-US" dirty="0"/>
          </a:p>
          <a:p>
            <a:r>
              <a:rPr lang="en-US" dirty="0"/>
              <a:t>Review of TX and RX Sampling</a:t>
            </a:r>
          </a:p>
          <a:p>
            <a:r>
              <a:rPr lang="en-US" dirty="0"/>
              <a:t>Doppler and Multi-Path Fading</a:t>
            </a:r>
          </a:p>
          <a:p>
            <a:r>
              <a:rPr lang="en-US" dirty="0"/>
              <a:t>Statistical Descriptions of Fading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66210" y="2347566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53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Doppler Shift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299956"/>
                <a:ext cx="9774852" cy="252140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With mobile velocity, propagation delay changes with time.</a:t>
                </a:r>
              </a:p>
              <a:p>
                <a:r>
                  <a:rPr lang="en-US" sz="2400" dirty="0"/>
                  <a:t>In complex baseband signal: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Velocity results in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Doppler shift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𝑣𝑡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Change in frequency, although not gain.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299956"/>
                <a:ext cx="9774852" cy="2521406"/>
              </a:xfrm>
              <a:blipFill>
                <a:blip r:embed="rId2"/>
                <a:stretch>
                  <a:fillRect l="-1747" t="-3382" b="-7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4g-cell-tow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780" y="1745794"/>
            <a:ext cx="838200" cy="1254506"/>
          </a:xfrm>
          <a:prstGeom prst="rect">
            <a:avLst/>
          </a:prstGeom>
        </p:spPr>
      </p:pic>
      <p:pic>
        <p:nvPicPr>
          <p:cNvPr id="6" name="Picture 19" descr="MCj0424228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8580" y="1440994"/>
            <a:ext cx="300892" cy="609600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>
            <a:off x="3444380" y="2583994"/>
            <a:ext cx="2286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444380" y="1868033"/>
            <a:ext cx="2853592" cy="6008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5656195" y="1942217"/>
            <a:ext cx="715962" cy="5675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91980" y="2583994"/>
            <a:ext cx="3276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025780" y="1561129"/>
                <a:ext cx="25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Mobile velocity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80" y="1561129"/>
                <a:ext cx="2548792" cy="369332"/>
              </a:xfrm>
              <a:prstGeom prst="rect">
                <a:avLst/>
              </a:prstGeom>
              <a:blipFill>
                <a:blip r:embed="rId5"/>
                <a:stretch>
                  <a:fillRect l="-215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49228" y="1533910"/>
                <a:ext cx="2460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𝑣𝑡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228" y="1533910"/>
                <a:ext cx="2460737" cy="276999"/>
              </a:xfrm>
              <a:prstGeom prst="rect">
                <a:avLst/>
              </a:prstGeom>
              <a:blipFill>
                <a:blip r:embed="rId6"/>
                <a:stretch>
                  <a:fillRect l="-993" t="-175556" r="-23573" b="-25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45056" y="2652854"/>
                <a:ext cx="1277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056" y="2652854"/>
                <a:ext cx="1277336" cy="276999"/>
              </a:xfrm>
              <a:prstGeom prst="rect">
                <a:avLst/>
              </a:prstGeom>
              <a:blipFill>
                <a:blip r:embed="rId7"/>
                <a:stretch>
                  <a:fillRect l="-1914" t="-169565" r="-45455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E3B4AB-A3C2-473F-92A0-E11C818EEED6}"/>
                  </a:ext>
                </a:extLst>
              </p:cNvPr>
              <p:cNvSpPr txBox="1"/>
              <p:nvPr/>
            </p:nvSpPr>
            <p:spPr>
              <a:xfrm>
                <a:off x="4213239" y="2249886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E3B4AB-A3C2-473F-92A0-E11C818EE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239" y="2249886"/>
                <a:ext cx="37414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03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up and down-conversion in time- and frequency-domain</a:t>
            </a:r>
          </a:p>
          <a:p>
            <a:r>
              <a:rPr lang="en-US" dirty="0"/>
              <a:t>Describe the steps in the DAC and ADC including the filtering</a:t>
            </a:r>
          </a:p>
          <a:p>
            <a:r>
              <a:rPr lang="en-US" dirty="0"/>
              <a:t>Compute a discrete-time and continuous-time base equivalent channels from the passband</a:t>
            </a:r>
          </a:p>
          <a:p>
            <a:r>
              <a:rPr lang="en-US" dirty="0"/>
              <a:t>Simulate fractional delays and gains in the sampled data</a:t>
            </a:r>
          </a:p>
          <a:p>
            <a:r>
              <a:rPr lang="en-US" dirty="0"/>
              <a:t>Describe and simulate a deterministic multi-path wireless channel</a:t>
            </a:r>
          </a:p>
          <a:p>
            <a:r>
              <a:rPr lang="en-US" dirty="0"/>
              <a:t>Compute the time-varying frequency response given the path parameters</a:t>
            </a:r>
          </a:p>
          <a:p>
            <a:r>
              <a:rPr lang="en-US" dirty="0"/>
              <a:t>Describe a statistical model for multi-path fading</a:t>
            </a:r>
          </a:p>
          <a:p>
            <a:r>
              <a:rPr lang="en-US" dirty="0"/>
              <a:t>Approximately compute the coherence time and bandwidth given a channel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99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22121" y="2590801"/>
                <a:ext cx="10578518" cy="342899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Suppose the carrier frequency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=2.1GHz, and a car moves towards a base station at 100 km/h.  What is the Doppler shift?  </a:t>
                </a:r>
              </a:p>
              <a:p>
                <a:r>
                  <a:rPr lang="en-US" sz="2400" dirty="0"/>
                  <a:t>Answer:  v=100km/h=</a:t>
                </a:r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27.7 </m:t>
                    </m:r>
                  </m:oMath>
                </a14:m>
                <a:r>
                  <a:rPr lang="en-US" sz="2400" dirty="0"/>
                  <a:t>m/s, c=</a:t>
                </a:r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s-E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m/s, </a:t>
                </a:r>
                <a14:m>
                  <m:oMath xmlns:m="http://schemas.openxmlformats.org/officeDocument/2006/math">
                    <m:r>
                      <a:rPr lang="es-ES" sz="2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sz="2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func>
                            <m:func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27.7</m:t>
                              </m:r>
                            </m:e>
                          </m:d>
                          <m:d>
                            <m:d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</m:d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</m:num>
                        <m:den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den>
                      </m:f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≈194 </m:t>
                      </m:r>
                      <m:r>
                        <m:rPr>
                          <m:nor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Hz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If the angle is </a:t>
                </a:r>
                <a14:m>
                  <m:oMath xmlns:m="http://schemas.openxmlformats.org/officeDocument/2006/math"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=45</m:t>
                    </m:r>
                    <m:r>
                      <a:rPr lang="es-ES" sz="2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s-E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s-E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27.7</m:t>
                            </m:r>
                          </m:e>
                        </m:d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2.1</m:t>
                            </m:r>
                          </m:e>
                        </m:d>
                        <m:sSup>
                          <m:sSup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func>
                          <m:func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(45)</m:t>
                            </m:r>
                          </m:e>
                        </m:func>
                      </m:num>
                      <m:den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den>
                    </m:f>
                    <m:r>
                      <a:rPr lang="es-ES" sz="24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138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 sz="2400">
                        <a:latin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22121" y="2590801"/>
                <a:ext cx="10578518" cy="3428999"/>
              </a:xfrm>
              <a:blipFill>
                <a:blip r:embed="rId3"/>
                <a:stretch>
                  <a:fillRect l="-1499" t="-3020" r="-1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4g-cell-towe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615" y="1542267"/>
            <a:ext cx="626085" cy="937041"/>
          </a:xfrm>
          <a:prstGeom prst="rect">
            <a:avLst/>
          </a:prstGeom>
        </p:spPr>
      </p:pic>
      <p:pic>
        <p:nvPicPr>
          <p:cNvPr id="6" name="Picture 19" descr="MCj0424228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67968" y="1438308"/>
            <a:ext cx="300892" cy="60960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3794214" y="2380466"/>
            <a:ext cx="2286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794214" y="1664505"/>
            <a:ext cx="2853592" cy="6008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6006029" y="1738689"/>
            <a:ext cx="715962" cy="5675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41814" y="2380466"/>
            <a:ext cx="3276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364613"/>
              </p:ext>
            </p:extLst>
          </p:nvPr>
        </p:nvGraphicFramePr>
        <p:xfrm>
          <a:off x="5919878" y="2047908"/>
          <a:ext cx="236537" cy="332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6" imgW="126720" imgH="177480" progId="Equation.DSMT4">
                  <p:embed/>
                </p:oleObj>
              </mc:Choice>
              <mc:Fallback>
                <p:oleObj name="Equation" r:id="rId6" imgW="126720" imgH="177480" progId="Equation.DSMT4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878" y="2047908"/>
                        <a:ext cx="236537" cy="3325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239699" y="1831583"/>
            <a:ext cx="160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v=100 km/h</a:t>
            </a:r>
            <a:endParaRPr lang="en-US" dirty="0"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39810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Multipath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863905" y="1761688"/>
            <a:ext cx="5100506" cy="4258112"/>
          </a:xfrm>
        </p:spPr>
        <p:txBody>
          <a:bodyPr/>
          <a:lstStyle/>
          <a:p>
            <a:r>
              <a:rPr lang="en-US" dirty="0"/>
              <a:t>Most channel consists of many paths</a:t>
            </a:r>
          </a:p>
          <a:p>
            <a:pPr lvl="1"/>
            <a:r>
              <a:rPr lang="en-US" dirty="0"/>
              <a:t>Direct paths</a:t>
            </a:r>
          </a:p>
          <a:p>
            <a:pPr lvl="1"/>
            <a:r>
              <a:rPr lang="en-US" dirty="0"/>
              <a:t>Reflections, transmissions, diffraction, …</a:t>
            </a:r>
          </a:p>
          <a:p>
            <a:pPr lvl="1"/>
            <a:r>
              <a:rPr lang="en-US" dirty="0"/>
              <a:t>LOS and NLOS paths</a:t>
            </a:r>
          </a:p>
          <a:p>
            <a:r>
              <a:rPr lang="en-US" dirty="0"/>
              <a:t>Each path has different</a:t>
            </a:r>
          </a:p>
          <a:p>
            <a:pPr lvl="1"/>
            <a:r>
              <a:rPr lang="en-US" dirty="0"/>
              <a:t>Delay</a:t>
            </a:r>
          </a:p>
          <a:p>
            <a:pPr lvl="1"/>
            <a:r>
              <a:rPr lang="en-US" dirty="0"/>
              <a:t>Phase</a:t>
            </a:r>
          </a:p>
          <a:p>
            <a:pPr lvl="1"/>
            <a:r>
              <a:rPr lang="en-US" dirty="0"/>
              <a:t>Gain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34" y="1928070"/>
            <a:ext cx="3453450" cy="274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5285" y="323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08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Baseband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317072" y="1669408"/>
                <a:ext cx="5769528" cy="435039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TX sends complex baseband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RX receives complex baseband: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paths</a:t>
                </a:r>
              </a:p>
              <a:p>
                <a:pPr lvl="1"/>
                <a:r>
                  <a:rPr lang="en-US" dirty="0"/>
                  <a:t>Gain and phase: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Complex gain: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Delay: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Doppler: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317072" y="1669408"/>
                <a:ext cx="5769528" cy="4350391"/>
              </a:xfrm>
              <a:blipFill>
                <a:blip r:embed="rId2"/>
                <a:stretch>
                  <a:fillRect l="-2534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145" y="2361800"/>
            <a:ext cx="3453450" cy="274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686800" y="2830855"/>
                <a:ext cx="1118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2830855"/>
                <a:ext cx="1118704" cy="276999"/>
              </a:xfrm>
              <a:prstGeom prst="rect">
                <a:avLst/>
              </a:prstGeom>
              <a:blipFill>
                <a:blip r:embed="rId4"/>
                <a:stretch>
                  <a:fillRect l="-6522" t="-2174" r="-652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324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A54D8D-8169-4C28-BD22-0A2BED62DAB9}"/>
              </a:ext>
            </a:extLst>
          </p:cNvPr>
          <p:cNvSpPr/>
          <p:nvPr/>
        </p:nvSpPr>
        <p:spPr>
          <a:xfrm>
            <a:off x="3372374" y="3296323"/>
            <a:ext cx="5402510" cy="1352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Time-Varying  Frequency Response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Multipath channel: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Consider exponential input: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Output is: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Time-varying frequency response</a:t>
                </a:r>
                <a:b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May also write: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218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Two Paths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091040"/>
                <a:ext cx="9113520" cy="315736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To simplify understanding, consider two path model</a:t>
                </a:r>
                <a:br>
                  <a:rPr lang="en-US" sz="2400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sz="2400" dirty="0"/>
                  <a:t>Time-varying response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sz="2400" dirty="0"/>
                  <a:t>Power gain: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400" dirty="0"/>
                </a:br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091040"/>
                <a:ext cx="9113520" cy="3157361"/>
              </a:xfrm>
              <a:blipFill>
                <a:blip r:embed="rId2"/>
                <a:stretch>
                  <a:fillRect l="-1873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4g-cell-tow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74" y="1801453"/>
            <a:ext cx="626085" cy="937041"/>
          </a:xfrm>
          <a:prstGeom prst="rect">
            <a:avLst/>
          </a:prstGeom>
        </p:spPr>
      </p:pic>
      <p:pic>
        <p:nvPicPr>
          <p:cNvPr id="6" name="Picture 19" descr="MCj0424228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04658" y="1438732"/>
            <a:ext cx="300892" cy="609600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 flipV="1">
            <a:off x="4520974" y="1686780"/>
            <a:ext cx="1159485" cy="6203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7" idx="2"/>
          </p:cNvCxnSpPr>
          <p:nvPr/>
        </p:nvCxnSpPr>
        <p:spPr>
          <a:xfrm rot="5400000" flipH="1" flipV="1">
            <a:off x="6563012" y="2088821"/>
            <a:ext cx="781153" cy="50174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13858" y="1801452"/>
            <a:ext cx="2286000" cy="199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32858" y="1697494"/>
            <a:ext cx="1371600" cy="2261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20974" y="2307095"/>
            <a:ext cx="2115893" cy="4313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20805313" flipV="1">
            <a:off x="5997059" y="2729659"/>
            <a:ext cx="1421790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1403623" flipV="1">
            <a:off x="4969562" y="1593468"/>
            <a:ext cx="1421790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204458" y="1801452"/>
            <a:ext cx="1143000" cy="12065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02718" y="1452227"/>
                <a:ext cx="766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718" y="1452227"/>
                <a:ext cx="7668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998438" y="2155024"/>
                <a:ext cx="777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438" y="2155024"/>
                <a:ext cx="77752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193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in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7266277" y="4922148"/>
                <a:ext cx="4054719" cy="1207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Plot shows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dirty="0"/>
                  <a:t>=10 Hz,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=180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Symbol" pitchFamily="18" charset="2"/>
                  </a:rPr>
                  <a:t> </a:t>
                </a:r>
                <a:br>
                  <a:rPr lang="en-US" dirty="0">
                    <a:latin typeface="Symbol" pitchFamily="18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−0.</m:t>
                        </m:r>
                        <m:r>
                          <a:rPr lang="es-ES" b="0" i="0" dirty="0" smtClean="0">
                            <a:latin typeface="Cambria Math" panose="02040503050406030204" pitchFamily="18" charset="0"/>
                          </a:rPr>
                          <m:t>05</m:t>
                        </m:r>
                        <m:r>
                          <m:rPr>
                            <m:sty m:val="p"/>
                          </m:rPr>
                          <a:rPr lang="es-E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p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Symbol" pitchFamily="18" charset="2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latin typeface="Symbol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Symbol" pitchFamily="18" charset="2"/>
                </a:endParaRPr>
              </a:p>
              <a:p>
                <a:endParaRPr lang="en-US" dirty="0">
                  <a:latin typeface="Symbol" pitchFamily="18" charset="2"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277" y="4922148"/>
                <a:ext cx="4054719" cy="1207446"/>
              </a:xfrm>
              <a:prstGeom prst="rect">
                <a:avLst/>
              </a:prstGeom>
              <a:blipFill>
                <a:blip r:embed="rId2"/>
                <a:stretch>
                  <a:fillRect l="-1353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3"/>
          <p:cNvSpPr txBox="1">
            <a:spLocks/>
          </p:cNvSpPr>
          <p:nvPr/>
        </p:nvSpPr>
        <p:spPr>
          <a:xfrm>
            <a:off x="5985164" y="1179947"/>
            <a:ext cx="4343400" cy="29924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3"/>
              <p:cNvSpPr txBox="1">
                <a:spLocks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:r>
                  <a:rPr lang="en-US" sz="2000" dirty="0"/>
                  <a:t>Fixed frequency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defTabSz="914400"/>
                <a:r>
                  <a:rPr lang="en-US" sz="2000" dirty="0"/>
                  <a:t>Look at time variations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Rate</a:t>
                </a:r>
                <a:r>
                  <a:rPr lang="en-US" sz="2000" dirty="0"/>
                  <a:t> of variation depends on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Doppler spread</a:t>
                </a:r>
                <a:r>
                  <a:rPr lang="en-US" sz="2000" dirty="0"/>
                  <a:t>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US" sz="1800" dirty="0"/>
              </a:p>
              <a:p>
                <a:pPr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Size</a:t>
                </a:r>
                <a:r>
                  <a:rPr lang="en-US" sz="2000" dirty="0"/>
                  <a:t> of variation depends on spread of gains:</a:t>
                </a:r>
              </a:p>
              <a:p>
                <a:pPr lvl="1" defTabSz="914400"/>
                <a:r>
                  <a:rPr lang="en-US" sz="2000" dirty="0" err="1"/>
                  <a:t>Avg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 defTabSz="914400"/>
                <a:r>
                  <a:rPr lang="en-US" sz="2000" dirty="0"/>
                  <a:t>Min: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Destructive</a:t>
                </a:r>
                <a:r>
                  <a:rPr lang="en-US" sz="2000" dirty="0"/>
                  <a:t> interference</a:t>
                </a:r>
              </a:p>
              <a:p>
                <a:pPr lvl="1" defTabSz="914400"/>
                <a:r>
                  <a:rPr lang="en-US" sz="2000" dirty="0"/>
                  <a:t>Max: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: 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Constructive</a:t>
                </a:r>
                <a:r>
                  <a:rPr lang="en-US" sz="2000" dirty="0"/>
                  <a:t> interference</a:t>
                </a:r>
              </a:p>
              <a:p>
                <a:pPr defTabSz="914400"/>
                <a:r>
                  <a:rPr lang="en-US" sz="2200" dirty="0"/>
                  <a:t>With equal path gains, there are nulls</a:t>
                </a:r>
              </a:p>
              <a:p>
                <a:pPr lvl="1" defTabSz="914400"/>
                <a:endParaRPr lang="en-US" sz="2000" dirty="0"/>
              </a:p>
            </p:txBody>
          </p:sp>
        </mc:Choice>
        <mc:Fallback xmlns="">
          <p:sp>
            <p:nvSpPr>
              <p:cNvPr id="12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  <a:blipFill>
                <a:blip r:embed="rId6"/>
                <a:stretch>
                  <a:fillRect l="-566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275514" y="806710"/>
                <a:ext cx="4293724" cy="459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514" y="806710"/>
                <a:ext cx="4293724" cy="4597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AF19C2F-30B6-459B-9EB3-C5C8038940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3426" y="1639688"/>
            <a:ext cx="3997570" cy="31749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in Frequency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5985164" y="1179947"/>
            <a:ext cx="4343400" cy="29924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2671680C-AE3C-4E60-B7AF-C125CE5AE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:r>
                  <a:rPr lang="en-US" sz="2000" dirty="0"/>
                  <a:t>Fixed frequency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defTabSz="914400"/>
                <a:r>
                  <a:rPr lang="en-US" sz="2000" dirty="0"/>
                  <a:t>Look at time variations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Period</a:t>
                </a:r>
                <a:r>
                  <a:rPr lang="en-US" sz="2000" dirty="0"/>
                  <a:t> of variation depends on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delay spread</a:t>
                </a:r>
                <a:r>
                  <a:rPr lang="en-US" sz="2000" dirty="0"/>
                  <a:t>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1800" dirty="0"/>
              </a:p>
              <a:p>
                <a:pPr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Size</a:t>
                </a:r>
                <a:r>
                  <a:rPr lang="en-US" sz="2000" dirty="0"/>
                  <a:t> of variation depends on spread of gains:</a:t>
                </a:r>
              </a:p>
              <a:p>
                <a:pPr lvl="1" defTabSz="914400"/>
                <a:r>
                  <a:rPr lang="en-US" sz="2000" dirty="0" err="1"/>
                  <a:t>Avg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 defTabSz="914400"/>
                <a:r>
                  <a:rPr lang="en-US" sz="2000" dirty="0"/>
                  <a:t>Min: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 defTabSz="914400"/>
                <a:r>
                  <a:rPr lang="en-US" sz="2000" dirty="0"/>
                  <a:t>Max: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320040" lvl="1" indent="0" defTabSz="91440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2671680C-AE3C-4E60-B7AF-C125CE5AE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  <a:blipFill>
                <a:blip r:embed="rId7"/>
                <a:stretch>
                  <a:fillRect l="-377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2F1292-0411-41E1-A78F-2513C310439C}"/>
                  </a:ext>
                </a:extLst>
              </p:cNvPr>
              <p:cNvSpPr txBox="1"/>
              <p:nvPr/>
            </p:nvSpPr>
            <p:spPr>
              <a:xfrm>
                <a:off x="7275514" y="806710"/>
                <a:ext cx="4293724" cy="459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2F1292-0411-41E1-A78F-2513C3104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514" y="806710"/>
                <a:ext cx="4293724" cy="4597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B1E700-3931-471B-8A29-F4E12608E853}"/>
                  </a:ext>
                </a:extLst>
              </p:cNvPr>
              <p:cNvSpPr txBox="1"/>
              <p:nvPr/>
            </p:nvSpPr>
            <p:spPr>
              <a:xfrm>
                <a:off x="7266277" y="4922148"/>
                <a:ext cx="4054719" cy="1207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Plot shows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lang="en-US" dirty="0">
                    <a:latin typeface="Symbol" pitchFamily="18" charset="2"/>
                  </a:rPr>
                  <a:t> </a:t>
                </a:r>
                <a:r>
                  <a:rPr lang="en-US" dirty="0"/>
                  <a:t>ns,</a:t>
                </a:r>
                <a:r>
                  <a:rPr lang="en-US" dirty="0">
                    <a:latin typeface="Symbol" pitchFamily="18" charset="2"/>
                  </a:rPr>
                  <a:t> </a:t>
                </a:r>
                <a:br>
                  <a:rPr lang="en-US" dirty="0">
                    <a:latin typeface="Symbol" pitchFamily="18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−0.</m:t>
                        </m:r>
                        <m:r>
                          <a:rPr lang="es-ES" b="0" i="0" dirty="0" smtClean="0">
                            <a:latin typeface="Cambria Math" panose="02040503050406030204" pitchFamily="18" charset="0"/>
                          </a:rPr>
                          <m:t>05</m:t>
                        </m:r>
                        <m:r>
                          <m:rPr>
                            <m:sty m:val="p"/>
                          </m:rPr>
                          <a:rPr lang="es-E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p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Symbol" pitchFamily="18" charset="2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latin typeface="Symbol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Symbol" pitchFamily="18" charset="2"/>
                </a:endParaRPr>
              </a:p>
              <a:p>
                <a:endParaRPr lang="en-US" dirty="0">
                  <a:latin typeface="Symbol" pitchFamily="18" charset="2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B1E700-3931-471B-8A29-F4E12608E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277" y="4922148"/>
                <a:ext cx="4054719" cy="1207446"/>
              </a:xfrm>
              <a:prstGeom prst="rect">
                <a:avLst/>
              </a:prstGeom>
              <a:blipFill>
                <a:blip r:embed="rId9"/>
                <a:stretch>
                  <a:fillRect l="-1353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034F32D-828A-4292-A402-4E56E63C98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3587" y="1562619"/>
            <a:ext cx="4171389" cy="318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59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5985164" y="1179947"/>
            <a:ext cx="4343400" cy="29924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2671680C-AE3C-4E60-B7AF-C125CE5AE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:r>
                  <a:rPr lang="en-US" sz="2200" dirty="0"/>
                  <a:t>Over time and frequency, paths can either</a:t>
                </a:r>
              </a:p>
              <a:p>
                <a:pPr lvl="1"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Constructively interfere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Peaks</a:t>
                </a:r>
              </a:p>
              <a:p>
                <a:pPr lvl="1"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Destructively interfere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Nulls</a:t>
                </a:r>
              </a:p>
              <a:p>
                <a:pPr defTabSz="914400"/>
                <a:r>
                  <a:rPr lang="en-US" sz="2200" dirty="0"/>
                  <a:t>Process is called </a:t>
                </a:r>
                <a:r>
                  <a:rPr lang="en-US" sz="2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fading</a:t>
                </a:r>
              </a:p>
              <a:p>
                <a:pPr lvl="1" defTabSz="914400"/>
                <a:r>
                  <a:rPr lang="en-US" sz="2000" dirty="0"/>
                  <a:t>Intermittent channel quality </a:t>
                </a:r>
              </a:p>
              <a:p>
                <a:pPr defTabSz="914400"/>
                <a:endParaRPr lang="en-US" sz="2200" dirty="0"/>
              </a:p>
              <a:p>
                <a:pPr defTabSz="914400"/>
                <a:r>
                  <a:rPr lang="en-US" sz="2200" dirty="0"/>
                  <a:t>One of the most significant challenges in wireless</a:t>
                </a:r>
              </a:p>
              <a:p>
                <a:pPr defTabSz="914400"/>
                <a:r>
                  <a:rPr lang="en-US" sz="2200" dirty="0"/>
                  <a:t>Later, we will discuss how to overcome fading</a:t>
                </a:r>
              </a:p>
              <a:p>
                <a:pPr defTabSz="914400"/>
                <a:endParaRPr lang="en-US" sz="2200" dirty="0"/>
              </a:p>
              <a:p>
                <a:pPr lvl="1" defTabSz="914400"/>
                <a:endParaRPr lang="en-US" sz="2000" dirty="0"/>
              </a:p>
              <a:p>
                <a:pPr lvl="1" defTabSz="914400"/>
                <a:endParaRPr lang="en-US" sz="2000" dirty="0"/>
              </a:p>
            </p:txBody>
          </p:sp>
        </mc:Choice>
        <mc:Fallback xmlns="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2671680C-AE3C-4E60-B7AF-C125CE5AE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  <a:blipFill>
                <a:blip r:embed="rId3"/>
                <a:stretch>
                  <a:fillRect l="-566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0D634B5-70C5-4817-84A8-80F232694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903" y="527901"/>
            <a:ext cx="3403373" cy="2702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12C8A7-A2AC-4034-BF11-C09770494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9903" y="3282920"/>
            <a:ext cx="3403374" cy="259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95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Narrowband Assumption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For two path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Period of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has 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Narrowband assumption valid when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delay spread</a:t>
                </a:r>
              </a:p>
              <a:p>
                <a:r>
                  <a:rPr lang="en-US" dirty="0"/>
                  <a:t>Represents max difference in path lengths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5927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75F0-22BE-4C7F-8CF5-AB40F7AA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Time-Frequency Grid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FADBB-299E-4833-A07C-1F1FB24B61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1153" y="1512676"/>
                <a:ext cx="567689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OFDM modulation:  Widely-used method</a:t>
                </a:r>
              </a:p>
              <a:p>
                <a:pPr lvl="1"/>
                <a:r>
                  <a:rPr lang="en-US" dirty="0"/>
                  <a:t>4G and 5G cellular systems</a:t>
                </a:r>
              </a:p>
              <a:p>
                <a:pPr lvl="1"/>
                <a:r>
                  <a:rPr lang="en-US" dirty="0"/>
                  <a:t>Many 802.11 standards</a:t>
                </a:r>
              </a:p>
              <a:p>
                <a:r>
                  <a:rPr lang="en-US" dirty="0"/>
                  <a:t>Divide channel into sub-carriers and OFDM symbols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Resource element</a:t>
                </a:r>
                <a:r>
                  <a:rPr lang="en-US" dirty="0"/>
                  <a:t>:  One time-frequency point</a:t>
                </a:r>
              </a:p>
              <a:p>
                <a:r>
                  <a:rPr lang="en-US" dirty="0"/>
                  <a:t>Data is transmitted is an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array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OFDM symbol index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= subcarrier index</a:t>
                </a:r>
              </a:p>
              <a:p>
                <a:pPr lvl="1"/>
                <a:r>
                  <a:rPr lang="en-US" dirty="0"/>
                  <a:t>One complex value  per RE.</a:t>
                </a:r>
              </a:p>
              <a:p>
                <a:pPr lvl="1"/>
                <a:r>
                  <a:rPr lang="en-US" dirty="0"/>
                  <a:t>Called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modulation symbol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See digital communication class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We will also review again when we discuss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equalization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FADBB-299E-4833-A07C-1F1FB24B61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1153" y="1512676"/>
                <a:ext cx="5676890" cy="4329817"/>
              </a:xfrm>
              <a:blipFill>
                <a:blip r:embed="rId2"/>
                <a:stretch>
                  <a:fillRect l="-2578" t="-1408" r="-430" b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0194F-8C49-4E31-87EF-241BB098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3B4585-3E11-4B2B-BDC2-43531AFE7529}"/>
              </a:ext>
            </a:extLst>
          </p:cNvPr>
          <p:cNvSpPr/>
          <p:nvPr/>
        </p:nvSpPr>
        <p:spPr>
          <a:xfrm>
            <a:off x="802044" y="2037012"/>
            <a:ext cx="3072982" cy="2271002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4BF5D1-58F1-458E-BF46-10334209D5D3}"/>
              </a:ext>
            </a:extLst>
          </p:cNvPr>
          <p:cNvCxnSpPr/>
          <p:nvPr/>
        </p:nvCxnSpPr>
        <p:spPr>
          <a:xfrm>
            <a:off x="2488435" y="4105655"/>
            <a:ext cx="0" cy="107929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C90E47-BD56-47D0-986C-EB416F9E855E}"/>
              </a:ext>
            </a:extLst>
          </p:cNvPr>
          <p:cNvCxnSpPr/>
          <p:nvPr/>
        </p:nvCxnSpPr>
        <p:spPr>
          <a:xfrm>
            <a:off x="2595865" y="4100660"/>
            <a:ext cx="0" cy="107929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7ED195-4E9F-4A7B-97EC-028807C3C4EE}"/>
              </a:ext>
            </a:extLst>
          </p:cNvPr>
          <p:cNvCxnSpPr/>
          <p:nvPr/>
        </p:nvCxnSpPr>
        <p:spPr>
          <a:xfrm>
            <a:off x="1873839" y="4847667"/>
            <a:ext cx="614596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E4943A-8C22-4E50-BD00-7877F0C012E4}"/>
              </a:ext>
            </a:extLst>
          </p:cNvPr>
          <p:cNvCxnSpPr>
            <a:cxnSpLocks/>
          </p:cNvCxnSpPr>
          <p:nvPr/>
        </p:nvCxnSpPr>
        <p:spPr>
          <a:xfrm flipH="1">
            <a:off x="2595865" y="4847667"/>
            <a:ext cx="679554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C819D83-EB65-4211-A20B-D149247E7A5D}"/>
              </a:ext>
            </a:extLst>
          </p:cNvPr>
          <p:cNvSpPr/>
          <p:nvPr/>
        </p:nvSpPr>
        <p:spPr>
          <a:xfrm>
            <a:off x="2488435" y="3348837"/>
            <a:ext cx="99426" cy="9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137E56-B1A9-4122-89B9-16F5A67AA5CA}"/>
              </a:ext>
            </a:extLst>
          </p:cNvPr>
          <p:cNvCxnSpPr>
            <a:cxnSpLocks/>
          </p:cNvCxnSpPr>
          <p:nvPr/>
        </p:nvCxnSpPr>
        <p:spPr>
          <a:xfrm>
            <a:off x="3487778" y="3451082"/>
            <a:ext cx="1136756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529991-06C0-4964-8533-7479457007A8}"/>
              </a:ext>
            </a:extLst>
          </p:cNvPr>
          <p:cNvCxnSpPr>
            <a:cxnSpLocks/>
          </p:cNvCxnSpPr>
          <p:nvPr/>
        </p:nvCxnSpPr>
        <p:spPr>
          <a:xfrm>
            <a:off x="3487778" y="3348837"/>
            <a:ext cx="1136756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9D1177-B879-49EA-87B2-ED40D14E8AC6}"/>
              </a:ext>
            </a:extLst>
          </p:cNvPr>
          <p:cNvCxnSpPr>
            <a:cxnSpLocks/>
          </p:cNvCxnSpPr>
          <p:nvPr/>
        </p:nvCxnSpPr>
        <p:spPr>
          <a:xfrm flipV="1">
            <a:off x="4337223" y="3451082"/>
            <a:ext cx="0" cy="56463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FD9682-0ECF-4BE6-AAAA-7D81D44438CE}"/>
              </a:ext>
            </a:extLst>
          </p:cNvPr>
          <p:cNvCxnSpPr>
            <a:cxnSpLocks/>
          </p:cNvCxnSpPr>
          <p:nvPr/>
        </p:nvCxnSpPr>
        <p:spPr>
          <a:xfrm>
            <a:off x="4337223" y="2629310"/>
            <a:ext cx="0" cy="71952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B6EDC9-102A-4D75-BE20-91010A094A8B}"/>
                  </a:ext>
                </a:extLst>
              </p:cNvPr>
              <p:cNvSpPr txBox="1"/>
              <p:nvPr/>
            </p:nvSpPr>
            <p:spPr>
              <a:xfrm>
                <a:off x="3963718" y="1518280"/>
                <a:ext cx="1202252" cy="1037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Subcarrier </a:t>
                </a:r>
                <a:br>
                  <a:rPr lang="en-US" dirty="0"/>
                </a:br>
                <a:r>
                  <a:rPr lang="en-US" b="0" dirty="0"/>
                  <a:t>spacing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B6EDC9-102A-4D75-BE20-91010A094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718" y="1518280"/>
                <a:ext cx="1202252" cy="1037463"/>
              </a:xfrm>
              <a:prstGeom prst="rect">
                <a:avLst/>
              </a:prstGeom>
              <a:blipFill>
                <a:blip r:embed="rId3"/>
                <a:stretch>
                  <a:fillRect l="-4061" t="-2941" r="-3553" b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A5CB6D-4364-47A2-93F6-4DB2DD2A3BB3}"/>
                  </a:ext>
                </a:extLst>
              </p:cNvPr>
              <p:cNvSpPr txBox="1"/>
              <p:nvPr/>
            </p:nvSpPr>
            <p:spPr>
              <a:xfrm>
                <a:off x="3210627" y="4511692"/>
                <a:ext cx="1506182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OFDM symbol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𝑠𝑦𝑚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A5CB6D-4364-47A2-93F6-4DB2DD2A3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627" y="4511692"/>
                <a:ext cx="1506182" cy="668260"/>
              </a:xfrm>
              <a:prstGeom prst="rect">
                <a:avLst/>
              </a:prstGeom>
              <a:blipFill>
                <a:blip r:embed="rId4"/>
                <a:stretch>
                  <a:fillRect l="-3644" t="-4545" r="-2834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E7600E-487C-4858-BC73-CCE7E53F2629}"/>
              </a:ext>
            </a:extLst>
          </p:cNvPr>
          <p:cNvSpPr txBox="1"/>
          <p:nvPr/>
        </p:nvSpPr>
        <p:spPr>
          <a:xfrm>
            <a:off x="1969862" y="537829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Time</a:t>
            </a: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4131A4-23B0-4AA9-83ED-6C294C32421E}"/>
              </a:ext>
            </a:extLst>
          </p:cNvPr>
          <p:cNvCxnSpPr/>
          <p:nvPr/>
        </p:nvCxnSpPr>
        <p:spPr>
          <a:xfrm>
            <a:off x="2619399" y="5562956"/>
            <a:ext cx="752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B70B05-3F51-4738-9720-31EFF577364F}"/>
              </a:ext>
            </a:extLst>
          </p:cNvPr>
          <p:cNvSpPr txBox="1"/>
          <p:nvPr/>
        </p:nvSpPr>
        <p:spPr>
          <a:xfrm rot="16200000">
            <a:off x="-92468" y="2804406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/>
              <a:t>Frequency</a:t>
            </a:r>
            <a:endParaRPr lang="en-US" i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072F60-82EF-447E-950A-2B172747C658}"/>
              </a:ext>
            </a:extLst>
          </p:cNvPr>
          <p:cNvCxnSpPr>
            <a:cxnSpLocks/>
          </p:cNvCxnSpPr>
          <p:nvPr/>
        </p:nvCxnSpPr>
        <p:spPr>
          <a:xfrm rot="16200000">
            <a:off x="147720" y="2037010"/>
            <a:ext cx="752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57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Up- and </a:t>
            </a:r>
            <a:r>
              <a:rPr lang="en-US" dirty="0" err="1"/>
              <a:t>Downconversion</a:t>
            </a:r>
            <a:endParaRPr lang="en-US" dirty="0"/>
          </a:p>
          <a:p>
            <a:r>
              <a:rPr lang="en-US" dirty="0"/>
              <a:t>Review of TX and RX Sampling</a:t>
            </a:r>
          </a:p>
          <a:p>
            <a:r>
              <a:rPr lang="en-US" dirty="0"/>
              <a:t>Doppler and Multi-Path Fading</a:t>
            </a:r>
          </a:p>
          <a:p>
            <a:r>
              <a:rPr lang="en-US" dirty="0"/>
              <a:t>Statistical Descriptions of Fading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99766" y="1458333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28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5A2E58-6DE2-486B-98EB-5ED2543654BD}"/>
              </a:ext>
            </a:extLst>
          </p:cNvPr>
          <p:cNvSpPr/>
          <p:nvPr/>
        </p:nvSpPr>
        <p:spPr>
          <a:xfrm>
            <a:off x="3775046" y="3716322"/>
            <a:ext cx="4731391" cy="109781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FC14E-6152-4400-986C-DDFEB277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Channel with Fading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420C3-81FF-4A83-82EE-CD9BD46C0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OFDM channel acts as multiplication:</a:t>
                </a:r>
                <a:br>
                  <a:rPr lang="en-US" dirty="0"/>
                </a:br>
                <a:r>
                  <a:rPr lang="en-US" dirty="0"/>
                  <a:t>Under normal operation (delay spread is contained in CP):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OFDM channel gains can be computed from the multi-path components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e>
                        </m:ra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𝑇𝑘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𝑆𝑛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OFDM symbol time,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sub-carrier spacing</a:t>
                </a:r>
              </a:p>
              <a:p>
                <a:pPr lvl="1"/>
                <a:r>
                  <a:rPr lang="en-US" dirty="0"/>
                  <a:t>For each path: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Doppler shift,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Delay,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phase of path,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path received energy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420C3-81FF-4A83-82EE-CD9BD46C0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208F7-43D1-4F5B-9B4D-9AB3FCF9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3D694-F11D-4076-BDD8-9DABABC0D570}"/>
              </a:ext>
            </a:extLst>
          </p:cNvPr>
          <p:cNvSpPr txBox="1"/>
          <p:nvPr/>
        </p:nvSpPr>
        <p:spPr>
          <a:xfrm>
            <a:off x="4118994" y="2885813"/>
            <a:ext cx="12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RX symbols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5F3EF-EDF8-4003-976B-FD90415496FB}"/>
              </a:ext>
            </a:extLst>
          </p:cNvPr>
          <p:cNvSpPr txBox="1"/>
          <p:nvPr/>
        </p:nvSpPr>
        <p:spPr>
          <a:xfrm>
            <a:off x="5634088" y="288581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Channel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B59E7-50F3-49A3-981F-9C9A1B263A08}"/>
              </a:ext>
            </a:extLst>
          </p:cNvPr>
          <p:cNvSpPr txBox="1"/>
          <p:nvPr/>
        </p:nvSpPr>
        <p:spPr>
          <a:xfrm>
            <a:off x="6718150" y="2885813"/>
            <a:ext cx="123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TX symbols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0F9426-B3CA-42A4-BF8E-312A650C599D}"/>
              </a:ext>
            </a:extLst>
          </p:cNvPr>
          <p:cNvCxnSpPr>
            <a:stCxn id="5" idx="0"/>
          </p:cNvCxnSpPr>
          <p:nvPr/>
        </p:nvCxnSpPr>
        <p:spPr>
          <a:xfrm flipV="1">
            <a:off x="4740639" y="2709644"/>
            <a:ext cx="242422" cy="1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9BDFEA-EBF6-4D5D-AC47-D3EEB78BC8B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110341" y="2650921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07F4AD-BC22-41EF-A7D3-ED285C1F6F47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7164198" y="2709644"/>
            <a:ext cx="169185" cy="1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854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Doppler to a single path causes a phase rotation</a:t>
                </a:r>
              </a:p>
              <a:p>
                <a:pPr lvl="1"/>
                <a:r>
                  <a:rPr lang="en-US" dirty="0"/>
                  <a:t>Gain is constant</a:t>
                </a:r>
              </a:p>
              <a:p>
                <a:r>
                  <a:rPr lang="en-US" dirty="0"/>
                  <a:t>With multiple paths, gain varies</a:t>
                </a:r>
              </a:p>
              <a:p>
                <a:pPr lvl="1"/>
                <a:r>
                  <a:rPr lang="en-US" dirty="0"/>
                  <a:t>Constructive and destructive interference of paths</a:t>
                </a:r>
              </a:p>
              <a:p>
                <a:r>
                  <a:rPr lang="en-US" dirty="0"/>
                  <a:t>Described by a time-varying frequency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Variations is time due to Doppler spread</a:t>
                </a:r>
              </a:p>
              <a:p>
                <a:pPr lvl="1"/>
                <a:r>
                  <a:rPr lang="en-US" dirty="0"/>
                  <a:t>Variations in frequency due to delay spread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9040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0579-F261-4704-BA57-A539CBE4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In-Class Exercise:  OFDM Channel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43B05-51C9-4F96-BC80-95A4F58B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377BA-093A-47D9-8B0C-11E9CD1C5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497465"/>
            <a:ext cx="4998720" cy="51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745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Up- and </a:t>
            </a:r>
            <a:r>
              <a:rPr lang="en-US" dirty="0" err="1"/>
              <a:t>Downconversion</a:t>
            </a:r>
            <a:endParaRPr lang="en-US" dirty="0"/>
          </a:p>
          <a:p>
            <a:r>
              <a:rPr lang="en-US" dirty="0"/>
              <a:t>Review of TX and RX Sampling</a:t>
            </a:r>
          </a:p>
          <a:p>
            <a:r>
              <a:rPr lang="en-US" dirty="0"/>
              <a:t>Doppler and Multi-Path Fading</a:t>
            </a:r>
          </a:p>
          <a:p>
            <a:r>
              <a:rPr lang="en-US" dirty="0"/>
              <a:t>Statistical Descriptions of Fading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82988" y="2808961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0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Path Statistical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72584" y="1669666"/>
                <a:ext cx="6655379" cy="412153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RX signal has many random, independent paths</a:t>
                </a:r>
              </a:p>
              <a:p>
                <a:r>
                  <a:rPr lang="en-US" dirty="0"/>
                  <a:t>Time-varying frequency response: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i.i.d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Path gains: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are zero mean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By Central Limit Theorem,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complex Gaussian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Independent real and imaginary components</a:t>
                </a:r>
              </a:p>
              <a:p>
                <a:pPr lvl="1"/>
                <a:r>
                  <a:rPr lang="en-US" dirty="0"/>
                  <a:t>Variance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for real and imaginary components</a:t>
                </a:r>
              </a:p>
              <a:p>
                <a:endParaRPr lang="en-US" dirty="0"/>
              </a:p>
              <a:p>
                <a:pPr lvl="1"/>
                <a:endParaRPr lang="en-US" sz="20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72584" y="1669666"/>
                <a:ext cx="6655379" cy="4121534"/>
              </a:xfrm>
              <a:blipFill>
                <a:blip r:embed="rId2"/>
                <a:stretch>
                  <a:fillRect l="-2198" t="-2219" b="-9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8954844" y="2889642"/>
            <a:ext cx="1143000" cy="12065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192844" y="2324006"/>
            <a:ext cx="762000" cy="6787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8608577" y="2359225"/>
            <a:ext cx="997335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8954843" y="3010293"/>
            <a:ext cx="838200" cy="3190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V="1">
            <a:off x="8428591" y="3536551"/>
            <a:ext cx="1204911" cy="1523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B5953F-D262-4AAF-B2C1-433945C83DE7}"/>
                  </a:ext>
                </a:extLst>
              </p:cNvPr>
              <p:cNvSpPr txBox="1"/>
              <p:nvPr/>
            </p:nvSpPr>
            <p:spPr>
              <a:xfrm>
                <a:off x="7772893" y="1914077"/>
                <a:ext cx="1059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B5953F-D262-4AAF-B2C1-433945C83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893" y="1914077"/>
                <a:ext cx="1059714" cy="369332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4C020CF-E1BD-4A87-9968-EC8D7F546401}"/>
              </a:ext>
            </a:extLst>
          </p:cNvPr>
          <p:cNvSpPr txBox="1"/>
          <p:nvPr/>
        </p:nvSpPr>
        <p:spPr>
          <a:xfrm>
            <a:off x="10165011" y="2673257"/>
            <a:ext cx="202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motion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Distribution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44301" y="1617226"/>
                <a:ext cx="5334000" cy="4572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complex Gaussian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magnitude</a:t>
                </a:r>
              </a:p>
              <a:p>
                <a:r>
                  <a:rPr lang="en-US" dirty="0"/>
                  <a:t>Represents amplitude gain</a:t>
                </a:r>
              </a:p>
              <a:p>
                <a:r>
                  <a:rPr lang="en-US" dirty="0"/>
                  <a:t>Has Rayleigh distribution:</a:t>
                </a:r>
              </a:p>
              <a:p>
                <a:pPr lvl="1"/>
                <a:r>
                  <a:rPr lang="en-US" dirty="0"/>
                  <a:t>PDF</a:t>
                </a:r>
                <a:r>
                  <a:rPr lang="en-US" b="0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CDF: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Second moment: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44301" y="1617226"/>
                <a:ext cx="5334000" cy="4572000"/>
              </a:xfrm>
              <a:blipFill>
                <a:blip r:embed="rId2"/>
                <a:stretch>
                  <a:fillRect l="-2743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800px-Rayleigh_distributionP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808" y="1817132"/>
            <a:ext cx="3236384" cy="24272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02008" y="1447800"/>
            <a:ext cx="232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distribution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Rayleigh fading complex gain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Magnitude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is Rayleigh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𝑎𝑣𝑔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Instantaneous gain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has exponential distribution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𝑎𝑣𝑔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Average gain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0" dirty="0"/>
                  <a:t>For channel,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represent power gain (in linear scale)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84" t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694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98089" y="1534543"/>
                <a:ext cx="75438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Suppose the channel experiences Rayleigh fading.   </a:t>
                </a:r>
              </a:p>
              <a:p>
                <a:r>
                  <a:rPr lang="en-US" sz="2400" dirty="0"/>
                  <a:t>What is probability gain will be 15 dB below the average?</a:t>
                </a:r>
              </a:p>
              <a:p>
                <a:pPr lvl="1"/>
                <a:r>
                  <a:rPr lang="en-US" sz="2200" dirty="0"/>
                  <a:t>Called a 15 dB fade.</a:t>
                </a:r>
              </a:p>
              <a:p>
                <a:r>
                  <a:rPr lang="en-US" sz="2400" dirty="0"/>
                  <a:t>Answer:</a:t>
                </a:r>
              </a:p>
              <a:p>
                <a:pPr lvl="1"/>
                <a:r>
                  <a:rPr lang="en-US" sz="2200" dirty="0"/>
                  <a:t>Gain is 15 dB below average when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−0.1(15)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From exponential distribution:</a:t>
                </a:r>
                <a:br>
                  <a:rPr lang="en-US" sz="2200" dirty="0"/>
                </a:b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d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d>
                          </m:den>
                        </m:f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For small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200" dirty="0"/>
                  <a:t>,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For 15 dB fade,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−0.1(15)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≈0.032.</m:t>
                    </m:r>
                  </m:oMath>
                </a14:m>
                <a:endParaRPr lang="en-US" sz="22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98089" y="1534543"/>
                <a:ext cx="7543800" cy="4572000"/>
              </a:xfrm>
              <a:blipFill>
                <a:blip r:embed="rId2"/>
                <a:stretch>
                  <a:fillRect l="-2344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Winner-3GPP-Spatial Cluster Model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63274" y="3877578"/>
            <a:ext cx="7772400" cy="2104560"/>
          </a:xfrm>
        </p:spPr>
        <p:txBody>
          <a:bodyPr>
            <a:normAutofit/>
          </a:bodyPr>
          <a:lstStyle/>
          <a:p>
            <a:r>
              <a:rPr lang="en-US" dirty="0"/>
              <a:t>Paths arrive 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clusters</a:t>
            </a:r>
            <a:r>
              <a:rPr lang="en-US" dirty="0"/>
              <a:t>.  </a:t>
            </a:r>
          </a:p>
          <a:p>
            <a:r>
              <a:rPr lang="en-US" dirty="0"/>
              <a:t>Clusters have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subpaths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(also called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rays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/>
              <a:t>Each cluster has:</a:t>
            </a:r>
          </a:p>
          <a:p>
            <a:pPr lvl="1"/>
            <a:r>
              <a:rPr lang="en-US" dirty="0"/>
              <a:t>Center angle and a statistical model for the delay and angular spread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2209800" y="1085968"/>
            <a:ext cx="6995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63720" y="1711901"/>
          <a:ext cx="4495800" cy="1909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Picture" r:id="rId3" imgW="5876544" imgH="2496312" progId="Word.Picture.8">
                  <p:embed/>
                </p:oleObj>
              </mc:Choice>
              <mc:Fallback>
                <p:oleObj name="Picture" r:id="rId3" imgW="5876544" imgH="2496312" progId="Word.Picture.8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20" y="1711901"/>
                        <a:ext cx="4495800" cy="19090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62800" y="1836046"/>
            <a:ext cx="21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3GPP SCM-132 </a:t>
            </a:r>
          </a:p>
        </p:txBody>
      </p:sp>
    </p:spTree>
    <p:extLst>
      <p:ext uri="{BB962C8B-B14F-4D97-AF65-F5344CB8AC3E}">
        <p14:creationId xmlns:p14="http://schemas.microsoft.com/office/powerpoint/2010/main" val="3207722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76D7-1D8F-44A4-945D-B541FD87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Jakes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C1597-7326-4203-9014-1CD1A7BA28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ES" dirty="0"/>
                  <a:t>M</a:t>
                </a:r>
                <a:r>
                  <a:rPr lang="en-US" dirty="0"/>
                  <a:t>any widely-used statistical models in practice</a:t>
                </a:r>
              </a:p>
              <a:p>
                <a:r>
                  <a:rPr lang="en-US" dirty="0"/>
                  <a:t>Some specify models with no delay spread</a:t>
                </a:r>
              </a:p>
              <a:p>
                <a:pPr lvl="1"/>
                <a:r>
                  <a:rPr lang="en-US" dirty="0"/>
                  <a:t>Angular spread only</a:t>
                </a:r>
              </a:p>
              <a:p>
                <a:pPr lvl="1"/>
                <a:r>
                  <a:rPr lang="en-US" dirty="0"/>
                  <a:t>Creates a time-varying gain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variation in delay</a:t>
                </a:r>
              </a:p>
              <a:p>
                <a:pPr lvl="1"/>
                <a:r>
                  <a:rPr lang="en-US" dirty="0"/>
                  <a:t>Use one of these models per cluster</a:t>
                </a:r>
              </a:p>
              <a:p>
                <a:r>
                  <a:rPr lang="en-US" dirty="0"/>
                  <a:t>Jakes model:</a:t>
                </a:r>
              </a:p>
              <a:p>
                <a:pPr lvl="1"/>
                <a:r>
                  <a:rPr lang="en-US" dirty="0"/>
                  <a:t>Angles uniform from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[0,2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Asymmetric Jakes: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uniform</a:t>
                </a:r>
              </a:p>
              <a:p>
                <a:r>
                  <a:rPr lang="en-US" dirty="0"/>
                  <a:t>Angular spread:</a:t>
                </a:r>
              </a:p>
              <a:p>
                <a:pPr lvl="1"/>
                <a:r>
                  <a:rPr lang="en-US" dirty="0"/>
                  <a:t>Arises from diffuse reflection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C1597-7326-4203-9014-1CD1A7BA2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0AEC6-C1F0-4E93-97AC-CC9B6901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F7A9F-66C9-4D71-BAE8-568ECD147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429" y="2014842"/>
            <a:ext cx="4610100" cy="3771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5FF3C7-13CE-4088-AEFC-8E3604F75117}"/>
                  </a:ext>
                </a:extLst>
              </p:cNvPr>
              <p:cNvSpPr txBox="1"/>
              <p:nvPr/>
            </p:nvSpPr>
            <p:spPr>
              <a:xfrm>
                <a:off x="5737670" y="2192632"/>
                <a:ext cx="1997983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Jakes</a:t>
                </a:r>
              </a:p>
              <a:p>
                <a:r>
                  <a:rPr lang="es-ES" dirty="0" err="1"/>
                  <a:t>Angles</a:t>
                </a:r>
                <a:r>
                  <a:rPr lang="es-ES" dirty="0"/>
                  <a:t> </a:t>
                </a:r>
                <a:r>
                  <a:rPr lang="es-ES" dirty="0" err="1"/>
                  <a:t>unif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[0,2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s-E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Asym</a:t>
                </a:r>
                <a:r>
                  <a:rPr lang="es-E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Jakes</a:t>
                </a:r>
                <a:endParaRPr lang="es-E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0.9,1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s-E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Asym</a:t>
                </a:r>
                <a:r>
                  <a:rPr lang="es-E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Jakes</a:t>
                </a:r>
                <a:endParaRPr lang="es-E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s-E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5FF3C7-13CE-4088-AEFC-8E3604F75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670" y="2192632"/>
                <a:ext cx="1997983" cy="3416320"/>
              </a:xfrm>
              <a:prstGeom prst="rect">
                <a:avLst/>
              </a:prstGeom>
              <a:blipFill>
                <a:blip r:embed="rId4"/>
                <a:stretch>
                  <a:fillRect l="-2439" t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1BD64F5-8D6B-47DA-8CAC-80B85422C711}"/>
              </a:ext>
            </a:extLst>
          </p:cNvPr>
          <p:cNvSpPr txBox="1"/>
          <p:nvPr/>
        </p:nvSpPr>
        <p:spPr>
          <a:xfrm>
            <a:off x="7972273" y="153927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Gain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(dB)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B86A2C-CB33-4CAF-9ED6-891F1759CB6D}"/>
              </a:ext>
            </a:extLst>
          </p:cNvPr>
          <p:cNvSpPr txBox="1"/>
          <p:nvPr/>
        </p:nvSpPr>
        <p:spPr>
          <a:xfrm>
            <a:off x="10441555" y="1539279"/>
            <a:ext cx="130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Angle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(rads)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7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Up- and </a:t>
            </a:r>
            <a:r>
              <a:rPr lang="en-US" dirty="0" err="1"/>
              <a:t>Downconversion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09286" y="3978690"/>
            <a:ext cx="8083296" cy="166473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RF communication systems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Information occurs and is processed 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complex baseband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Transmitted and received 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real passband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 and down-conversion</a:t>
            </a:r>
            <a:r>
              <a:rPr lang="en-US" dirty="0"/>
              <a:t>:  Shift center frequency of signals</a:t>
            </a:r>
          </a:p>
          <a:p>
            <a:r>
              <a:rPr lang="en-US" dirty="0"/>
              <a:t>Also called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mixing</a:t>
            </a:r>
          </a:p>
          <a:p>
            <a:endParaRPr lang="en-US" dirty="0">
              <a:solidFill>
                <a:srgbClr val="0F6FC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09644" y="3063101"/>
            <a:ext cx="18288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43044" y="2072501"/>
            <a:ext cx="533400" cy="9906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509745" y="2878435"/>
            <a:ext cx="1" cy="50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74638" y="33102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3138" y="268210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24044" y="3116158"/>
                <a:ext cx="434734" cy="551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044" y="3116158"/>
                <a:ext cx="434734" cy="551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06042" y="3136943"/>
                <a:ext cx="423577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042" y="3136943"/>
                <a:ext cx="423577" cy="484172"/>
              </a:xfrm>
              <a:prstGeom prst="rect">
                <a:avLst/>
              </a:prstGeom>
              <a:blipFill>
                <a:blip r:embed="rId4"/>
                <a:stretch>
                  <a:fillRect l="-11429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6570816" y="3038733"/>
            <a:ext cx="2895600" cy="127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71016" y="2060833"/>
            <a:ext cx="533400" cy="990600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8437716" y="1954471"/>
            <a:ext cx="0" cy="141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090258" y="269376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75616" y="2048133"/>
            <a:ext cx="533400" cy="990600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7142316" y="1966139"/>
            <a:ext cx="0" cy="141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780402" y="3329702"/>
                <a:ext cx="592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402" y="3329702"/>
                <a:ext cx="59208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>
            <a:endCxn id="29" idx="0"/>
          </p:cNvCxnSpPr>
          <p:nvPr/>
        </p:nvCxnSpPr>
        <p:spPr>
          <a:xfrm flipH="1">
            <a:off x="7862164" y="2866768"/>
            <a:ext cx="1" cy="452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05710" y="33189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4652744" y="2072501"/>
            <a:ext cx="1676400" cy="310634"/>
          </a:xfrm>
          <a:prstGeom prst="rightArrow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0800000">
            <a:off x="4652744" y="2661702"/>
            <a:ext cx="1676400" cy="310634"/>
          </a:xfrm>
          <a:prstGeom prst="rightArrow">
            <a:avLst/>
          </a:prstGeom>
          <a:solidFill>
            <a:srgbClr val="CCFF9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690845" y="1691501"/>
            <a:ext cx="14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upconversion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38445" y="3074769"/>
            <a:ext cx="172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downconversion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99067" y="1678801"/>
            <a:ext cx="196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Complex baseband</a:t>
            </a:r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85793" y="1647360"/>
            <a:ext cx="152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Real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passband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181158" y="3364468"/>
                <a:ext cx="430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158" y="3364468"/>
                <a:ext cx="430181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0340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FC34-4A5F-4FF2-A393-35B190CC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 Models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F32C6-5891-49D6-A85E-B25D5285B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4998720" cy="4329817"/>
          </a:xfrm>
        </p:spPr>
        <p:txBody>
          <a:bodyPr/>
          <a:lstStyle/>
          <a:p>
            <a:r>
              <a:rPr lang="en-US" dirty="0"/>
              <a:t>Comm Toolbox:</a:t>
            </a:r>
          </a:p>
          <a:p>
            <a:pPr lvl="1"/>
            <a:r>
              <a:rPr lang="en-US" dirty="0"/>
              <a:t>Efficient, general fading models</a:t>
            </a:r>
          </a:p>
          <a:p>
            <a:r>
              <a:rPr lang="en-US" dirty="0"/>
              <a:t>Create a </a:t>
            </a:r>
            <a:r>
              <a:rPr lang="en-US" dirty="0" err="1"/>
              <a:t>comm.RayleighChannel</a:t>
            </a:r>
            <a:r>
              <a:rPr lang="en-US" dirty="0"/>
              <a:t>  object</a:t>
            </a:r>
          </a:p>
          <a:p>
            <a:r>
              <a:rPr lang="en-US" dirty="0"/>
              <a:t>Run the channel to get:</a:t>
            </a:r>
          </a:p>
          <a:p>
            <a:pPr lvl="1"/>
            <a:r>
              <a:rPr lang="en-US" dirty="0"/>
              <a:t>Output and 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C0BFB-400F-4E59-8B11-4493AD36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B9EF0-7E47-4B2B-B70C-AE3BD607F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660" y="1539279"/>
            <a:ext cx="5577429" cy="37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100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Doppler Spectra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Consider statistical model: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lvl="1"/>
                <a:r>
                  <a:rPr lang="en-US" sz="2200" dirty="0"/>
                  <a:t>Paths are </a:t>
                </a:r>
                <a:r>
                  <a:rPr lang="en-US" sz="2200" dirty="0" err="1"/>
                  <a:t>i.i.d</a:t>
                </a:r>
                <a:r>
                  <a:rPr lang="en-US" sz="2200" dirty="0"/>
                  <a:t>.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200" dirty="0"/>
                  <a:t> are zero mean</a:t>
                </a:r>
              </a:p>
              <a:p>
                <a:r>
                  <a:rPr lang="en-US" sz="2400" dirty="0"/>
                  <a:t>In limit of large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400" dirty="0"/>
                  <a:t> is a Gaussian random process</a:t>
                </a:r>
              </a:p>
              <a:p>
                <a:r>
                  <a:rPr lang="en-US" sz="2400" dirty="0"/>
                  <a:t>Auto-correlation: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sSup>
                          <m:sSup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</m:oMath>
                </a14:m>
                <a:br>
                  <a:rPr lang="es-ES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                  =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Describes how correlated the process is over time and frequency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959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Coherence Time and Frequency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82848" y="1534543"/>
                <a:ext cx="6233020" cy="4572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time varying </a:t>
                </a:r>
                <a:r>
                  <a:rPr lang="en-US" dirty="0" err="1"/>
                  <a:t>freq</a:t>
                </a:r>
                <a:r>
                  <a:rPr lang="en-US" dirty="0"/>
                  <a:t> response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s-E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Coherence time</a:t>
                </a:r>
                <a:r>
                  <a:rPr lang="en-US" dirty="0"/>
                  <a:t>:    </a:t>
                </a:r>
              </a:p>
              <a:p>
                <a:pPr lvl="1"/>
                <a:r>
                  <a:rPr lang="en-US" dirty="0"/>
                  <a:t>Max interval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Δt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fast channel changes in time</a:t>
                </a:r>
              </a:p>
              <a:p>
                <a:pPr lvl="1"/>
                <a:r>
                  <a:rPr lang="en-US" dirty="0"/>
                  <a:t>Related to Doppler spread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Coherence bandwidth</a:t>
                </a:r>
              </a:p>
              <a:p>
                <a:pPr lvl="1"/>
                <a:r>
                  <a:rPr lang="en-US" dirty="0"/>
                  <a:t>Max interval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fast channel changes in frequency</a:t>
                </a:r>
              </a:p>
              <a:p>
                <a:pPr lvl="1"/>
                <a:r>
                  <a:rPr lang="en-US" dirty="0"/>
                  <a:t>Related to delay spread</a:t>
                </a:r>
              </a:p>
              <a:p>
                <a:r>
                  <a:rPr lang="en-US" dirty="0"/>
                  <a:t>Critical for many procedures:</a:t>
                </a:r>
              </a:p>
              <a:p>
                <a:pPr lvl="1"/>
                <a:r>
                  <a:rPr lang="en-US" dirty="0"/>
                  <a:t>Channel estimation, tracking, coding, ARQ, …</a:t>
                </a:r>
              </a:p>
              <a:p>
                <a:pPr lvl="1"/>
                <a:r>
                  <a:rPr lang="en-US" dirty="0"/>
                  <a:t>More on this later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82848" y="1534543"/>
                <a:ext cx="6233020" cy="4572000"/>
              </a:xfrm>
              <a:blipFill>
                <a:blip r:embed="rId2"/>
                <a:stretch>
                  <a:fillRect l="-2346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761px-Rayleigh_fading_doppler_10Hz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386" y="1968268"/>
            <a:ext cx="3237675" cy="2552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96124" y="448112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Realization of a Jakes process with 1/</a:t>
            </a:r>
            <a:r>
              <a:rPr lang="en-US" dirty="0" err="1"/>
              <a:t>f</a:t>
            </a:r>
            <a:r>
              <a:rPr lang="en-US" baseline="-25000" dirty="0" err="1"/>
              <a:t>max</a:t>
            </a:r>
            <a:r>
              <a:rPr lang="en-US" dirty="0"/>
              <a:t> = 0.1 sec</a:t>
            </a:r>
          </a:p>
        </p:txBody>
      </p:sp>
    </p:spTree>
    <p:extLst>
      <p:ext uri="{BB962C8B-B14F-4D97-AF65-F5344CB8AC3E}">
        <p14:creationId xmlns:p14="http://schemas.microsoft.com/office/powerpoint/2010/main" val="38220552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 at Different Scales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93844"/>
              </p:ext>
            </p:extLst>
          </p:nvPr>
        </p:nvGraphicFramePr>
        <p:xfrm>
          <a:off x="1203064" y="1466626"/>
          <a:ext cx="73914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 of variation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Mathematical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Typical spatial coherence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Typical temporal coherence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Small-scale fading from  multi-path fading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Rayleigh or </a:t>
                      </a:r>
                      <a:r>
                        <a:rPr lang="en-US" dirty="0" err="1"/>
                        <a:t>Rician</a:t>
                      </a:r>
                      <a:r>
                        <a:rPr lang="en-US" baseline="0" dirty="0"/>
                        <a:t> distribution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1 wavelength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r>
                        <a:rPr lang="en-US" baseline="0" dirty="0"/>
                        <a:t> ms</a:t>
                      </a:r>
                    </a:p>
                    <a:p>
                      <a:r>
                        <a:rPr lang="en-US" baseline="0" dirty="0"/>
                        <a:t>(v=10m/s, </a:t>
                      </a:r>
                      <a:r>
                        <a:rPr lang="en-US" baseline="0" dirty="0" err="1"/>
                        <a:t>fc</a:t>
                      </a:r>
                      <a:r>
                        <a:rPr lang="en-US" baseline="0" dirty="0"/>
                        <a:t>=2GHz)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Large-scale fading from variations in shadowing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Lognormal</a:t>
                      </a:r>
                      <a:r>
                        <a:rPr lang="en-US" baseline="0" dirty="0"/>
                        <a:t> distribution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to 100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to 10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Path loss variations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Path loss 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m</a:t>
                      </a:r>
                      <a:r>
                        <a:rPr lang="en-US" baseline="0" dirty="0"/>
                        <a:t> or larger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3"/>
          <p:cNvSpPr>
            <a:spLocks noGrp="1"/>
          </p:cNvSpPr>
          <p:nvPr>
            <p:ph sz="quarter" idx="1"/>
          </p:nvPr>
        </p:nvSpPr>
        <p:spPr>
          <a:xfrm>
            <a:off x="1203063" y="4715396"/>
            <a:ext cx="9455757" cy="1783080"/>
          </a:xfrm>
        </p:spPr>
        <p:txBody>
          <a:bodyPr>
            <a:normAutofit/>
          </a:bodyPr>
          <a:lstStyle/>
          <a:p>
            <a:r>
              <a:rPr lang="en-US" dirty="0"/>
              <a:t>Different fading processes and variations occur at much different time / space scales</a:t>
            </a:r>
          </a:p>
          <a:p>
            <a:r>
              <a:rPr lang="en-US" dirty="0"/>
              <a:t>Methods to combat these are different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Scales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980" y="1901235"/>
            <a:ext cx="4933500" cy="27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0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 and Down-Conversion in Time Domain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52664" y="1937857"/>
                <a:ext cx="3223050" cy="2382894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Complex baseband: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Two real signals,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s-ES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Or, one complex signal: 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br>
                  <a:rPr lang="es-E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s-E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52664" y="1937857"/>
                <a:ext cx="3223050" cy="2382894"/>
              </a:xfrm>
              <a:blipFill>
                <a:blip r:embed="rId3"/>
                <a:stretch>
                  <a:fillRect l="-4537" t="-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Arrow 33">
            <a:extLst>
              <a:ext uri="{FF2B5EF4-FFF2-40B4-BE49-F238E27FC236}">
                <a16:creationId xmlns:a16="http://schemas.microsoft.com/office/drawing/2014/main" id="{5E93F572-BF20-42A2-8CEB-918BCDAB40C0}"/>
              </a:ext>
            </a:extLst>
          </p:cNvPr>
          <p:cNvSpPr/>
          <p:nvPr/>
        </p:nvSpPr>
        <p:spPr>
          <a:xfrm>
            <a:off x="4652744" y="2072501"/>
            <a:ext cx="1676400" cy="310634"/>
          </a:xfrm>
          <a:prstGeom prst="rightArrow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4">
            <a:extLst>
              <a:ext uri="{FF2B5EF4-FFF2-40B4-BE49-F238E27FC236}">
                <a16:creationId xmlns:a16="http://schemas.microsoft.com/office/drawing/2014/main" id="{9D5F3993-FDDD-4FA8-99E8-5E1782995C2A}"/>
              </a:ext>
            </a:extLst>
          </p:cNvPr>
          <p:cNvSpPr/>
          <p:nvPr/>
        </p:nvSpPr>
        <p:spPr>
          <a:xfrm rot="10800000">
            <a:off x="4535298" y="3836161"/>
            <a:ext cx="1676400" cy="310634"/>
          </a:xfrm>
          <a:prstGeom prst="rightArrow">
            <a:avLst/>
          </a:prstGeom>
          <a:solidFill>
            <a:srgbClr val="CCFF9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A345CB-DE9F-48C1-BECC-856FB16F6A5E}"/>
              </a:ext>
            </a:extLst>
          </p:cNvPr>
          <p:cNvSpPr txBox="1"/>
          <p:nvPr/>
        </p:nvSpPr>
        <p:spPr>
          <a:xfrm>
            <a:off x="4690845" y="1691501"/>
            <a:ext cx="14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upconversion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B21E6B-439E-4E75-8ADA-2DC6CFCA9681}"/>
              </a:ext>
            </a:extLst>
          </p:cNvPr>
          <p:cNvSpPr txBox="1"/>
          <p:nvPr/>
        </p:nvSpPr>
        <p:spPr>
          <a:xfrm>
            <a:off x="4547824" y="3429000"/>
            <a:ext cx="172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downconversion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7B29E89-2436-4B7E-B486-810F39730D3C}"/>
                  </a:ext>
                </a:extLst>
              </p:cNvPr>
              <p:cNvSpPr/>
              <p:nvPr/>
            </p:nvSpPr>
            <p:spPr>
              <a:xfrm>
                <a:off x="3943204" y="2425518"/>
                <a:ext cx="2939138" cy="4060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7B29E89-2436-4B7E-B486-810F39730D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204" y="2425518"/>
                <a:ext cx="2939138" cy="406009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66CE238-5DED-4439-8B17-9A2451BC937F}"/>
                  </a:ext>
                </a:extLst>
              </p:cNvPr>
              <p:cNvSpPr/>
              <p:nvPr/>
            </p:nvSpPr>
            <p:spPr>
              <a:xfrm>
                <a:off x="3875714" y="4184625"/>
                <a:ext cx="2802370" cy="960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𝐿𝑃𝐹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b="0" dirty="0"/>
              </a:p>
              <a:p>
                <a:pPr lvl="1"/>
                <a:endParaRPr lang="es-E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66CE238-5DED-4439-8B17-9A2451BC93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714" y="4184625"/>
                <a:ext cx="2802370" cy="9600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3">
                <a:extLst>
                  <a:ext uri="{FF2B5EF4-FFF2-40B4-BE49-F238E27FC236}">
                    <a16:creationId xmlns:a16="http://schemas.microsoft.com/office/drawing/2014/main" id="{AF40538C-3038-459F-BC0C-ED02800DD2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55114" y="1937857"/>
                <a:ext cx="3223050" cy="238289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Real passband: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Content Placeholder 3">
                <a:extLst>
                  <a:ext uri="{FF2B5EF4-FFF2-40B4-BE49-F238E27FC236}">
                    <a16:creationId xmlns:a16="http://schemas.microsoft.com/office/drawing/2014/main" id="{AF40538C-3038-459F-BC0C-ED02800DD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114" y="1937857"/>
                <a:ext cx="3223050" cy="2382894"/>
              </a:xfrm>
              <a:prstGeom prst="rect">
                <a:avLst/>
              </a:prstGeom>
              <a:blipFill>
                <a:blip r:embed="rId6"/>
                <a:stretch>
                  <a:fillRect l="-4537" t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002C7ED-EE06-487C-84BB-69A4222D4980}"/>
              </a:ext>
            </a:extLst>
          </p:cNvPr>
          <p:cNvSpPr txBox="1"/>
          <p:nvPr/>
        </p:nvSpPr>
        <p:spPr>
          <a:xfrm>
            <a:off x="7250856" y="4008462"/>
            <a:ext cx="3038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 </a:t>
            </a:r>
            <a:r>
              <a:rPr lang="en-US" dirty="0" err="1"/>
              <a:t>downconversion</a:t>
            </a:r>
            <a:r>
              <a:rPr lang="en-US" dirty="0"/>
              <a:t> needs: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Multiplication by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pass filtering</a:t>
            </a:r>
          </a:p>
        </p:txBody>
      </p:sp>
    </p:spTree>
    <p:extLst>
      <p:ext uri="{BB962C8B-B14F-4D97-AF65-F5344CB8AC3E}">
        <p14:creationId xmlns:p14="http://schemas.microsoft.com/office/powerpoint/2010/main" val="422381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Mixing in Frequency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4852613" cy="4031011"/>
              </a:xfrm>
            </p:spPr>
            <p:txBody>
              <a:bodyPr/>
              <a:lstStyle/>
              <a:p>
                <a:r>
                  <a:rPr lang="en-US" dirty="0"/>
                  <a:t>Baseband signals</a:t>
                </a:r>
              </a:p>
              <a:p>
                <a:pPr lvl="1"/>
                <a:r>
                  <a:rPr lang="en-US" dirty="0"/>
                  <a:t>Centered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dirty="0"/>
                  <a:t> complex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single sided bandwidth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two sided bandwidth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Band-limited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Passband signals</a:t>
                </a:r>
              </a:p>
              <a:p>
                <a:pPr lvl="1"/>
                <a:r>
                  <a:rPr lang="en-US" dirty="0"/>
                  <a:t>Centered around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real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bandwidth </a:t>
                </a:r>
                <a:r>
                  <a:rPr lang="en-US" dirty="0">
                    <a:solidFill>
                      <a:schemeClr val="tx1"/>
                    </a:solidFill>
                  </a:rPr>
                  <a:t>(per side or image)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Band-limited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4852613" cy="4031011"/>
              </a:xfrm>
              <a:blipFill>
                <a:blip r:embed="rId3"/>
                <a:stretch>
                  <a:fillRect l="-3015" t="-1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7105475" y="2518011"/>
            <a:ext cx="2457975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810150" y="1477776"/>
            <a:ext cx="906011" cy="1048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7810150" y="2207618"/>
            <a:ext cx="0" cy="629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8716161" y="2217405"/>
            <a:ext cx="0" cy="629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8254767" y="2207618"/>
            <a:ext cx="0" cy="503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07960" y="2670411"/>
            <a:ext cx="234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548381" y="2790456"/>
                <a:ext cx="234892" cy="551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381" y="2790456"/>
                <a:ext cx="234892" cy="551754"/>
              </a:xfrm>
              <a:prstGeom prst="rect">
                <a:avLst/>
              </a:prstGeom>
              <a:blipFill>
                <a:blip r:embed="rId4"/>
                <a:stretch>
                  <a:fillRect r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518634" y="2782110"/>
                <a:ext cx="234892" cy="551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634" y="2782110"/>
                <a:ext cx="234892" cy="551754"/>
              </a:xfrm>
              <a:prstGeom prst="rect">
                <a:avLst/>
              </a:prstGeom>
              <a:blipFill>
                <a:blip r:embed="rId5"/>
                <a:stretch>
                  <a:fillRect r="-10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177556" y="1662334"/>
                <a:ext cx="726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556" y="1662334"/>
                <a:ext cx="7264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4850719" y="4613747"/>
            <a:ext cx="6445891" cy="1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543310" y="3583497"/>
            <a:ext cx="906011" cy="1048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9545186" y="4323126"/>
            <a:ext cx="8388" cy="1247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10449321" y="4323126"/>
            <a:ext cx="0" cy="1322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9987927" y="4313339"/>
            <a:ext cx="0" cy="503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841120" y="4776132"/>
            <a:ext cx="234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0427707" y="5167575"/>
                <a:ext cx="462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7707" y="5167575"/>
                <a:ext cx="46222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520018" y="4833336"/>
                <a:ext cx="9655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018" y="4833336"/>
                <a:ext cx="965580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910716" y="3768055"/>
                <a:ext cx="726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0716" y="3768055"/>
                <a:ext cx="726481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5702416" y="3568377"/>
            <a:ext cx="906011" cy="1048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5702416" y="4298219"/>
            <a:ext cx="0" cy="629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6608427" y="4308006"/>
            <a:ext cx="0" cy="629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6147033" y="4298219"/>
            <a:ext cx="0" cy="503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881048" y="4761661"/>
                <a:ext cx="2348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048" y="4761661"/>
                <a:ext cx="234892" cy="338554"/>
              </a:xfrm>
              <a:prstGeom prst="rect">
                <a:avLst/>
              </a:prstGeom>
              <a:blipFill>
                <a:blip r:embed="rId10"/>
                <a:stretch>
                  <a:fillRect r="-92105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>
            <a:cxnSpLocks/>
          </p:cNvCxnSpPr>
          <p:nvPr/>
        </p:nvCxnSpPr>
        <p:spPr>
          <a:xfrm>
            <a:off x="8254767" y="4339029"/>
            <a:ext cx="0" cy="503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107960" y="4801822"/>
            <a:ext cx="234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9563450" y="5336914"/>
            <a:ext cx="8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4CC774F-472C-4DBD-8825-F83C0FFFDA9E}"/>
              </a:ext>
            </a:extLst>
          </p:cNvPr>
          <p:cNvSpPr txBox="1"/>
          <p:nvPr/>
        </p:nvSpPr>
        <p:spPr>
          <a:xfrm>
            <a:off x="8095909" y="1149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12B90E-666E-40D8-A0F1-BA305C6CD55D}"/>
              </a:ext>
            </a:extLst>
          </p:cNvPr>
          <p:cNvSpPr txBox="1"/>
          <p:nvPr/>
        </p:nvSpPr>
        <p:spPr>
          <a:xfrm>
            <a:off x="9813916" y="3224505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A/2 </a:t>
            </a:r>
          </a:p>
        </p:txBody>
      </p:sp>
    </p:spTree>
    <p:extLst>
      <p:ext uri="{BB962C8B-B14F-4D97-AF65-F5344CB8AC3E}">
        <p14:creationId xmlns:p14="http://schemas.microsoft.com/office/powerpoint/2010/main" val="1075913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IQ Mixer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0" y="1447801"/>
                <a:ext cx="5640198" cy="2895601"/>
              </a:xfrm>
            </p:spPr>
            <p:txBody>
              <a:bodyPr/>
              <a:lstStyle/>
              <a:p>
                <a:r>
                  <a:rPr lang="en-US" dirty="0"/>
                  <a:t>LO = “local oscillator” =  square or sine wave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I1, I2 = I and Q inputs.  </a:t>
                </a:r>
              </a:p>
              <a:p>
                <a:pPr lvl="1"/>
                <a:r>
                  <a:rPr lang="en-US" dirty="0"/>
                  <a:t>Generally, </a:t>
                </a:r>
                <a:r>
                  <a:rPr lang="en-US" dirty="0" err="1"/>
                  <a:t>lowpass</a:t>
                </a:r>
                <a:endParaRPr lang="en-US" dirty="0"/>
              </a:p>
              <a:p>
                <a:r>
                  <a:rPr lang="en-US" dirty="0"/>
                  <a:t>RF = passband output centered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0" y="1447801"/>
                <a:ext cx="5640198" cy="2895601"/>
              </a:xfrm>
              <a:blipFill>
                <a:blip r:embed="rId3"/>
                <a:stretch>
                  <a:fillRect l="-2595" t="-2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82" name="Picture 2" descr="https://encrypted-tbn0.gstatic.com/images?q=tbn:ANd9GcToTaQH8FCrp8dJCpu2WmHTrp_t_wq2wFApJ73mlNHgWTPHp0c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260" y="1447801"/>
            <a:ext cx="3729788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40366" y="4219318"/>
          <a:ext cx="8762440" cy="1691274"/>
        </p:xfrm>
        <a:graphic>
          <a:graphicData uri="http://schemas.openxmlformats.org/drawingml/2006/table">
            <a:tbl>
              <a:tblPr/>
              <a:tblGrid>
                <a:gridCol w="81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2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7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42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81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Datasheet</a:t>
                      </a:r>
                    </a:p>
                  </a:txBody>
                  <a:tcPr marL="15545" marR="15545" marT="31090" marB="31090">
                    <a:lnL>
                      <a:noFill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RF [GHz]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LO [GHz]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IF [MHz]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Conversion Loss [dB]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Image Rejection [dB]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Amplitude Deviation [dB]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Phase Deviation [Degrees]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Isolations L-R [dB]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Isolations L-I [dB]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8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990000"/>
                          </a:solidFill>
                          <a:effectLst/>
                          <a:latin typeface="Verdana"/>
                          <a:hlinkClick r:id="rId5"/>
                        </a:rPr>
                        <a:t>IQ-0318</a:t>
                      </a:r>
                      <a:endParaRPr lang="en-US" sz="120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5545" marR="15545" marT="31090" marB="31090">
                    <a:lnL>
                      <a:noFill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 to 18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 to 18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DC to 500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7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22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0.75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10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40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20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47956" y="354839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6"/>
              </a:rPr>
              <a:t>http://www.markimicrowave.com/Mixers/IQ_Quadrature-IF_Double-Balanced/IQ-0318.aspx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262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</p:spPr>
        <p:txBody>
          <a:bodyPr/>
          <a:lstStyle/>
          <a:p>
            <a:r>
              <a:rPr lang="en-US" dirty="0"/>
              <a:t>Baseband Equivalent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7362" y="3536215"/>
                <a:ext cx="7772400" cy="24337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Filtering at passband equivalent to complex baseband filter</a:t>
                </a:r>
              </a:p>
              <a:p>
                <a:r>
                  <a:rPr lang="en-US" dirty="0"/>
                  <a:t>Assuming </a:t>
                </a:r>
                <a:r>
                  <a:rPr lang="en-US" dirty="0" err="1"/>
                  <a:t>downconversion</a:t>
                </a:r>
                <a:r>
                  <a:rPr lang="en-US" dirty="0"/>
                  <a:t> filter is ideal: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Simply shift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to the left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7362" y="3536215"/>
                <a:ext cx="7772400" cy="2433762"/>
              </a:xfrm>
              <a:blipFill>
                <a:blip r:embed="rId3"/>
                <a:stretch>
                  <a:fillRect l="-1882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914051" y="2379239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2447451" y="2074439"/>
            <a:ext cx="533400" cy="68580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5280672" y="2049039"/>
            <a:ext cx="533400" cy="68580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3666651" y="2074439"/>
            <a:ext cx="865172" cy="685800"/>
          </a:xfrm>
          <a:prstGeom prst="flowChartProcess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14151" y="1541039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95763" y="1476507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433072" y="1521513"/>
                <a:ext cx="430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072" y="1521513"/>
                <a:ext cx="43018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371251" y="1476507"/>
                <a:ext cx="430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251" y="1476507"/>
                <a:ext cx="43018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endCxn id="11" idx="1"/>
          </p:cNvCxnSpPr>
          <p:nvPr/>
        </p:nvCxnSpPr>
        <p:spPr>
          <a:xfrm>
            <a:off x="2980851" y="2417339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1"/>
          </p:cNvCxnSpPr>
          <p:nvPr/>
        </p:nvCxnSpPr>
        <p:spPr>
          <a:xfrm>
            <a:off x="4594872" y="2391939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52172" y="2379239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750569" y="2417339"/>
                <a:ext cx="650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69" y="2417339"/>
                <a:ext cx="65030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80852" y="2455439"/>
                <a:ext cx="75283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852" y="2455439"/>
                <a:ext cx="752835" cy="390748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544073" y="2445691"/>
                <a:ext cx="76514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073" y="2445691"/>
                <a:ext cx="765145" cy="390748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890273" y="2445691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273" y="2445691"/>
                <a:ext cx="671979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2180752" y="289100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Upconvert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76846" y="2872475"/>
            <a:ext cx="1445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Downconvert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666652" y="2226839"/>
                <a:ext cx="84670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652" y="2226839"/>
                <a:ext cx="846707" cy="390748"/>
              </a:xfrm>
              <a:prstGeom prst="rect">
                <a:avLst/>
              </a:prstGeom>
              <a:blipFill>
                <a:blip r:embed="rId10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854591" y="2923949"/>
            <a:ext cx="66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831731" y="2341139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Process 35"/>
          <p:cNvSpPr/>
          <p:nvPr/>
        </p:nvSpPr>
        <p:spPr>
          <a:xfrm>
            <a:off x="8364220" y="2074439"/>
            <a:ext cx="865172" cy="685800"/>
          </a:xfrm>
          <a:prstGeom prst="flowChartProcess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9254628" y="2379239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668249" y="2379239"/>
                <a:ext cx="650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49" y="2379239"/>
                <a:ext cx="650306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330829" y="2353839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829" y="2353839"/>
                <a:ext cx="671979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364220" y="2226839"/>
                <a:ext cx="844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220" y="2226839"/>
                <a:ext cx="844334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8436933" y="2874539"/>
            <a:ext cx="66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867051" y="1998240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5083986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38014</TotalTime>
  <Words>3340</Words>
  <Application>Microsoft Office PowerPoint</Application>
  <PresentationFormat>Widescreen</PresentationFormat>
  <Paragraphs>636</Paragraphs>
  <Slides>54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Calibri</vt:lpstr>
      <vt:lpstr>Cambria Math</vt:lpstr>
      <vt:lpstr>Symbol</vt:lpstr>
      <vt:lpstr>Verdana</vt:lpstr>
      <vt:lpstr>Wingdings</vt:lpstr>
      <vt:lpstr>Wingdings 2</vt:lpstr>
      <vt:lpstr>Retrospect</vt:lpstr>
      <vt:lpstr>Equation</vt:lpstr>
      <vt:lpstr>Picture</vt:lpstr>
      <vt:lpstr>Multi-Path Fading</vt:lpstr>
      <vt:lpstr>Fading</vt:lpstr>
      <vt:lpstr>Learning Objectives</vt:lpstr>
      <vt:lpstr>Outline </vt:lpstr>
      <vt:lpstr>Up- and Downconversion</vt:lpstr>
      <vt:lpstr>Up and Down-Conversion in Time Domain</vt:lpstr>
      <vt:lpstr>Mixing in Frequency Domain</vt:lpstr>
      <vt:lpstr>Discrete IQ Mixer</vt:lpstr>
      <vt:lpstr>Baseband Equivalent Channel</vt:lpstr>
      <vt:lpstr>Important Special Case:  Delay</vt:lpstr>
      <vt:lpstr>Synchronization and Delay Errors</vt:lpstr>
      <vt:lpstr>In-Class Problem</vt:lpstr>
      <vt:lpstr>Frequency Errors</vt:lpstr>
      <vt:lpstr>In-Class Problem</vt:lpstr>
      <vt:lpstr>Outline </vt:lpstr>
      <vt:lpstr>Typical Digital Communication Path</vt:lpstr>
      <vt:lpstr>Review of DTFT</vt:lpstr>
      <vt:lpstr>Common DTFT Pairs</vt:lpstr>
      <vt:lpstr>Discrete-Time Systems</vt:lpstr>
      <vt:lpstr>DT Equivalent Channel</vt:lpstr>
      <vt:lpstr>Ideal Filtering</vt:lpstr>
      <vt:lpstr>Ideal Filtering</vt:lpstr>
      <vt:lpstr>Special Case:  Delay</vt:lpstr>
      <vt:lpstr>Sinc Filter with Integer Delays</vt:lpstr>
      <vt:lpstr>Sinc Pulses with Fractional Delay</vt:lpstr>
      <vt:lpstr>Simulating Fractional Delays in MATLAB</vt:lpstr>
      <vt:lpstr>In-Class Problem:   Fractional Delays on Constellations</vt:lpstr>
      <vt:lpstr>Outline </vt:lpstr>
      <vt:lpstr>Doppler Shift</vt:lpstr>
      <vt:lpstr>Sample Problem</vt:lpstr>
      <vt:lpstr>Multipath Channel</vt:lpstr>
      <vt:lpstr>Baseband Model</vt:lpstr>
      <vt:lpstr>Time-Varying  Frequency Response</vt:lpstr>
      <vt:lpstr>Example with Two Paths</vt:lpstr>
      <vt:lpstr>Variation in Time</vt:lpstr>
      <vt:lpstr>Variation in Frequency</vt:lpstr>
      <vt:lpstr>Fading</vt:lpstr>
      <vt:lpstr>Narrowband Assumption</vt:lpstr>
      <vt:lpstr>OFDM Time-Frequency Grid</vt:lpstr>
      <vt:lpstr>OFDM Channel with Fading</vt:lpstr>
      <vt:lpstr>Summary</vt:lpstr>
      <vt:lpstr>In-Class Exercise:  OFDM Channel Response</vt:lpstr>
      <vt:lpstr>Outline </vt:lpstr>
      <vt:lpstr>Random Path Statistical Model</vt:lpstr>
      <vt:lpstr>Rayleigh Distribution</vt:lpstr>
      <vt:lpstr>Exponential Distribution</vt:lpstr>
      <vt:lpstr>Example Calculation</vt:lpstr>
      <vt:lpstr>Winner-3GPP-Spatial Cluster Model </vt:lpstr>
      <vt:lpstr>Jakes Model</vt:lpstr>
      <vt:lpstr>Fading Models in MATLAB</vt:lpstr>
      <vt:lpstr>Doppler Spectra </vt:lpstr>
      <vt:lpstr>Coherence Time and Frequency</vt:lpstr>
      <vt:lpstr>Fading at Different Scales</vt:lpstr>
      <vt:lpstr>Time Scales Illustrated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491</cp:revision>
  <cp:lastPrinted>2017-01-24T17:12:09Z</cp:lastPrinted>
  <dcterms:created xsi:type="dcterms:W3CDTF">2015-03-22T11:15:32Z</dcterms:created>
  <dcterms:modified xsi:type="dcterms:W3CDTF">2020-04-15T18:40:55Z</dcterms:modified>
</cp:coreProperties>
</file>