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8" r:id="rId2"/>
    <p:sldId id="271" r:id="rId3"/>
    <p:sldId id="801" r:id="rId4"/>
    <p:sldId id="408" r:id="rId5"/>
    <p:sldId id="420" r:id="rId6"/>
    <p:sldId id="416" r:id="rId7"/>
    <p:sldId id="415" r:id="rId8"/>
    <p:sldId id="799" r:id="rId9"/>
    <p:sldId id="270" r:id="rId10"/>
    <p:sldId id="402" r:id="rId11"/>
    <p:sldId id="417" r:id="rId12"/>
    <p:sldId id="418" r:id="rId13"/>
    <p:sldId id="406" r:id="rId14"/>
    <p:sldId id="419" r:id="rId15"/>
    <p:sldId id="400" r:id="rId16"/>
    <p:sldId id="802" r:id="rId17"/>
    <p:sldId id="272" r:id="rId18"/>
    <p:sldId id="411" r:id="rId1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7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sdrangan/wirelesscom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mathworks.com/academia/tah-portal/new-york-university-618777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s515@nyu.edu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zmodo.com/wind-sleet-and-dead-zones-my-quest-to-map-chicagos-s-1834012422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ECE-GY 6023: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Graduate-level class intended for MS and PhD students in Electrical Engineering</a:t>
            </a:r>
          </a:p>
          <a:p>
            <a:r>
              <a:rPr lang="en-US" dirty="0"/>
              <a:t>Also of interest to:</a:t>
            </a:r>
          </a:p>
          <a:p>
            <a:pPr lvl="1"/>
            <a:r>
              <a:rPr lang="en-US" dirty="0"/>
              <a:t>Working engineers in the field</a:t>
            </a:r>
          </a:p>
          <a:p>
            <a:pPr lvl="1"/>
            <a:r>
              <a:rPr lang="en-US" dirty="0"/>
              <a:t>Related areas:  Robotics or vision</a:t>
            </a:r>
          </a:p>
          <a:p>
            <a:pPr lvl="1"/>
            <a:endParaRPr lang="en-US" dirty="0"/>
          </a:p>
          <a:p>
            <a:r>
              <a:rPr lang="en-US" dirty="0"/>
              <a:t>Graduate probability and digital communications</a:t>
            </a:r>
          </a:p>
          <a:p>
            <a:pPr lvl="1"/>
            <a:r>
              <a:rPr lang="en-US" dirty="0"/>
              <a:t>NYU students:  ECE-GY 6013 Digital communications</a:t>
            </a:r>
          </a:p>
          <a:p>
            <a:pPr lvl="1"/>
            <a:r>
              <a:rPr lang="en-US" dirty="0"/>
              <a:t>Basics of modeling key components:  mixing, synchronization, sampling, equalization, channel coding</a:t>
            </a:r>
          </a:p>
          <a:p>
            <a:pPr lvl="1"/>
            <a:r>
              <a:rPr lang="en-US" dirty="0"/>
              <a:t>Probability:  Random variables and random processes</a:t>
            </a:r>
          </a:p>
          <a:p>
            <a:r>
              <a:rPr lang="en-US" dirty="0"/>
              <a:t>Programming:</a:t>
            </a:r>
          </a:p>
          <a:p>
            <a:pPr lvl="1"/>
            <a:r>
              <a:rPr lang="en-US" dirty="0"/>
              <a:t>Exercises are in MATLAB and Python</a:t>
            </a:r>
          </a:p>
          <a:p>
            <a:pPr lvl="1"/>
            <a:r>
              <a:rPr lang="en-US" dirty="0"/>
              <a:t>Any programming experience is probably suitable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8748-EF3D-466E-941F-FBEA806C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766E6-3BF8-47F1-BFEC-7CA9C315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48BFF5-96D7-44CA-9D43-0F152AAC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39277"/>
            <a:ext cx="1876312" cy="24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D3BFE-D03C-4E56-8102-592E92121549}"/>
              </a:ext>
            </a:extLst>
          </p:cNvPr>
          <p:cNvSpPr txBox="1"/>
          <p:nvPr/>
        </p:nvSpPr>
        <p:spPr>
          <a:xfrm flipH="1">
            <a:off x="1036321" y="4129594"/>
            <a:ext cx="230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Up-to-date information theoretic perspective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96C8A4-EE57-485A-912B-4CCD5C99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02" y="1539277"/>
            <a:ext cx="1736069" cy="248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F5E01-84CA-4E8D-B868-D1780BB2D371}"/>
              </a:ext>
            </a:extLst>
          </p:cNvPr>
          <p:cNvSpPr txBox="1"/>
          <p:nvPr/>
        </p:nvSpPr>
        <p:spPr>
          <a:xfrm flipH="1">
            <a:off x="3818964" y="4128700"/>
            <a:ext cx="2558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 from wireless comm perspective.</a:t>
            </a:r>
            <a:br>
              <a:rPr lang="en-US" sz="1400" dirty="0"/>
            </a:br>
            <a:r>
              <a:rPr lang="en-US" sz="1400" dirty="0"/>
              <a:t>Great material on high-speed RF</a:t>
            </a:r>
          </a:p>
        </p:txBody>
      </p:sp>
      <p:pic>
        <p:nvPicPr>
          <p:cNvPr id="3078" name="Picture 6" descr="Antenna Theory: Analysis and Design">
            <a:extLst>
              <a:ext uri="{FF2B5EF4-FFF2-40B4-BE49-F238E27FC236}">
                <a16:creationId xmlns:a16="http://schemas.microsoft.com/office/drawing/2014/main" id="{499E3352-F563-4BF7-828B-D52D1C13C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081" y="1539277"/>
            <a:ext cx="1670625" cy="24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F6B47-F527-43FF-8A57-F20EA6D379E6}"/>
              </a:ext>
            </a:extLst>
          </p:cNvPr>
          <p:cNvSpPr txBox="1"/>
          <p:nvPr/>
        </p:nvSpPr>
        <p:spPr>
          <a:xfrm flipH="1">
            <a:off x="6454564" y="3993663"/>
            <a:ext cx="182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Classic text on</a:t>
            </a:r>
            <a:br>
              <a:rPr lang="en-US" sz="1400" dirty="0"/>
            </a:br>
            <a:r>
              <a:rPr lang="en-US" sz="1400" dirty="0"/>
              <a:t>antennas</a:t>
            </a:r>
          </a:p>
        </p:txBody>
      </p:sp>
      <p:pic>
        <p:nvPicPr>
          <p:cNvPr id="3080" name="Picture 8" descr="Wireless Communications">
            <a:extLst>
              <a:ext uri="{FF2B5EF4-FFF2-40B4-BE49-F238E27FC236}">
                <a16:creationId xmlns:a16="http://schemas.microsoft.com/office/drawing/2014/main" id="{150082BD-D806-4D90-A7F9-64BFB0F8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69" y="1539277"/>
            <a:ext cx="1670625" cy="23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55EB60-481F-41AE-BEA7-DAB9F34AC6A5}"/>
              </a:ext>
            </a:extLst>
          </p:cNvPr>
          <p:cNvSpPr txBox="1"/>
          <p:nvPr/>
        </p:nvSpPr>
        <p:spPr>
          <a:xfrm flipH="1">
            <a:off x="8740952" y="3974812"/>
            <a:ext cx="182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Encyclopedic reference for wireless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01A912A-9D16-41D4-A279-CDBF397726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84465" y="5170629"/>
            <a:ext cx="10058400" cy="550371"/>
          </a:xfrm>
        </p:spPr>
        <p:txBody>
          <a:bodyPr>
            <a:normAutofit/>
          </a:bodyPr>
          <a:lstStyle/>
          <a:p>
            <a:r>
              <a:rPr lang="en-US" dirty="0"/>
              <a:t>No required text, but there are many good references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A4C7-1292-455C-8BB4-E9C4077B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FF7D-11C3-4D2C-8A40-6919AA32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material can be found on GitHub: 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https://github.com/sdrangan/wirelesscomm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r>
              <a:rPr lang="en-US" dirty="0"/>
              <a:t>Links to lecture videos</a:t>
            </a:r>
          </a:p>
          <a:p>
            <a:pPr lvl="1"/>
            <a:r>
              <a:rPr lang="en-US" dirty="0"/>
              <a:t>In-class MATLAB exercises</a:t>
            </a:r>
          </a:p>
          <a:p>
            <a:pPr lvl="1"/>
            <a:r>
              <a:rPr lang="en-US" dirty="0"/>
              <a:t>Problems and labs</a:t>
            </a:r>
          </a:p>
          <a:p>
            <a:r>
              <a:rPr lang="en-US" dirty="0"/>
              <a:t>Clone this repository </a:t>
            </a:r>
          </a:p>
          <a:p>
            <a:r>
              <a:rPr lang="en-US" dirty="0"/>
              <a:t>Pull to get latest material</a:t>
            </a:r>
          </a:p>
          <a:p>
            <a:r>
              <a:rPr lang="en-US" dirty="0"/>
              <a:t>Solutions to problems and labs:</a:t>
            </a:r>
          </a:p>
          <a:p>
            <a:pPr lvl="1"/>
            <a:r>
              <a:rPr lang="en-US" dirty="0"/>
              <a:t>Given to NYU students enrolled in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8561-D4B2-450E-9EFB-DA3F06F2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B3BAE-AEBA-4054-A850-5E8D6533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282974" cy="42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850-AB28-4799-BDC9-9F739A9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5F56-E87E-4D48-AA3F-5010ADF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7085"/>
            <a:ext cx="10058400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labs, demos and in-class exercises will be in MATLAB</a:t>
            </a:r>
          </a:p>
          <a:p>
            <a:pPr lvl="1"/>
            <a:r>
              <a:rPr lang="en-US" dirty="0"/>
              <a:t>Some parts may also use Python</a:t>
            </a:r>
          </a:p>
          <a:p>
            <a:r>
              <a:rPr lang="en-US" dirty="0"/>
              <a:t>Download the latest MATLAB</a:t>
            </a:r>
          </a:p>
          <a:p>
            <a:r>
              <a:rPr lang="en-US" dirty="0"/>
              <a:t>NYU students can get this for free:</a:t>
            </a:r>
          </a:p>
          <a:p>
            <a:pPr lvl="1"/>
            <a:r>
              <a:rPr lang="en-US" dirty="0">
                <a:hlinkClick r:id="rId2"/>
              </a:rPr>
              <a:t>https://www.mathworks.com/academia/tah-portal/new-york-university-618777.html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you get R2020B (Latest version)</a:t>
            </a:r>
          </a:p>
          <a:p>
            <a:r>
              <a:rPr lang="en-US" dirty="0"/>
              <a:t>Communications, Antenna and Phased Array Toolboxes</a:t>
            </a:r>
          </a:p>
          <a:p>
            <a:pPr lvl="1"/>
            <a:r>
              <a:rPr lang="en-US" dirty="0"/>
              <a:t>Very powerful set of tools for simulating wireless systems</a:t>
            </a:r>
          </a:p>
          <a:p>
            <a:pPr lvl="1"/>
            <a:r>
              <a:rPr lang="en-US" dirty="0"/>
              <a:t>Building blocks for all common parts</a:t>
            </a:r>
          </a:p>
          <a:p>
            <a:pPr lvl="1"/>
            <a:r>
              <a:rPr lang="en-US" dirty="0"/>
              <a:t>Antennas, phased arrays</a:t>
            </a:r>
          </a:p>
          <a:p>
            <a:pPr lvl="1"/>
            <a:r>
              <a:rPr lang="en-US" dirty="0"/>
              <a:t>Channels, modulators, </a:t>
            </a:r>
            <a:r>
              <a:rPr lang="en-US" dirty="0" err="1"/>
              <a:t>demod</a:t>
            </a:r>
            <a:r>
              <a:rPr lang="en-US" dirty="0"/>
              <a:t>, coding, decoding, …</a:t>
            </a:r>
          </a:p>
          <a:p>
            <a:pPr lvl="1"/>
            <a:r>
              <a:rPr lang="en-US" dirty="0"/>
              <a:t>Can integrate with Simulink</a:t>
            </a:r>
          </a:p>
          <a:p>
            <a:pPr lvl="1"/>
            <a:r>
              <a:rPr lang="en-US" dirty="0"/>
              <a:t>Can even export to HDL for 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2234-0236-462A-B67D-AD4C6F3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C6AB-1281-43EA-9275-484CB617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41" y="3142916"/>
            <a:ext cx="3525415" cy="2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8E0B-6FF4-4FDC-9164-72786F29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Live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8F7B-D7F6-4472-A4C1-89403A63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933726" cy="4329817"/>
          </a:xfrm>
        </p:spPr>
        <p:txBody>
          <a:bodyPr/>
          <a:lstStyle/>
          <a:p>
            <a:r>
              <a:rPr lang="en-US" dirty="0"/>
              <a:t>Some course material MATLAB Live Editor</a:t>
            </a:r>
          </a:p>
          <a:p>
            <a:pPr lvl="1"/>
            <a:r>
              <a:rPr lang="en-US" dirty="0"/>
              <a:t>Will be used for in-class exercises, some labs</a:t>
            </a:r>
          </a:p>
          <a:p>
            <a:r>
              <a:rPr lang="en-US" dirty="0"/>
              <a:t>Similar to </a:t>
            </a:r>
            <a:r>
              <a:rPr lang="en-US" dirty="0" err="1"/>
              <a:t>Pyhton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All code and text cells</a:t>
            </a:r>
          </a:p>
          <a:p>
            <a:pPr lvl="1"/>
            <a:r>
              <a:rPr lang="en-US" dirty="0"/>
              <a:t>Rich content and links</a:t>
            </a:r>
          </a:p>
          <a:p>
            <a:pPr lvl="1"/>
            <a:r>
              <a:rPr lang="en-US" dirty="0"/>
              <a:t>But you need to view them in MATLAB IDE</a:t>
            </a:r>
          </a:p>
          <a:p>
            <a:pPr lvl="1"/>
            <a:r>
              <a:rPr lang="en-US" dirty="0"/>
              <a:t>Cannot view in browser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823EE-8062-4F59-823A-2BDA12B4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FC492-FAF8-4663-98EC-6F61334A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36" y="1579618"/>
            <a:ext cx="5258760" cy="31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25% Homework (including MATLAB exercises)</a:t>
            </a:r>
          </a:p>
          <a:p>
            <a:pPr lvl="1"/>
            <a:r>
              <a:rPr lang="en-US" dirty="0"/>
              <a:t>25% Midterm 1, 25% Midterm 2</a:t>
            </a:r>
          </a:p>
          <a:p>
            <a:pPr lvl="1"/>
            <a:r>
              <a:rPr lang="en-US" dirty="0"/>
              <a:t>25% Project</a:t>
            </a:r>
          </a:p>
          <a:p>
            <a:endParaRPr lang="en-US" dirty="0"/>
          </a:p>
          <a:p>
            <a:r>
              <a:rPr lang="en-US" dirty="0"/>
              <a:t>Exams:  Midterms will be given remotely</a:t>
            </a:r>
          </a:p>
          <a:p>
            <a:pPr lvl="1"/>
            <a:r>
              <a:rPr lang="en-US" dirty="0"/>
              <a:t>Take home.  Approximately one day to complete.</a:t>
            </a:r>
          </a:p>
          <a:p>
            <a:pPr lvl="1"/>
            <a:r>
              <a:rPr lang="en-US" dirty="0"/>
              <a:t>May use any material in the class or Internet</a:t>
            </a:r>
          </a:p>
          <a:p>
            <a:pPr lvl="1"/>
            <a:r>
              <a:rPr lang="en-US" dirty="0"/>
              <a:t>Just cannot talk to a friend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4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9187-A211-48E8-9B5C-1573F34A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2070-77DB-460F-A8B8-8DA935A0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Groups of two</a:t>
            </a:r>
          </a:p>
          <a:p>
            <a:r>
              <a:rPr lang="en-US" dirty="0"/>
              <a:t>Any topic of your interest in the area of wireless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802.11ad, LTE, 5G, …</a:t>
            </a:r>
          </a:p>
          <a:p>
            <a:r>
              <a:rPr lang="en-US" dirty="0"/>
              <a:t>Does not need to be original research.  </a:t>
            </a:r>
          </a:p>
          <a:p>
            <a:pPr lvl="1"/>
            <a:r>
              <a:rPr lang="en-US" dirty="0"/>
              <a:t>Can be a solid implementation of something standard with a comprehensive evaluation.</a:t>
            </a:r>
          </a:p>
          <a:p>
            <a:r>
              <a:rPr lang="en-US" dirty="0"/>
              <a:t>Should involve some extensive simulation</a:t>
            </a:r>
          </a:p>
          <a:p>
            <a:pPr lvl="1"/>
            <a:r>
              <a:rPr lang="en-US" dirty="0"/>
              <a:t>You need a comprehensive simulation of at least one component</a:t>
            </a:r>
          </a:p>
          <a:p>
            <a:pPr lvl="1"/>
            <a:r>
              <a:rPr lang="en-US" dirty="0"/>
              <a:t>Better yet, some experimental component</a:t>
            </a:r>
          </a:p>
          <a:p>
            <a:pPr lvl="1"/>
            <a:r>
              <a:rPr lang="en-US" dirty="0"/>
              <a:t>Code will be graded for quality</a:t>
            </a:r>
          </a:p>
          <a:p>
            <a:r>
              <a:rPr lang="en-US" dirty="0"/>
              <a:t>Will give presentation in  final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629F-AFA4-4777-93DC-67F2D108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9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What were you trying to achieve?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 and Design</a:t>
            </a:r>
            <a:endParaRPr lang="en-US" dirty="0"/>
          </a:p>
          <a:p>
            <a:pPr lvl="1"/>
            <a:r>
              <a:rPr lang="en-US" dirty="0"/>
              <a:t>Does your approach properly solve your problem?  Is the design logical?  Is the design robust?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How did you evaluate the approach?  Were the metrics correct?  What were the test assumptions?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/>
            <a:r>
              <a:rPr lang="en-US" dirty="0"/>
              <a:t>Did the software work?  Was it well-structured, commented.  How modular is it?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B3-9B64-4C85-A225-CBF743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Resources for Your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1D5-D160-40FA-B3DD-CFC2F4EC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simulate an end-to-end system of your choice</a:t>
            </a:r>
          </a:p>
          <a:p>
            <a:r>
              <a:rPr lang="en-US" dirty="0"/>
              <a:t>Your project should comprehensively test at least one component</a:t>
            </a:r>
          </a:p>
          <a:p>
            <a:pPr lvl="1"/>
            <a:r>
              <a:rPr lang="en-US" dirty="0"/>
              <a:t>Ex:  equalization, effect of phase noise, …</a:t>
            </a:r>
          </a:p>
          <a:p>
            <a:endParaRPr lang="en-US" dirty="0"/>
          </a:p>
          <a:p>
            <a:r>
              <a:rPr lang="en-US" dirty="0"/>
              <a:t>Many great resources:</a:t>
            </a:r>
          </a:p>
          <a:p>
            <a:pPr lvl="1"/>
            <a:r>
              <a:rPr lang="en-US" dirty="0"/>
              <a:t>MATLAB 5G toolbox</a:t>
            </a:r>
          </a:p>
          <a:p>
            <a:pPr lvl="1"/>
            <a:r>
              <a:rPr lang="en-US" dirty="0"/>
              <a:t>MATLAB HDL generator</a:t>
            </a:r>
          </a:p>
          <a:p>
            <a:pPr lvl="1"/>
            <a:r>
              <a:rPr lang="en-US" dirty="0"/>
              <a:t>Orbit testbed in Rutgers</a:t>
            </a:r>
          </a:p>
          <a:p>
            <a:pPr lvl="1"/>
            <a:r>
              <a:rPr lang="en-US" dirty="0"/>
              <a:t>ADAM Pluto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B470-B464-43B3-A413-C2CE46BC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4098" name="Picture 2" descr="Image result for adam pluto">
            <a:extLst>
              <a:ext uri="{FF2B5EF4-FFF2-40B4-BE49-F238E27FC236}">
                <a16:creationId xmlns:a16="http://schemas.microsoft.com/office/drawing/2014/main" id="{4C50AF61-A036-4309-9EBC-EA6260C6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419" y="1771988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dalm pluto matlab">
            <a:extLst>
              <a:ext uri="{FF2B5EF4-FFF2-40B4-BE49-F238E27FC236}">
                <a16:creationId xmlns:a16="http://schemas.microsoft.com/office/drawing/2014/main" id="{92FFCF2F-5B43-4FD2-960C-DA65DF71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358" y="4296335"/>
            <a:ext cx="3343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Office Hours:  Mondays  11am-12pm</a:t>
            </a:r>
          </a:p>
          <a:p>
            <a:r>
              <a:rPr lang="de-DE" dirty="0"/>
              <a:t>TA: 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Syed Hashim Ali Shah,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shs515@nyu.edu</a:t>
            </a:r>
            <a:endParaRPr lang="de-DE" dirty="0"/>
          </a:p>
          <a:p>
            <a:pPr lvl="1"/>
            <a:r>
              <a:rPr lang="de-DE" dirty="0"/>
              <a:t>Ask for all questions regarding homeworks and labs</a:t>
            </a:r>
          </a:p>
          <a:p>
            <a:r>
              <a:rPr lang="de-DE" dirty="0"/>
              <a:t>Online lectures:  All lectures will be made available on YouTube.</a:t>
            </a:r>
          </a:p>
          <a:p>
            <a:pPr lvl="1"/>
            <a:r>
              <a:rPr lang="de-DE" dirty="0"/>
              <a:t>Listen to these whenever you like</a:t>
            </a:r>
          </a:p>
          <a:p>
            <a:r>
              <a:rPr lang="de-DE" dirty="0"/>
              <a:t>Zoom class time:  Tuesday 2 to 4:30pm</a:t>
            </a:r>
          </a:p>
          <a:p>
            <a:pPr lvl="1"/>
            <a:r>
              <a:rPr lang="de-DE" dirty="0"/>
              <a:t>Go over problems and labs</a:t>
            </a:r>
          </a:p>
          <a:p>
            <a:pPr lvl="1"/>
            <a:r>
              <a:rPr lang="de-DE" dirty="0"/>
              <a:t>Attendance is optional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FE99-F634-4A77-B830-C5D234A6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Wireless Communications?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C2CE-6833-4ADB-85EF-4FC949F0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communication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information</a:t>
            </a:r>
            <a:r>
              <a:rPr lang="en-US" dirty="0"/>
              <a:t> via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electromagnetic radio waves </a:t>
            </a:r>
            <a:r>
              <a:rPr lang="en-US" dirty="0"/>
              <a:t>without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conductor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03F88-709B-4B0D-9081-8D405AF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10" descr="The Advantages of Wireless Access Points | FiberPlus Inc">
            <a:extLst>
              <a:ext uri="{FF2B5EF4-FFF2-40B4-BE49-F238E27FC236}">
                <a16:creationId xmlns:a16="http://schemas.microsoft.com/office/drawing/2014/main" id="{61EFACB4-4EE3-45B9-B712-E0CB0CFE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50" y="3002480"/>
            <a:ext cx="1592912" cy="118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mart phone">
            <a:extLst>
              <a:ext uri="{FF2B5EF4-FFF2-40B4-BE49-F238E27FC236}">
                <a16:creationId xmlns:a16="http://schemas.microsoft.com/office/drawing/2014/main" id="{AE972517-74B8-4CE5-8C16-1347D641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69" y="25251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E84F82-46E4-42A9-B56C-EC3B80F08FF4}"/>
              </a:ext>
            </a:extLst>
          </p:cNvPr>
          <p:cNvSpPr/>
          <p:nvPr/>
        </p:nvSpPr>
        <p:spPr>
          <a:xfrm>
            <a:off x="4875732" y="3360287"/>
            <a:ext cx="1705177" cy="47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29293-D842-4024-846B-1E100E51694D}"/>
              </a:ext>
            </a:extLst>
          </p:cNvPr>
          <p:cNvSpPr txBox="1"/>
          <p:nvPr/>
        </p:nvSpPr>
        <p:spPr>
          <a:xfrm>
            <a:off x="2507673" y="4890655"/>
            <a:ext cx="12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514CD-23AF-411F-8F6D-03469253F0BA}"/>
              </a:ext>
            </a:extLst>
          </p:cNvPr>
          <p:cNvSpPr txBox="1"/>
          <p:nvPr/>
        </p:nvSpPr>
        <p:spPr>
          <a:xfrm>
            <a:off x="7782884" y="4788540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Receiver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8B36D-AFE0-4E94-9614-EC21C58A40BF}"/>
              </a:ext>
            </a:extLst>
          </p:cNvPr>
          <p:cNvSpPr txBox="1"/>
          <p:nvPr/>
        </p:nvSpPr>
        <p:spPr>
          <a:xfrm>
            <a:off x="4839198" y="3941786"/>
            <a:ext cx="17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Wireless channel</a:t>
            </a:r>
          </a:p>
        </p:txBody>
      </p:sp>
    </p:spTree>
    <p:extLst>
      <p:ext uri="{BB962C8B-B14F-4D97-AF65-F5344CB8AC3E}">
        <p14:creationId xmlns:p14="http://schemas.microsoft.com/office/powerpoint/2010/main" val="812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Wireless Communications Examples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 descr="Image result for smart phone">
            <a:extLst>
              <a:ext uri="{FF2B5EF4-FFF2-40B4-BE49-F238E27FC236}">
                <a16:creationId xmlns:a16="http://schemas.microsoft.com/office/drawing/2014/main" id="{22C1133E-3586-4F79-A580-28C2BC24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7" y="17170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ellular base station with panel antennas photo by mkos83 on Envato Elements">
            <a:extLst>
              <a:ext uri="{FF2B5EF4-FFF2-40B4-BE49-F238E27FC236}">
                <a16:creationId xmlns:a16="http://schemas.microsoft.com/office/drawing/2014/main" id="{4B0926C7-653B-4021-AF75-65A1C90F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43" y="1720375"/>
            <a:ext cx="1311103" cy="19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ll cell - Wikipedia">
            <a:extLst>
              <a:ext uri="{FF2B5EF4-FFF2-40B4-BE49-F238E27FC236}">
                <a16:creationId xmlns:a16="http://schemas.microsoft.com/office/drawing/2014/main" id="{339E1DE6-DB30-441B-8F4C-B23C4FA7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27" y="1925370"/>
            <a:ext cx="1316727" cy="178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yager 5200 Series - Noise Cancelling Bluetooth Earpiece | Poly, formerly  Plantronics &amp; Polycom">
            <a:extLst>
              <a:ext uri="{FF2B5EF4-FFF2-40B4-BE49-F238E27FC236}">
                <a16:creationId xmlns:a16="http://schemas.microsoft.com/office/drawing/2014/main" id="{74908395-78BC-4518-AD1E-5C2BF792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90" y="2246166"/>
            <a:ext cx="1546529" cy="10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Advantages of Wireless Access Points | FiberPlus Inc">
            <a:extLst>
              <a:ext uri="{FF2B5EF4-FFF2-40B4-BE49-F238E27FC236}">
                <a16:creationId xmlns:a16="http://schemas.microsoft.com/office/drawing/2014/main" id="{6D16DA92-813D-4CE9-8FBA-4BBF9F69A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9228"/>
            <a:ext cx="1914437" cy="142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nnit releases industry best carbon monoxide wireless sensor">
            <a:extLst>
              <a:ext uri="{FF2B5EF4-FFF2-40B4-BE49-F238E27FC236}">
                <a16:creationId xmlns:a16="http://schemas.microsoft.com/office/drawing/2014/main" id="{08D7D0F4-8D40-4ABE-81AA-F7B74C70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8" t="17801" r="25955" b="16237"/>
          <a:stretch/>
        </p:blipFill>
        <p:spPr bwMode="auto">
          <a:xfrm>
            <a:off x="2774600" y="4797886"/>
            <a:ext cx="845489" cy="71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atellite Communication Basics – Network Encyclopedia">
            <a:extLst>
              <a:ext uri="{FF2B5EF4-FFF2-40B4-BE49-F238E27FC236}">
                <a16:creationId xmlns:a16="http://schemas.microsoft.com/office/drawing/2014/main" id="{6B156274-3549-4930-BA63-0A7086E3F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913" y="425039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830713-597A-4220-BE51-8A2EEA1CF883}"/>
              </a:ext>
            </a:extLst>
          </p:cNvPr>
          <p:cNvSpPr txBox="1"/>
          <p:nvPr/>
        </p:nvSpPr>
        <p:spPr>
          <a:xfrm>
            <a:off x="3038252" y="3881065"/>
            <a:ext cx="21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Cellular base stations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2C7E48-8909-4C8B-BF2F-EE48077D037F}"/>
              </a:ext>
            </a:extLst>
          </p:cNvPr>
          <p:cNvSpPr txBox="1"/>
          <p:nvPr/>
        </p:nvSpPr>
        <p:spPr>
          <a:xfrm>
            <a:off x="628898" y="390579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Smartphones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C4AAE-F988-4889-8C5F-1471D970135B}"/>
              </a:ext>
            </a:extLst>
          </p:cNvPr>
          <p:cNvSpPr txBox="1"/>
          <p:nvPr/>
        </p:nvSpPr>
        <p:spPr>
          <a:xfrm>
            <a:off x="6183898" y="3521356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 Access points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7AFBFD-3E95-4140-8D61-205E646A3494}"/>
              </a:ext>
            </a:extLst>
          </p:cNvPr>
          <p:cNvSpPr txBox="1"/>
          <p:nvPr/>
        </p:nvSpPr>
        <p:spPr>
          <a:xfrm>
            <a:off x="9017171" y="1875697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 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F0904-B3E7-44F6-8A9C-96ADB94516F6}"/>
              </a:ext>
            </a:extLst>
          </p:cNvPr>
          <p:cNvSpPr txBox="1"/>
          <p:nvPr/>
        </p:nvSpPr>
        <p:spPr>
          <a:xfrm>
            <a:off x="2281883" y="5513504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sensors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EB7E36-CA86-4BA9-9BA4-7E9E39FEB970}"/>
              </a:ext>
            </a:extLst>
          </p:cNvPr>
          <p:cNvSpPr txBox="1"/>
          <p:nvPr/>
        </p:nvSpPr>
        <p:spPr>
          <a:xfrm>
            <a:off x="6805786" y="4963511"/>
            <a:ext cx="1735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</a:t>
            </a:r>
            <a:br>
              <a:rPr lang="en-US" dirty="0"/>
            </a:br>
            <a:r>
              <a:rPr lang="en-US" dirty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0689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Cloud Services/content - Diseño y Desarrollo de Paginas Web en Guatemala">
            <a:extLst>
              <a:ext uri="{FF2B5EF4-FFF2-40B4-BE49-F238E27FC236}">
                <a16:creationId xmlns:a16="http://schemas.microsoft.com/office/drawing/2014/main" id="{1E4AF9F8-CBE6-46F4-A9E0-AAC5B3A6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87" y="3733493"/>
            <a:ext cx="3415220" cy="191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5F4DA2-473A-4DDC-BCB6-92984C6BD7FC}"/>
              </a:ext>
            </a:extLst>
          </p:cNvPr>
          <p:cNvSpPr/>
          <p:nvPr/>
        </p:nvSpPr>
        <p:spPr>
          <a:xfrm>
            <a:off x="491836" y="5264727"/>
            <a:ext cx="7876309" cy="724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0214-E8F8-4297-B923-E9DFA39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New Applications are Coming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D02F-0803-43A6-9C7B-99D02CA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4100" name="Picture 4" descr="Why people are talking so much about IoT? Is IoT really future? | by  Thinkwik | Medium">
            <a:extLst>
              <a:ext uri="{FF2B5EF4-FFF2-40B4-BE49-F238E27FC236}">
                <a16:creationId xmlns:a16="http://schemas.microsoft.com/office/drawing/2014/main" id="{823A4A47-701A-42A3-9726-4BD8BD03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505" y="183935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Xiaomi beefs up its mobile virtual reality push with Mi VR | TechCrunch">
            <a:extLst>
              <a:ext uri="{FF2B5EF4-FFF2-40B4-BE49-F238E27FC236}">
                <a16:creationId xmlns:a16="http://schemas.microsoft.com/office/drawing/2014/main" id="{8BDBD0AB-0F35-4FD9-A322-BFF439CC4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8" t="1639" r="16204"/>
          <a:stretch/>
        </p:blipFill>
        <p:spPr bwMode="auto">
          <a:xfrm>
            <a:off x="4408108" y="1867934"/>
            <a:ext cx="1582310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king money from connected cars. The auto ecosystem is forecast to… | by  Richard Fouts | The Startup | Medium">
            <a:extLst>
              <a:ext uri="{FF2B5EF4-FFF2-40B4-BE49-F238E27FC236}">
                <a16:creationId xmlns:a16="http://schemas.microsoft.com/office/drawing/2014/main" id="{C6B46C3F-418F-4BA0-B5CC-5468CFDBB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20"/>
          <a:stretch/>
        </p:blipFill>
        <p:spPr bwMode="auto">
          <a:xfrm>
            <a:off x="2354682" y="1867934"/>
            <a:ext cx="183565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ailed Startups: Rethink Robotics">
            <a:extLst>
              <a:ext uri="{FF2B5EF4-FFF2-40B4-BE49-F238E27FC236}">
                <a16:creationId xmlns:a16="http://schemas.microsoft.com/office/drawing/2014/main" id="{0FD6C22A-853B-491A-BFC9-3DA60510C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9" b="2578"/>
          <a:stretch/>
        </p:blipFill>
        <p:spPr bwMode="auto">
          <a:xfrm>
            <a:off x="614525" y="1810784"/>
            <a:ext cx="1522386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CD1A211-2F1A-4610-A4BB-ED4A9A38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48946"/>
            <a:ext cx="18669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4BAD64F-B91C-4CD3-9913-63CDD85C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19" y="3789642"/>
            <a:ext cx="10058400" cy="1800225"/>
          </a:xfrm>
        </p:spPr>
        <p:txBody>
          <a:bodyPr>
            <a:normAutofit/>
          </a:bodyPr>
          <a:lstStyle/>
          <a:p>
            <a:r>
              <a:rPr lang="en-US" dirty="0"/>
              <a:t>Wireless connectivity can provide:</a:t>
            </a:r>
          </a:p>
          <a:p>
            <a:pPr lvl="1"/>
            <a:r>
              <a:rPr lang="en-US" dirty="0"/>
              <a:t>Portability and mobility</a:t>
            </a:r>
          </a:p>
          <a:p>
            <a:pPr lvl="1"/>
            <a:r>
              <a:rPr lang="en-US" dirty="0"/>
              <a:t>High data rates or low delay</a:t>
            </a:r>
          </a:p>
          <a:p>
            <a:pPr lvl="1"/>
            <a:r>
              <a:rPr lang="en-US" dirty="0"/>
              <a:t>Ubiquitous access to cloud services and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2FC86-EC51-4A57-9630-71AC000FBCA5}"/>
              </a:ext>
            </a:extLst>
          </p:cNvPr>
          <p:cNvSpPr txBox="1"/>
          <p:nvPr/>
        </p:nvSpPr>
        <p:spPr>
          <a:xfrm>
            <a:off x="600419" y="5461350"/>
            <a:ext cx="7536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Virtually every electronic device can benefit from wireless connectivity!</a:t>
            </a:r>
          </a:p>
        </p:txBody>
      </p:sp>
    </p:spTree>
    <p:extLst>
      <p:ext uri="{BB962C8B-B14F-4D97-AF65-F5344CB8AC3E}">
        <p14:creationId xmlns:p14="http://schemas.microsoft.com/office/powerpoint/2010/main" val="29526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0214-E8F8-4297-B923-E9DFA39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5G and Wireless Evolving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D02F-0803-43A6-9C7B-99D02CA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Demystifying 5G | Cabling Installation &amp; Maintenance">
            <a:extLst>
              <a:ext uri="{FF2B5EF4-FFF2-40B4-BE49-F238E27FC236}">
                <a16:creationId xmlns:a16="http://schemas.microsoft.com/office/drawing/2014/main" id="{AAAE5AA9-0BB5-4B4C-BA34-922A6B2B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5" y="1746368"/>
            <a:ext cx="5475193" cy="390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0316C-338E-4633-8959-B8AE6DF7B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48" r="32766"/>
          <a:stretch/>
        </p:blipFill>
        <p:spPr>
          <a:xfrm>
            <a:off x="7173615" y="1746368"/>
            <a:ext cx="995473" cy="180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28EB6-C839-4083-ABE7-A12839029F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00" t="897" r="25420" b="-1"/>
          <a:stretch/>
        </p:blipFill>
        <p:spPr>
          <a:xfrm>
            <a:off x="8278410" y="1746368"/>
            <a:ext cx="1833778" cy="1806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F4F57D-E34E-4A74-8562-572C521C9B9E}"/>
              </a:ext>
            </a:extLst>
          </p:cNvPr>
          <p:cNvSpPr txBox="1"/>
          <p:nvPr/>
        </p:nvSpPr>
        <p:spPr>
          <a:xfrm>
            <a:off x="7106380" y="3876937"/>
            <a:ext cx="4307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Photos from Sam Rutherford,</a:t>
            </a:r>
            <a:br>
              <a:rPr lang="en-US" sz="1100" dirty="0"/>
            </a:br>
            <a:r>
              <a:rPr lang="en-US" sz="1100" b="1" dirty="0">
                <a:hlinkClick r:id="rId5"/>
              </a:rPr>
              <a:t>Wind, Sleet, and Dead Zones: My Quest to Map Chicago's Spotty 5G</a:t>
            </a:r>
            <a:endParaRPr lang="en-US" sz="1100" b="1" dirty="0"/>
          </a:p>
          <a:p>
            <a:endParaRPr lang="en-US" sz="1100" b="1" dirty="0"/>
          </a:p>
          <a:p>
            <a:r>
              <a:rPr lang="en-US" sz="1100" dirty="0"/>
              <a:t>Trial results in VZ 5G Chicago network</a:t>
            </a:r>
          </a:p>
        </p:txBody>
      </p:sp>
    </p:spTree>
    <p:extLst>
      <p:ext uri="{BB962C8B-B14F-4D97-AF65-F5344CB8AC3E}">
        <p14:creationId xmlns:p14="http://schemas.microsoft.com/office/powerpoint/2010/main" val="14328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EA7-14AF-4995-B857-0BE9020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Continues to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375F-82F8-4D5F-AF05-DC673D9D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89" y="3734102"/>
            <a:ext cx="5155095" cy="1760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2023: &gt;25 billion wirelessly connected devices</a:t>
            </a:r>
            <a:br>
              <a:rPr lang="en-US" dirty="0"/>
            </a:br>
            <a:r>
              <a:rPr lang="en-US" dirty="0"/>
              <a:t>–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Cisco Annual Internet Report (2018–2023)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BD002-85F0-436E-BABD-1702083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36401-FE65-4127-86B9-03F8877E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6758"/>
            <a:ext cx="4709754" cy="1859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BB1623-1559-412A-BFC3-8CAD9357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68" y="1481544"/>
            <a:ext cx="4160320" cy="2574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5A3AD5-C64C-40FE-872F-C4D9F4A998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3305" y="4245651"/>
                <a:ext cx="5302332" cy="151982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/>
                  <a:t>By 2026:  </a:t>
                </a:r>
              </a:p>
              <a:p>
                <a:pPr lvl="1"/>
                <a:r>
                  <a:rPr lang="en-US" sz="1400" dirty="0"/>
                  <a:t>54% of cellular traffic will be 5G</a:t>
                </a:r>
              </a:p>
              <a:p>
                <a:pPr lvl="1"/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&gt; 200 </a:t>
                </a:r>
                <a:r>
                  <a:rPr lang="en-US" sz="1400" dirty="0" err="1">
                    <a:solidFill>
                      <a:srgbClr val="58585B"/>
                    </a:solidFill>
                    <a:latin typeface="CiscoSans"/>
                  </a:rPr>
                  <a:t>EtaBytes</a:t>
                </a:r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 / month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 TB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58585B"/>
                    </a:solidFill>
                    <a:latin typeface="CiscoSans"/>
                  </a:rPr>
                  <a:t>-</a:t>
                </a:r>
                <a:r>
                  <a:rPr lang="en-US" dirty="0" err="1">
                    <a:solidFill>
                      <a:srgbClr val="58585B"/>
                    </a:solidFill>
                    <a:latin typeface="CiscoSans"/>
                  </a:rPr>
                  <a:t>Ericcson</a:t>
                </a:r>
                <a:r>
                  <a:rPr lang="en-US" dirty="0">
                    <a:solidFill>
                      <a:srgbClr val="58585B"/>
                    </a:solidFill>
                    <a:latin typeface="CiscoSans"/>
                  </a:rPr>
                  <a:t> Mobile Data Traffic Outlook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5A3AD5-C64C-40FE-872F-C4D9F4A9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305" y="4245651"/>
                <a:ext cx="5302332" cy="1519820"/>
              </a:xfrm>
              <a:prstGeom prst="rect">
                <a:avLst/>
              </a:prstGeom>
              <a:blipFill>
                <a:blip r:embed="rId4"/>
                <a:stretch>
                  <a:fillRect l="-2874" t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6624"/>
            <a:ext cx="10058400" cy="1040211"/>
          </a:xfrm>
        </p:spPr>
        <p:txBody>
          <a:bodyPr/>
          <a:lstStyle/>
          <a:p>
            <a:r>
              <a:rPr lang="en-US" dirty="0"/>
              <a:t>Key Challenges for Wireless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18547"/>
            <a:ext cx="10058400" cy="1401401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23404D-FB49-40D1-A2ED-EE40A2AE1DCD}"/>
              </a:ext>
            </a:extLst>
          </p:cNvPr>
          <p:cNvGrpSpPr/>
          <p:nvPr/>
        </p:nvGrpSpPr>
        <p:grpSpPr>
          <a:xfrm>
            <a:off x="720853" y="1854368"/>
            <a:ext cx="2022347" cy="970170"/>
            <a:chOff x="4568445" y="3157782"/>
            <a:chExt cx="3818935" cy="157009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5C15E16-928F-4AAC-91AB-50364F7F7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8263" y="3157782"/>
              <a:ext cx="444491" cy="103538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0073DF-9F78-4526-A63C-6E5BF132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018771" y="3808752"/>
              <a:ext cx="368609" cy="368609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44B106-E5C7-4CA2-B134-DBE1B547F9BC}"/>
                </a:ext>
              </a:extLst>
            </p:cNvPr>
            <p:cNvSpPr/>
            <p:nvPr/>
          </p:nvSpPr>
          <p:spPr>
            <a:xfrm rot="11680170">
              <a:off x="5764437" y="3513407"/>
              <a:ext cx="2231471" cy="13629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A2F5BD-6311-4A73-9032-65D265D14B3E}"/>
                </a:ext>
              </a:extLst>
            </p:cNvPr>
            <p:cNvSpPr/>
            <p:nvPr/>
          </p:nvSpPr>
          <p:spPr>
            <a:xfrm rot="8523253" flipV="1">
              <a:off x="4815243" y="3627884"/>
              <a:ext cx="819895" cy="559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80988B8-D257-4BA2-8918-19F4D245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568445" y="3818248"/>
              <a:ext cx="368609" cy="36860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1AEB87D-3072-41E9-91B6-B25ED9849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60971" y="4359267"/>
              <a:ext cx="368609" cy="368609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677116-D3E0-40B5-B382-107E80A469CE}"/>
                </a:ext>
              </a:extLst>
            </p:cNvPr>
            <p:cNvSpPr/>
            <p:nvPr/>
          </p:nvSpPr>
          <p:spPr>
            <a:xfrm rot="13561578">
              <a:off x="5532092" y="3765432"/>
              <a:ext cx="1297033" cy="94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pic>
        <p:nvPicPr>
          <p:cNvPr id="5122" name="Picture 2" descr="What is Radio Spectrum? | US Department of Transportation">
            <a:extLst>
              <a:ext uri="{FF2B5EF4-FFF2-40B4-BE49-F238E27FC236}">
                <a16:creationId xmlns:a16="http://schemas.microsoft.com/office/drawing/2014/main" id="{5EE9A0F7-3370-42FC-8045-4C13F925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08" y="1795153"/>
            <a:ext cx="2211992" cy="173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ayleigh fading - Wikipedia">
            <a:extLst>
              <a:ext uri="{FF2B5EF4-FFF2-40B4-BE49-F238E27FC236}">
                <a16:creationId xmlns:a16="http://schemas.microsoft.com/office/drawing/2014/main" id="{517F27A0-2316-4B40-B8AB-03D53DC7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20" y="1775127"/>
            <a:ext cx="1823477" cy="14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remium Vector | Smartphone battery level vector">
            <a:extLst>
              <a:ext uri="{FF2B5EF4-FFF2-40B4-BE49-F238E27FC236}">
                <a16:creationId xmlns:a16="http://schemas.microsoft.com/office/drawing/2014/main" id="{ADD6CBC2-180D-4699-A4D6-70AA1702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52" y="1561928"/>
            <a:ext cx="1773355" cy="17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4EA193C-623F-434E-8BCE-3BAE58D2A52E}"/>
              </a:ext>
            </a:extLst>
          </p:cNvPr>
          <p:cNvSpPr txBox="1">
            <a:spLocks/>
          </p:cNvSpPr>
          <p:nvPr/>
        </p:nvSpPr>
        <p:spPr>
          <a:xfrm>
            <a:off x="3884008" y="3862856"/>
            <a:ext cx="2748548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spectrum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Licensed and unlicensed communications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D7B04A4-F4AB-4A53-802B-268D909E5132}"/>
              </a:ext>
            </a:extLst>
          </p:cNvPr>
          <p:cNvSpPr txBox="1">
            <a:spLocks/>
          </p:cNvSpPr>
          <p:nvPr/>
        </p:nvSpPr>
        <p:spPr>
          <a:xfrm>
            <a:off x="704792" y="3510504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Interference and</a:t>
            </a:r>
            <a:b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multiple users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Wireless signals radiate in all directions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4820E7D-B39B-4948-BC1C-BD102F51E6C7}"/>
              </a:ext>
            </a:extLst>
          </p:cNvPr>
          <p:cNvSpPr txBox="1">
            <a:spLocks/>
          </p:cNvSpPr>
          <p:nvPr/>
        </p:nvSpPr>
        <p:spPr>
          <a:xfrm>
            <a:off x="9346794" y="3664424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 consumption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Limited battery and processing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FDF2299-9424-4C75-8CDF-1880E809591F}"/>
              </a:ext>
            </a:extLst>
          </p:cNvPr>
          <p:cNvSpPr txBox="1">
            <a:spLocks/>
          </p:cNvSpPr>
          <p:nvPr/>
        </p:nvSpPr>
        <p:spPr>
          <a:xfrm>
            <a:off x="6633367" y="3645973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Fading and propagation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Signals have limited range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Channel quality fluctuates in time with motion</a:t>
            </a:r>
          </a:p>
        </p:txBody>
      </p:sp>
    </p:spTree>
    <p:extLst>
      <p:ext uri="{BB962C8B-B14F-4D97-AF65-F5344CB8AC3E}">
        <p14:creationId xmlns:p14="http://schemas.microsoft.com/office/powerpoint/2010/main" val="388948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 model and simulate wireless propagation</a:t>
            </a:r>
          </a:p>
          <a:p>
            <a:pPr lvl="1"/>
            <a:r>
              <a:rPr lang="en-US" dirty="0"/>
              <a:t>Antennas, EM waves</a:t>
            </a:r>
          </a:p>
          <a:p>
            <a:pPr lvl="1"/>
            <a:r>
              <a:rPr lang="en-US" dirty="0"/>
              <a:t>Multipath channels, statistical models, multi-antenna systems</a:t>
            </a:r>
          </a:p>
          <a:p>
            <a:r>
              <a:rPr lang="en-US" dirty="0"/>
              <a:t>Simulate and build simple wireless transceivers</a:t>
            </a:r>
          </a:p>
          <a:p>
            <a:pPr lvl="1"/>
            <a:r>
              <a:rPr lang="en-US" dirty="0"/>
              <a:t>Filtering, synchronization, equalization, coding, …</a:t>
            </a:r>
          </a:p>
          <a:p>
            <a:pPr lvl="1"/>
            <a:r>
              <a:rPr lang="en-US" dirty="0"/>
              <a:t>MAC and network layer protocols</a:t>
            </a:r>
          </a:p>
          <a:p>
            <a:pPr lvl="1"/>
            <a:r>
              <a:rPr lang="en-US" dirty="0"/>
              <a:t>Connect it all together for a simple end-to-end system</a:t>
            </a:r>
          </a:p>
          <a:p>
            <a:r>
              <a:rPr lang="en-US" dirty="0"/>
              <a:t>Analyze and optimize the system</a:t>
            </a:r>
          </a:p>
          <a:p>
            <a:pPr lvl="1"/>
            <a:r>
              <a:rPr lang="en-US" dirty="0"/>
              <a:t>Define and measure key performance metrics</a:t>
            </a:r>
          </a:p>
          <a:p>
            <a:pPr lvl="1"/>
            <a:r>
              <a:rPr lang="en-US" dirty="0"/>
              <a:t>Model impairments in the channel and devices</a:t>
            </a:r>
          </a:p>
          <a:p>
            <a:r>
              <a:rPr lang="en-US" dirty="0"/>
              <a:t>Describe and analyze commercial wireless systems in use today</a:t>
            </a:r>
          </a:p>
          <a:p>
            <a:pPr lvl="1"/>
            <a:r>
              <a:rPr lang="en-US" dirty="0"/>
              <a:t>4G, 5G cellular systems, </a:t>
            </a:r>
            <a:r>
              <a:rPr lang="en-US" dirty="0" err="1"/>
              <a:t>WiFi</a:t>
            </a:r>
            <a:r>
              <a:rPr lang="en-US" dirty="0"/>
              <a:t>, many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1903</TotalTime>
  <Words>1011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CiscoSans</vt:lpstr>
      <vt:lpstr>Wingdings</vt:lpstr>
      <vt:lpstr>Retrospect</vt:lpstr>
      <vt:lpstr>Course Introduction </vt:lpstr>
      <vt:lpstr>People and Time </vt:lpstr>
      <vt:lpstr>What is Wireless Communications?</vt:lpstr>
      <vt:lpstr>Wireless Communications Examples </vt:lpstr>
      <vt:lpstr>Many New Applications are Coming</vt:lpstr>
      <vt:lpstr>5G and Wireless Evolving Today</vt:lpstr>
      <vt:lpstr>Wireless Continues to Grow</vt:lpstr>
      <vt:lpstr>Key Challenges for Wireless</vt:lpstr>
      <vt:lpstr>Course Learning Objectives</vt:lpstr>
      <vt:lpstr>Pre-Requisites</vt:lpstr>
      <vt:lpstr>Supplementary Texts</vt:lpstr>
      <vt:lpstr>GitHub</vt:lpstr>
      <vt:lpstr>MATLAB</vt:lpstr>
      <vt:lpstr>MATLAB Live Editor</vt:lpstr>
      <vt:lpstr>Grading</vt:lpstr>
      <vt:lpstr>Project</vt:lpstr>
      <vt:lpstr>Project Grading </vt:lpstr>
      <vt:lpstr>Many Resources for Your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325</cp:revision>
  <cp:lastPrinted>2018-09-04T12:29:29Z</cp:lastPrinted>
  <dcterms:created xsi:type="dcterms:W3CDTF">2015-03-22T11:15:32Z</dcterms:created>
  <dcterms:modified xsi:type="dcterms:W3CDTF">2021-02-02T20:49:42Z</dcterms:modified>
</cp:coreProperties>
</file>