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8" r:id="rId2"/>
    <p:sldId id="309" r:id="rId3"/>
    <p:sldId id="310" r:id="rId4"/>
    <p:sldId id="263" r:id="rId5"/>
    <p:sldId id="264" r:id="rId6"/>
    <p:sldId id="317" r:id="rId7"/>
    <p:sldId id="262" r:id="rId8"/>
    <p:sldId id="318" r:id="rId9"/>
    <p:sldId id="316" r:id="rId10"/>
    <p:sldId id="2832" r:id="rId11"/>
    <p:sldId id="329" r:id="rId12"/>
    <p:sldId id="311" r:id="rId13"/>
    <p:sldId id="313" r:id="rId14"/>
    <p:sldId id="314" r:id="rId15"/>
    <p:sldId id="312" r:id="rId16"/>
    <p:sldId id="315" r:id="rId17"/>
    <p:sldId id="322" r:id="rId18"/>
    <p:sldId id="323" r:id="rId19"/>
    <p:sldId id="2823" r:id="rId20"/>
    <p:sldId id="319" r:id="rId21"/>
    <p:sldId id="324" r:id="rId22"/>
    <p:sldId id="2829" r:id="rId23"/>
    <p:sldId id="326" r:id="rId24"/>
    <p:sldId id="2838" r:id="rId25"/>
    <p:sldId id="2839" r:id="rId26"/>
    <p:sldId id="2840" r:id="rId27"/>
    <p:sldId id="2831" r:id="rId28"/>
    <p:sldId id="2833" r:id="rId29"/>
    <p:sldId id="267" r:id="rId30"/>
    <p:sldId id="268" r:id="rId31"/>
    <p:sldId id="270" r:id="rId32"/>
    <p:sldId id="325" r:id="rId33"/>
    <p:sldId id="269" r:id="rId34"/>
    <p:sldId id="271" r:id="rId35"/>
    <p:sldId id="280" r:id="rId36"/>
    <p:sldId id="327" r:id="rId37"/>
    <p:sldId id="272" r:id="rId38"/>
    <p:sldId id="330" r:id="rId39"/>
    <p:sldId id="331" r:id="rId40"/>
    <p:sldId id="2837" r:id="rId41"/>
    <p:sldId id="2834" r:id="rId42"/>
    <p:sldId id="275" r:id="rId43"/>
    <p:sldId id="276" r:id="rId44"/>
    <p:sldId id="474" r:id="rId45"/>
    <p:sldId id="2821" r:id="rId46"/>
    <p:sldId id="2808" r:id="rId47"/>
    <p:sldId id="278" r:id="rId48"/>
    <p:sldId id="277" r:id="rId49"/>
    <p:sldId id="279" r:id="rId50"/>
    <p:sldId id="281" r:id="rId51"/>
    <p:sldId id="282" r:id="rId52"/>
    <p:sldId id="2835" r:id="rId53"/>
    <p:sldId id="284" r:id="rId54"/>
    <p:sldId id="2824" r:id="rId55"/>
    <p:sldId id="2826" r:id="rId56"/>
    <p:sldId id="2827" r:id="rId57"/>
    <p:sldId id="2836" r:id="rId58"/>
    <p:sldId id="440" r:id="rId59"/>
    <p:sldId id="2842" r:id="rId6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oglas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Multiple Antennas and Beamforming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Antenna arrays and the Spatial Signature</a:t>
            </a:r>
          </a:p>
          <a:p>
            <a:r>
              <a:rPr lang="en-US" dirty="0"/>
              <a:t>Receive Beamforming and SNR Gain</a:t>
            </a:r>
          </a:p>
          <a:p>
            <a:r>
              <a:rPr lang="en-US" dirty="0"/>
              <a:t>Array Factor</a:t>
            </a:r>
          </a:p>
          <a:p>
            <a:r>
              <a:rPr lang="en-US" dirty="0"/>
              <a:t>Multiple paths and Diversity</a:t>
            </a:r>
          </a:p>
          <a:p>
            <a:r>
              <a:rPr lang="en-US" dirty="0"/>
              <a:t>Transmit Beamforming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4619" y="1901552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Receive Antennas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6404" y="1560352"/>
                <a:ext cx="8841996" cy="4459448"/>
              </a:xfrm>
            </p:spPr>
            <p:txBody>
              <a:bodyPr/>
              <a:lstStyle/>
              <a:p>
                <a:r>
                  <a:rPr lang="en-US" dirty="0"/>
                  <a:t>Single Input Multiple Output</a:t>
                </a:r>
              </a:p>
              <a:p>
                <a:pPr lvl="1"/>
                <a:r>
                  <a:rPr lang="en-US" dirty="0"/>
                  <a:t>One TX antenna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RX antennas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Transmit a scalar signal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a vector of signals: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Basic question</a:t>
                </a:r>
                <a:r>
                  <a:rPr lang="en-US" dirty="0"/>
                  <a:t>:  How do we decode signal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6404" y="1560352"/>
                <a:ext cx="8841996" cy="4459448"/>
              </a:xfrm>
              <a:blipFill>
                <a:blip r:embed="rId2"/>
                <a:stretch>
                  <a:fillRect l="-165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857406-586B-4045-B50D-5350D0AB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03" y="2548612"/>
            <a:ext cx="361950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99113D-CA2F-4F1A-AD44-E2A0C17CFDA4}"/>
              </a:ext>
            </a:extLst>
          </p:cNvPr>
          <p:cNvSpPr/>
          <p:nvPr/>
        </p:nvSpPr>
        <p:spPr>
          <a:xfrm>
            <a:off x="9346796" y="3110369"/>
            <a:ext cx="488090" cy="52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BD773-41E8-45F7-9AB0-78C48CB01C4E}"/>
                  </a:ext>
                </a:extLst>
              </p:cNvPr>
              <p:cNvSpPr txBox="1"/>
              <p:nvPr/>
            </p:nvSpPr>
            <p:spPr>
              <a:xfrm>
                <a:off x="7810626" y="3519521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BD773-41E8-45F7-9AB0-78C48CB0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626" y="3519521"/>
                <a:ext cx="6390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9FA0F-F154-4DE5-A069-D60D503C5342}"/>
                  </a:ext>
                </a:extLst>
              </p:cNvPr>
              <p:cNvSpPr txBox="1"/>
              <p:nvPr/>
            </p:nvSpPr>
            <p:spPr>
              <a:xfrm>
                <a:off x="10203948" y="2188160"/>
                <a:ext cx="7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9FA0F-F154-4DE5-A069-D60D503C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948" y="2188160"/>
                <a:ext cx="71256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CECBA9-5A92-42DF-ABF1-AEAF5309FE78}"/>
                  </a:ext>
                </a:extLst>
              </p:cNvPr>
              <p:cNvSpPr txBox="1"/>
              <p:nvPr/>
            </p:nvSpPr>
            <p:spPr>
              <a:xfrm>
                <a:off x="10203948" y="3796387"/>
                <a:ext cx="7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CECBA9-5A92-42DF-ABF1-AEAF5309F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948" y="3796387"/>
                <a:ext cx="71256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10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FF7-6B31-4C69-BE7D-08DB38D6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Channel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transmission of a single symbol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a vector across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channels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i="1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:  </a:t>
                </a:r>
                <a:r>
                  <a:rPr lang="en-US" dirty="0"/>
                  <a:t>Scalar TX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of channel weights,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of noise</a:t>
                </a:r>
              </a:p>
              <a:p>
                <a:r>
                  <a:rPr lang="en-US" dirty="0"/>
                  <a:t>Channel can be from many different paths:</a:t>
                </a:r>
              </a:p>
              <a:p>
                <a:pPr lvl="1"/>
                <a:r>
                  <a:rPr lang="en-US" dirty="0"/>
                  <a:t>multiple times, frequencies or antennas</a:t>
                </a:r>
              </a:p>
              <a:p>
                <a:r>
                  <a:rPr lang="en-US" dirty="0"/>
                  <a:t>Applies to a single degree of freedom (time or frequency)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/>
                  <a:t>:  How do we detect scalar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from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  <a:blipFill>
                <a:blip r:embed="rId2"/>
                <a:stretch>
                  <a:fillRect l="-2332" t="-1549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B867-285D-484E-98C8-3AABE448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B64E8-EAF1-4574-8C5F-393FFA46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03" y="2548612"/>
            <a:ext cx="3619500" cy="1247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/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E633EEF-0C5F-45EB-84EF-B8097AD7D663}"/>
              </a:ext>
            </a:extLst>
          </p:cNvPr>
          <p:cNvSpPr/>
          <p:nvPr/>
        </p:nvSpPr>
        <p:spPr>
          <a:xfrm>
            <a:off x="9346796" y="3110369"/>
            <a:ext cx="488090" cy="52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/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2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FF7-6B31-4C69-BE7D-08DB38D6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RX model: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s-ES" b="1" dirty="0"/>
              </a:p>
              <a:p>
                <a:pPr lvl="1"/>
                <a:r>
                  <a:rPr lang="es-ES" dirty="0"/>
                  <a:t>1 input, M outputs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combining</a:t>
                </a:r>
                <a:r>
                  <a:rPr lang="en-US" dirty="0"/>
                  <a:t>:  Take a linear combination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weighting vector</a:t>
                </a:r>
              </a:p>
              <a:p>
                <a:pPr lvl="1"/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beamforming vector </a:t>
                </a:r>
                <a:r>
                  <a:rPr lang="en-US" dirty="0"/>
                  <a:t>for multiple antennas</a:t>
                </a:r>
              </a:p>
              <a:p>
                <a:r>
                  <a:rPr lang="en-US" dirty="0"/>
                  <a:t>Creates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SISO </a:t>
                </a:r>
                <a:r>
                  <a:rPr lang="en-US" dirty="0"/>
                  <a:t>channel:</a:t>
                </a:r>
              </a:p>
              <a:p>
                <a:pPr lvl="1"/>
                <a:r>
                  <a:rPr lang="en-US" dirty="0"/>
                  <a:t>1 input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1 output symbol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B867-285D-484E-98C8-3AABE448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B64E8-EAF1-4574-8C5F-393FFA46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03" y="2548612"/>
            <a:ext cx="3619500" cy="1247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/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E633EEF-0C5F-45EB-84EF-B8097AD7D663}"/>
              </a:ext>
            </a:extLst>
          </p:cNvPr>
          <p:cNvSpPr/>
          <p:nvPr/>
        </p:nvSpPr>
        <p:spPr>
          <a:xfrm>
            <a:off x="9346796" y="3110369"/>
            <a:ext cx="488090" cy="52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/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3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FF7-6B31-4C69-BE7D-08DB38D6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Linear combining: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Analysis:  Let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symbol energy</a:t>
                </a:r>
              </a:p>
              <a:p>
                <a:pPr lvl="1"/>
                <a:r>
                  <a:rPr lang="en-US" dirty="0"/>
                  <a:t>Assume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i.i.d</a:t>
                </a:r>
                <a:r>
                  <a:rPr lang="en-US" dirty="0"/>
                  <a:t>. complex Gaussian noise)</a:t>
                </a:r>
              </a:p>
              <a:p>
                <a:r>
                  <a:rPr lang="en-US" dirty="0"/>
                  <a:t>Then, after combining;</a:t>
                </a:r>
              </a:p>
              <a:p>
                <a:pPr lvl="1"/>
                <a:r>
                  <a:rPr lang="en-US" dirty="0"/>
                  <a:t>Signal energy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Gaussian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D2084-7994-4CB0-AA7A-FB9B8B93D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4481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B867-285D-484E-98C8-3AABE448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B64E8-EAF1-4574-8C5F-393FFA46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03" y="2548612"/>
            <a:ext cx="3619500" cy="1247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/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16BF17-5760-4141-915B-EA04012D8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59" y="2179280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E633EEF-0C5F-45EB-84EF-B8097AD7D663}"/>
              </a:ext>
            </a:extLst>
          </p:cNvPr>
          <p:cNvSpPr/>
          <p:nvPr/>
        </p:nvSpPr>
        <p:spPr>
          <a:xfrm>
            <a:off x="9346796" y="3110369"/>
            <a:ext cx="488090" cy="52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/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6B2EB-3810-4FDA-8BDF-7B69FA1D3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36" y="2931113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4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D9086-C357-4D32-92ED-B50DD6F135B5}"/>
              </a:ext>
            </a:extLst>
          </p:cNvPr>
          <p:cNvSpPr/>
          <p:nvPr/>
        </p:nvSpPr>
        <p:spPr>
          <a:xfrm>
            <a:off x="4303552" y="2843868"/>
            <a:ext cx="3682767" cy="721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05D55-9970-46A9-B566-73BC83C6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Ratio Combining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2A57E-2EB5-4719-8476-96DF856BF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From previous slide:   SNR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Maximum ratio combining</a:t>
                </a:r>
                <a:r>
                  <a:rPr lang="en-US" dirty="0"/>
                  <a:t>:  Select BF vector to maximize SNR: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MRC weighting vector and maximum SNR is:  </a:t>
                </a:r>
                <a:br>
                  <a:rPr lang="en-US" dirty="0"/>
                </a:b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𝑀𝑅𝐶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Any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can be used.  Constant does not matter</a:t>
                </a:r>
              </a:p>
              <a:p>
                <a:pPr lvl="1"/>
                <a:r>
                  <a:rPr lang="en-US" dirty="0"/>
                  <a:t>Align BF vector with the channel. 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From Cauchy-Schwartz: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Maximized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2A57E-2EB5-4719-8476-96DF856BF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D62B-A272-4418-9B3B-1E9D5E6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D9405-BF12-439D-9AAE-26EF2BCE454D}"/>
              </a:ext>
            </a:extLst>
          </p:cNvPr>
          <p:cNvCxnSpPr>
            <a:cxnSpLocks/>
          </p:cNvCxnSpPr>
          <p:nvPr/>
        </p:nvCxnSpPr>
        <p:spPr>
          <a:xfrm>
            <a:off x="9169167" y="4530055"/>
            <a:ext cx="179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FE525A-BD71-4F59-8DC4-58485B60EC13}"/>
              </a:ext>
            </a:extLst>
          </p:cNvPr>
          <p:cNvCxnSpPr/>
          <p:nvPr/>
        </p:nvCxnSpPr>
        <p:spPr>
          <a:xfrm flipV="1">
            <a:off x="9169167" y="3338818"/>
            <a:ext cx="964734" cy="1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02B9A87B-3598-4A86-82C0-39916764B740}"/>
              </a:ext>
            </a:extLst>
          </p:cNvPr>
          <p:cNvSpPr/>
          <p:nvPr/>
        </p:nvSpPr>
        <p:spPr>
          <a:xfrm>
            <a:off x="8548382" y="4018327"/>
            <a:ext cx="1241570" cy="1048615"/>
          </a:xfrm>
          <a:prstGeom prst="arc">
            <a:avLst>
              <a:gd name="adj1" fmla="val 18428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4C6A4A-A1FE-44B1-99AF-45E2D87299C5}"/>
                  </a:ext>
                </a:extLst>
              </p:cNvPr>
              <p:cNvSpPr txBox="1"/>
              <p:nvPr/>
            </p:nvSpPr>
            <p:spPr>
              <a:xfrm>
                <a:off x="9698527" y="401402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4C6A4A-A1FE-44B1-99AF-45E2D8729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527" y="4014024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02E78-5B21-4FED-BB02-1DE2369409A9}"/>
                  </a:ext>
                </a:extLst>
              </p:cNvPr>
              <p:cNvSpPr txBox="1"/>
              <p:nvPr/>
            </p:nvSpPr>
            <p:spPr>
              <a:xfrm>
                <a:off x="10133901" y="30912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02E78-5B21-4FED-BB02-1DE236940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901" y="3091235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0D541-BCE3-41EE-9EAF-264308CD187D}"/>
                  </a:ext>
                </a:extLst>
              </p:cNvPr>
              <p:cNvSpPr txBox="1"/>
              <p:nvPr/>
            </p:nvSpPr>
            <p:spPr>
              <a:xfrm>
                <a:off x="10908951" y="432861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0D541-BCE3-41EE-9EAF-264308CD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951" y="4328611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1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181-A0B7-42D2-AE1D-B8B0B2E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3CEDD-D947-4CB3-8110-D494FBFD3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SNR with MRC: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𝑀𝑅𝐶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SNR on channel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SNR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MRC increases SNR by a factor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relative to average per channel SNR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Beamforming gain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𝑀𝑅𝐶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  Suppose average SNR per antenna is 10 </a:t>
                </a:r>
                <a:r>
                  <a:rPr lang="en-US" dirty="0" err="1"/>
                  <a:t>dB.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antennas and MRC, SNR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=10+10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(16)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=10+4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Gain increases significantly!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3CEDD-D947-4CB3-8110-D494FBFD3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6D351-97D4-4FA6-8A4C-58D1909D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4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2145-19DE-43AE-B763-0E431EB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Beamforming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092C7-C9D1-4317-8E12-875302CE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9"/>
                <a:ext cx="725486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model for a single path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= spatial signature on that angle,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b="1" dirty="0"/>
                  <a:t>= </a:t>
                </a:r>
                <a:r>
                  <a:rPr lang="en-US" dirty="0"/>
                  <a:t>angle of arrival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gain at reference position in array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transmitted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RX beamforming </a:t>
                </a:r>
                <a:r>
                  <a:rPr lang="en-US" dirty="0"/>
                  <a:t>is just linear combining across antennas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beamforming vector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By convention, we 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Geometric interpretation to be given shortly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092C7-C9D1-4317-8E12-875302CE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9"/>
                <a:ext cx="7254868" cy="4329817"/>
              </a:xfrm>
              <a:blipFill>
                <a:blip r:embed="rId2"/>
                <a:stretch>
                  <a:fillRect l="-20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8BA8-DEE3-4F73-B425-5181BA4A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2" descr="Antenna Array Factor Calculator: HELP">
            <a:extLst>
              <a:ext uri="{FF2B5EF4-FFF2-40B4-BE49-F238E27FC236}">
                <a16:creationId xmlns:a16="http://schemas.microsoft.com/office/drawing/2014/main" id="{2E2617F0-8081-4F19-855F-F2F9272F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53" y="988904"/>
            <a:ext cx="3275386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3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2145-19DE-43AE-B763-0E431EB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Beamforming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092C7-C9D1-4317-8E12-875302CE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9"/>
                <a:ext cx="7254868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path channel: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 beamforming: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per antenna (before beamforming):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includes only phase shifts</a:t>
                </a:r>
              </a:p>
              <a:p>
                <a:r>
                  <a:rPr lang="en-US" dirty="0"/>
                  <a:t>SNR after BF: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MRC beamforming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Optimal (MRC) beamforming vector is aligned to the spatial signature</a:t>
                </a:r>
              </a:p>
              <a:p>
                <a:pPr lvl="1"/>
                <a:r>
                  <a:rPr lang="en-US" dirty="0"/>
                  <a:t>Optimal SNR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gain with number of antennas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092C7-C9D1-4317-8E12-875302CE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9"/>
                <a:ext cx="7254868" cy="4329817"/>
              </a:xfrm>
              <a:blipFill>
                <a:blip r:embed="rId2"/>
                <a:stretch>
                  <a:fillRect l="-20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8BA8-DEE3-4F73-B425-5181BA4A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2" descr="Antenna Array Factor Calculator: HELP">
            <a:extLst>
              <a:ext uri="{FF2B5EF4-FFF2-40B4-BE49-F238E27FC236}">
                <a16:creationId xmlns:a16="http://schemas.microsoft.com/office/drawing/2014/main" id="{2E2617F0-8081-4F19-855F-F2F9272F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53" y="988904"/>
            <a:ext cx="3275386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6EE8-D15B-4E21-B251-2A236F3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2863D-205A-43D5-976B-490FA41A8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</a:t>
                </a:r>
              </a:p>
              <a:p>
                <a:pPr lvl="1"/>
                <a:r>
                  <a:rPr lang="en-US" dirty="0"/>
                  <a:t>TX power = 23 dBm with antenna directivity = 10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lvl="1"/>
                <a:r>
                  <a:rPr lang="en-US" dirty="0"/>
                  <a:t>Free space path loss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1000 m</a:t>
                </a:r>
              </a:p>
              <a:p>
                <a:pPr lvl="1"/>
                <a:r>
                  <a:rPr lang="en-US" dirty="0"/>
                  <a:t>Sample rate = 400 </a:t>
                </a:r>
                <a:r>
                  <a:rPr lang="en-US" dirty="0" err="1"/>
                  <a:t>Msym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Noise energy = -170 dBm/Hz (including NF)</a:t>
                </a:r>
              </a:p>
              <a:p>
                <a:pPr lvl="1"/>
                <a:r>
                  <a:rPr lang="en-US" dirty="0"/>
                  <a:t>RX antenna directivity = 5 </a:t>
                </a:r>
                <a:r>
                  <a:rPr lang="en-US" dirty="0" err="1"/>
                  <a:t>dBi</a:t>
                </a:r>
                <a:r>
                  <a:rPr lang="en-US" dirty="0"/>
                  <a:t> and 8 elements</a:t>
                </a:r>
              </a:p>
              <a:p>
                <a:r>
                  <a:rPr lang="en-US" dirty="0"/>
                  <a:t>Find SNR per antenna and SNR with MRC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  We get a 9 dB gain!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2863D-205A-43D5-976B-490FA41A8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42A8-A360-48BB-89AE-2A5B999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CC055-25B7-4CD3-BC9D-045C6590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51" y="4563947"/>
            <a:ext cx="6701631" cy="1450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F7A662-60E5-40D9-A12C-04359C00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91" y="2696705"/>
            <a:ext cx="4452704" cy="8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Antenna arrays and the Spatial Signature</a:t>
            </a:r>
          </a:p>
          <a:p>
            <a:r>
              <a:rPr lang="en-US" dirty="0"/>
              <a:t>Receive Beamforming and SNR Gain</a:t>
            </a:r>
          </a:p>
          <a:p>
            <a:r>
              <a:rPr lang="en-US" dirty="0"/>
              <a:t>Array Factor</a:t>
            </a:r>
          </a:p>
          <a:p>
            <a:r>
              <a:rPr lang="en-US" dirty="0"/>
              <a:t>Multiple paths and Diversity</a:t>
            </a:r>
          </a:p>
          <a:p>
            <a:r>
              <a:rPr lang="en-US" dirty="0"/>
              <a:t>Transmit Beamforming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6564" y="1440157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6944-74FD-47A5-AB1C-6AC8E271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Phased Array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E43-52B9-4D1C-A033-6F007256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171545" cy="4329817"/>
          </a:xfrm>
        </p:spPr>
        <p:txBody>
          <a:bodyPr/>
          <a:lstStyle/>
          <a:p>
            <a:r>
              <a:rPr lang="en-US" dirty="0"/>
              <a:t>Powerful toolbox</a:t>
            </a:r>
          </a:p>
          <a:p>
            <a:r>
              <a:rPr lang="en-US" dirty="0"/>
              <a:t>Routines for:</a:t>
            </a:r>
          </a:p>
          <a:p>
            <a:pPr lvl="1"/>
            <a:r>
              <a:rPr lang="en-US" dirty="0"/>
              <a:t>Defining and visualizing arrays </a:t>
            </a:r>
          </a:p>
          <a:p>
            <a:pPr lvl="1"/>
            <a:r>
              <a:rPr lang="en-US" dirty="0"/>
              <a:t>Computing beam patterns</a:t>
            </a:r>
          </a:p>
          <a:p>
            <a:pPr lvl="1"/>
            <a:r>
              <a:rPr lang="en-US" dirty="0"/>
              <a:t>Beamforming</a:t>
            </a:r>
          </a:p>
          <a:p>
            <a:pPr lvl="1"/>
            <a:r>
              <a:rPr lang="en-US" dirty="0"/>
              <a:t>MIMO</a:t>
            </a:r>
          </a:p>
          <a:p>
            <a:pPr lvl="1"/>
            <a:r>
              <a:rPr lang="en-US" dirty="0"/>
              <a:t>Radar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206A4-3706-4082-8259-965D041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72FF4BC-8D71-48DD-8C02-B96AE246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74" y="3321341"/>
            <a:ext cx="4133131" cy="23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D30AE-1309-44CD-A505-F2F2C681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25" y="1539279"/>
            <a:ext cx="5066694" cy="11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0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6944-74FD-47A5-AB1C-6AC8E271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Defining a 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E43-52B9-4D1C-A033-6F007256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171545" cy="4329817"/>
          </a:xfrm>
        </p:spPr>
        <p:txBody>
          <a:bodyPr/>
          <a:lstStyle/>
          <a:p>
            <a:r>
              <a:rPr lang="en-US" dirty="0"/>
              <a:t>Define and view the array</a:t>
            </a:r>
          </a:p>
          <a:p>
            <a:r>
              <a:rPr lang="en-US" dirty="0"/>
              <a:t>Can display array: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viewArray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Or, manually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206A4-3706-4082-8259-965D041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F7423-F35E-403C-BD82-596A0830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107119"/>
            <a:ext cx="3943350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D460F-C1D5-42B6-8565-92682166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5" y="1549149"/>
            <a:ext cx="1991151" cy="2112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839BB-C375-4597-B055-E6992134B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21" y="5094516"/>
            <a:ext cx="3825230" cy="774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9FD95-E2B0-4DAE-BDD6-1406B7DFF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106969"/>
            <a:ext cx="3619737" cy="17621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7454A6-3C47-45AF-AEEA-E63591B45B6C}"/>
              </a:ext>
            </a:extLst>
          </p:cNvPr>
          <p:cNvCxnSpPr>
            <a:stCxn id="6" idx="3"/>
          </p:cNvCxnSpPr>
          <p:nvPr/>
        </p:nvCxnSpPr>
        <p:spPr>
          <a:xfrm flipV="1">
            <a:off x="4937760" y="2514600"/>
            <a:ext cx="1794510" cy="14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6700CA-7159-4756-8C7F-820E961746A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743451" y="4988032"/>
            <a:ext cx="2078354" cy="4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3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3AE-EEBC-48BA-82F8-1813D58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Spatial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463D-A31F-4784-8298-8E48DC26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spatial signature with the </a:t>
            </a:r>
            <a:r>
              <a:rPr lang="en-US" dirty="0" err="1"/>
              <a:t>SteeringVector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BF418-DE11-4B1A-8286-8E29BF9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4185E-0585-4329-9FB6-28A8490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57" y="2345670"/>
            <a:ext cx="6249353" cy="3199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FD8FF-FB1D-4FF7-9313-0F89D8F8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55519"/>
            <a:ext cx="3981450" cy="34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6944-74FD-47A5-AB1C-6AC8E271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Defining a 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E43-52B9-4D1C-A033-6F007256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171545" cy="4329817"/>
          </a:xfrm>
        </p:spPr>
        <p:txBody>
          <a:bodyPr/>
          <a:lstStyle/>
          <a:p>
            <a:r>
              <a:rPr lang="en-US" dirty="0"/>
              <a:t>Define and view the array</a:t>
            </a:r>
          </a:p>
          <a:p>
            <a:r>
              <a:rPr lang="en-US" dirty="0"/>
              <a:t>Use the </a:t>
            </a:r>
            <a:r>
              <a:rPr lang="en-US" dirty="0" err="1"/>
              <a:t>phased.URA</a:t>
            </a:r>
            <a:r>
              <a:rPr lang="en-US" dirty="0"/>
              <a:t> class</a:t>
            </a:r>
          </a:p>
          <a:p>
            <a:r>
              <a:rPr lang="en-US" dirty="0"/>
              <a:t>Can compute steering vector similarly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206A4-3706-4082-8259-965D041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D3BCF-544D-473C-A3A8-27EE786D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9" y="2954444"/>
            <a:ext cx="3638550" cy="2305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1E9809-DFFD-450D-99F8-D0A8088F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84" y="1843322"/>
            <a:ext cx="4634236" cy="317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E19D24-7758-4B62-8EBA-B5F4E0DC45E1}"/>
              </a:ext>
            </a:extLst>
          </p:cNvPr>
          <p:cNvSpPr txBox="1"/>
          <p:nvPr/>
        </p:nvSpPr>
        <p:spPr>
          <a:xfrm>
            <a:off x="6460484" y="5227140"/>
            <a:ext cx="40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 4 x 8 URA </a:t>
            </a:r>
            <a:r>
              <a:rPr lang="es-ES" dirty="0" err="1"/>
              <a:t>with</a:t>
            </a:r>
            <a:r>
              <a:rPr lang="es-ES" dirty="0"/>
              <a:t> normal axis </a:t>
            </a:r>
            <a:r>
              <a:rPr lang="es-ES" dirty="0" err="1"/>
              <a:t>aligned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8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6621-25B0-47FB-9550-DAE8CC27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Antennas in Commercial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2F94-CAB3-473C-B7BF-A740B486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6 GHz systems:  Mostly 1 to 4 antennas on base stations or smart phones</a:t>
            </a:r>
          </a:p>
          <a:p>
            <a:r>
              <a:rPr lang="en-US" dirty="0"/>
              <a:t>Form factor restricts larger number of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C938-B8E1-488D-AAEE-45F30E5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Linksys MESH WIFI ROUTER AC2200 MU-MIMO | eBay">
            <a:extLst>
              <a:ext uri="{FF2B5EF4-FFF2-40B4-BE49-F238E27FC236}">
                <a16:creationId xmlns:a16="http://schemas.microsoft.com/office/drawing/2014/main" id="{9ACC86EE-D493-4B6B-B21A-2875D7CDB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0" r="1795"/>
          <a:stretch/>
        </p:blipFill>
        <p:spPr bwMode="auto">
          <a:xfrm>
            <a:off x="1671286" y="3001160"/>
            <a:ext cx="224567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5FAC7-E574-44BE-A372-EF77560E438E}"/>
              </a:ext>
            </a:extLst>
          </p:cNvPr>
          <p:cNvSpPr txBox="1"/>
          <p:nvPr/>
        </p:nvSpPr>
        <p:spPr>
          <a:xfrm>
            <a:off x="1417785" y="4585030"/>
            <a:ext cx="223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WiFi</a:t>
            </a:r>
            <a:r>
              <a:rPr lang="en-US" sz="1400" dirty="0"/>
              <a:t> Router</a:t>
            </a:r>
          </a:p>
          <a:p>
            <a:r>
              <a:rPr lang="en-US" sz="1400" dirty="0"/>
              <a:t>Linksys AC2200 with 4TX/RX</a:t>
            </a:r>
          </a:p>
        </p:txBody>
      </p:sp>
      <p:pic>
        <p:nvPicPr>
          <p:cNvPr id="1028" name="Picture 4" descr="antenna mimo 2x2 wifi 2.4ghz 16dbi sector antenna-1-5G 4G LTE wifi ...">
            <a:extLst>
              <a:ext uri="{FF2B5EF4-FFF2-40B4-BE49-F238E27FC236}">
                <a16:creationId xmlns:a16="http://schemas.microsoft.com/office/drawing/2014/main" id="{8317DCE2-75E0-40EF-81B8-AE57324E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57" y="26836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903D0-C151-4678-B9D1-7EA569B8EE2E}"/>
              </a:ext>
            </a:extLst>
          </p:cNvPr>
          <p:cNvSpPr txBox="1"/>
          <p:nvPr/>
        </p:nvSpPr>
        <p:spPr>
          <a:xfrm>
            <a:off x="5042427" y="4772983"/>
            <a:ext cx="2702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2x2 LTE base station antenna</a:t>
            </a:r>
          </a:p>
          <a:p>
            <a:r>
              <a:rPr lang="en-US" sz="1400" dirty="0" err="1"/>
              <a:t>Cros</a:t>
            </a:r>
            <a:r>
              <a:rPr lang="en-US" sz="1400" dirty="0"/>
              <a:t>-polarization </a:t>
            </a:r>
          </a:p>
          <a:p>
            <a:r>
              <a:rPr lang="en-US" sz="1400" dirty="0"/>
              <a:t>16 </a:t>
            </a:r>
            <a:r>
              <a:rPr lang="en-US" sz="1400" dirty="0" err="1"/>
              <a:t>dBi</a:t>
            </a:r>
            <a:r>
              <a:rPr lang="en-US" sz="1400" dirty="0"/>
              <a:t> element gain, 90 deg sector</a:t>
            </a:r>
            <a:br>
              <a:rPr lang="en-US" sz="1400" dirty="0"/>
            </a:br>
            <a:r>
              <a:rPr lang="en-US" sz="1400" dirty="0"/>
              <a:t>750x120x60mm</a:t>
            </a:r>
          </a:p>
        </p:txBody>
      </p:sp>
      <p:pic>
        <p:nvPicPr>
          <p:cNvPr id="1030" name="Picture 6" descr="Body-insensitive Multi-Mode MIMO Terminal Antenna of Double-Ring ...">
            <a:extLst>
              <a:ext uri="{FF2B5EF4-FFF2-40B4-BE49-F238E27FC236}">
                <a16:creationId xmlns:a16="http://schemas.microsoft.com/office/drawing/2014/main" id="{AA1EE5DD-23D5-44A5-ABEA-C721DADD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87" y="2230684"/>
            <a:ext cx="1714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D7604F-F62D-42D3-BC21-06994A38667E}"/>
              </a:ext>
            </a:extLst>
          </p:cNvPr>
          <p:cNvSpPr/>
          <p:nvPr/>
        </p:nvSpPr>
        <p:spPr>
          <a:xfrm>
            <a:off x="8419756" y="4988924"/>
            <a:ext cx="3407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K. Zhao, S. Zhang, K. </a:t>
            </a:r>
            <a:r>
              <a:rPr lang="en-US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Ishimiya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Z. Ying and S. He, "Body-Insensitive Multimode MIMO Terminal Antenna of Double-Ring Structure," in </a:t>
            </a:r>
            <a:r>
              <a:rPr lang="en-US" sz="1200" i="1" dirty="0">
                <a:solidFill>
                  <a:srgbClr val="333333"/>
                </a:solidFill>
                <a:latin typeface="Arial" panose="020B0604020202020204" pitchFamily="34" charset="0"/>
              </a:rPr>
              <a:t>IEEE Transactions on Antennas and Propagation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, vol. 63, no. 5, pp. 1925-1936, May 2015.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0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E574-B24A-49E3-B8CA-274344CF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310F-C60C-49E1-9269-422F7364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3872891" cy="3502503"/>
          </a:xfrm>
        </p:spPr>
        <p:txBody>
          <a:bodyPr/>
          <a:lstStyle/>
          <a:p>
            <a:r>
              <a:rPr lang="en-US" dirty="0"/>
              <a:t>Massive MIMO:</a:t>
            </a:r>
          </a:p>
          <a:p>
            <a:pPr lvl="1"/>
            <a:r>
              <a:rPr lang="en-US" dirty="0"/>
              <a:t>Many base station antennas</a:t>
            </a:r>
          </a:p>
          <a:p>
            <a:pPr lvl="1"/>
            <a:r>
              <a:rPr lang="en-US" dirty="0"/>
              <a:t>64 to 128 in many systems today</a:t>
            </a:r>
          </a:p>
          <a:p>
            <a:r>
              <a:rPr lang="en-US" dirty="0"/>
              <a:t>Significant capacity increase</a:t>
            </a:r>
          </a:p>
          <a:p>
            <a:pPr lvl="1"/>
            <a:r>
              <a:rPr lang="en-US" dirty="0"/>
              <a:t>Typically 8x by most estimates</a:t>
            </a:r>
          </a:p>
          <a:p>
            <a:r>
              <a:rPr lang="en-US" dirty="0"/>
              <a:t>Use SDMA</a:t>
            </a:r>
          </a:p>
          <a:p>
            <a:pPr lvl="1"/>
            <a:r>
              <a:rPr lang="en-US" dirty="0"/>
              <a:t>Will discuss this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A629-8DFB-415B-9C66-556D1C46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6D489-478A-41AC-A20C-0406FB67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71" y="1638431"/>
            <a:ext cx="6429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A257-1C01-4A26-9646-CA602B54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Beamforming</a:t>
            </a:r>
            <a:r>
              <a:rPr lang="es-ES" dirty="0"/>
              <a:t> and </a:t>
            </a:r>
            <a:r>
              <a:rPr lang="es-ES" dirty="0" err="1"/>
              <a:t>MmWave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6B9F-17BA-4047-9A2A-C2555DC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compensate for high isotropic path loss, </a:t>
            </a:r>
            <a:r>
              <a:rPr lang="en-US" dirty="0" err="1"/>
              <a:t>mmWave</a:t>
            </a:r>
            <a:r>
              <a:rPr lang="en-US" dirty="0"/>
              <a:t> systems need large number of antennas</a:t>
            </a:r>
          </a:p>
          <a:p>
            <a:r>
              <a:rPr lang="en-US" dirty="0"/>
              <a:t>5G handsets:  Multiple arrays with 4 to 8 antennas each</a:t>
            </a:r>
          </a:p>
          <a:p>
            <a:r>
              <a:rPr lang="en-US" dirty="0"/>
              <a:t>5G base stations:  64 to 256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67C0-2323-4C8E-83B9-9E1E25B9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Presented Today at IEEE Conference: Making 5G a Reality | IBM ...">
            <a:extLst>
              <a:ext uri="{FF2B5EF4-FFF2-40B4-BE49-F238E27FC236}">
                <a16:creationId xmlns:a16="http://schemas.microsoft.com/office/drawing/2014/main" id="{CC61B49C-DD7F-4FE3-A88D-2325CAB9F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8" t="10669" r="10743" b="-2811"/>
          <a:stretch/>
        </p:blipFill>
        <p:spPr bwMode="auto">
          <a:xfrm>
            <a:off x="7575109" y="2746400"/>
            <a:ext cx="1632858" cy="15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5DEFF-8C59-43F9-9AD1-FDF4774A821C}"/>
              </a:ext>
            </a:extLst>
          </p:cNvPr>
          <p:cNvSpPr txBox="1"/>
          <p:nvPr/>
        </p:nvSpPr>
        <p:spPr>
          <a:xfrm>
            <a:off x="9430686" y="2746400"/>
            <a:ext cx="2225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IBM 28 GHz array</a:t>
            </a:r>
          </a:p>
          <a:p>
            <a:r>
              <a:rPr lang="en-US" sz="1600" dirty="0"/>
              <a:t>32 element dual polarized array</a:t>
            </a:r>
            <a:br>
              <a:rPr lang="en-US" sz="1600" dirty="0"/>
            </a:br>
            <a:r>
              <a:rPr lang="en-US" sz="1600" dirty="0"/>
              <a:t>Sadhu et al, ISSCC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54A83-9591-47E4-993D-9A67E004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4" y="2955551"/>
            <a:ext cx="4900263" cy="27834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10055-17B1-469A-89BB-193089C9B208}"/>
              </a:ext>
            </a:extLst>
          </p:cNvPr>
          <p:cNvSpPr/>
          <p:nvPr/>
        </p:nvSpPr>
        <p:spPr>
          <a:xfrm>
            <a:off x="5504529" y="5193764"/>
            <a:ext cx="5038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Huo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Yiming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"Cellular and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WiFi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co-design for 5G user equipment."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2018 IEEE 5G World Forum (5GWF)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IEEE, 2018.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386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D31C-DE44-457F-B606-8D113F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Simple QPSK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B6CA-8C28-4729-BAE2-BF2DA2F4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QPSK transmission over a single path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729E3-4206-47C3-8CD8-48199090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9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Antenna arrays and the Spatial Signature</a:t>
            </a:r>
          </a:p>
          <a:p>
            <a:r>
              <a:rPr lang="en-US" dirty="0"/>
              <a:t>Receive Beamforming and SNR Gain</a:t>
            </a:r>
          </a:p>
          <a:p>
            <a:r>
              <a:rPr lang="en-US" dirty="0"/>
              <a:t>Array Factor</a:t>
            </a:r>
          </a:p>
          <a:p>
            <a:r>
              <a:rPr lang="en-US" dirty="0"/>
              <a:t>Multiple Paths and Diversity</a:t>
            </a:r>
          </a:p>
          <a:p>
            <a:r>
              <a:rPr lang="en-US" dirty="0"/>
              <a:t>Transmit Beamforming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4619" y="2346168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RX aligns antenna for </a:t>
                </a:r>
                <a:r>
                  <a:rPr lang="en-US" dirty="0" err="1"/>
                  <a:t>AoA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signal arrives from </a:t>
                </a:r>
                <a:r>
                  <a:rPr lang="en-US" dirty="0" err="1"/>
                  <a:t>AoA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(complex) </a:t>
                </a:r>
                <a:r>
                  <a:rPr lang="en-US" dirty="0">
                    <a:solidFill>
                      <a:schemeClr val="accent1"/>
                    </a:solidFill>
                  </a:rPr>
                  <a:t>array factor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Indicates directional gain as a function of AoA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often omitted</a:t>
                </a:r>
              </a:p>
              <a:p>
                <a:endParaRPr lang="en-US" dirty="0"/>
              </a:p>
              <a:p>
                <a:r>
                  <a:rPr lang="en-US" dirty="0"/>
                  <a:t>SNR gain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𝐴𝐹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 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Usually measured in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dBi</a:t>
                </a:r>
                <a:r>
                  <a:rPr lang="en-US" dirty="0"/>
                  <a:t> (dB relative to isotropic)</a:t>
                </a:r>
              </a:p>
              <a:p>
                <a:pPr lvl="1"/>
                <a:r>
                  <a:rPr lang="en-US" dirty="0"/>
                  <a:t>Also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 response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6EF680-79F3-41F5-880A-848AED444703}"/>
              </a:ext>
            </a:extLst>
          </p:cNvPr>
          <p:cNvCxnSpPr>
            <a:cxnSpLocks/>
          </p:cNvCxnSpPr>
          <p:nvPr/>
        </p:nvCxnSpPr>
        <p:spPr>
          <a:xfrm>
            <a:off x="9360436" y="3591182"/>
            <a:ext cx="179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26759-D680-4F70-9348-4F865B9E1E6C}"/>
              </a:ext>
            </a:extLst>
          </p:cNvPr>
          <p:cNvCxnSpPr>
            <a:cxnSpLocks/>
          </p:cNvCxnSpPr>
          <p:nvPr/>
        </p:nvCxnSpPr>
        <p:spPr>
          <a:xfrm flipH="1">
            <a:off x="9360436" y="2596265"/>
            <a:ext cx="801508" cy="99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61F0209-9CEF-4197-B6EE-0D38DD48A36F}"/>
              </a:ext>
            </a:extLst>
          </p:cNvPr>
          <p:cNvSpPr/>
          <p:nvPr/>
        </p:nvSpPr>
        <p:spPr>
          <a:xfrm>
            <a:off x="8739651" y="3079454"/>
            <a:ext cx="1241570" cy="1048615"/>
          </a:xfrm>
          <a:prstGeom prst="arc">
            <a:avLst>
              <a:gd name="adj1" fmla="val 18428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F7A37-3ED8-4DE9-81B7-0A7F1F77D4AD}"/>
                  </a:ext>
                </a:extLst>
              </p:cNvPr>
              <p:cNvSpPr txBox="1"/>
              <p:nvPr/>
            </p:nvSpPr>
            <p:spPr>
              <a:xfrm>
                <a:off x="9756313" y="2986054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F7A37-3ED8-4DE9-81B7-0A7F1F77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13" y="2986054"/>
                <a:ext cx="3946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D8A4E42-9DBB-4882-B493-D035EDF414F5}"/>
              </a:ext>
            </a:extLst>
          </p:cNvPr>
          <p:cNvSpPr txBox="1"/>
          <p:nvPr/>
        </p:nvSpPr>
        <p:spPr>
          <a:xfrm>
            <a:off x="9639140" y="2178481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arrival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DB86F6-E7A0-4542-96CA-93E25ADB46D0}"/>
              </a:ext>
            </a:extLst>
          </p:cNvPr>
          <p:cNvCxnSpPr>
            <a:cxnSpLocks/>
          </p:cNvCxnSpPr>
          <p:nvPr/>
        </p:nvCxnSpPr>
        <p:spPr>
          <a:xfrm flipV="1">
            <a:off x="9360436" y="2037213"/>
            <a:ext cx="0" cy="293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2CA00C-17AC-4BED-A4BC-C65B63167AE8}"/>
              </a:ext>
            </a:extLst>
          </p:cNvPr>
          <p:cNvSpPr/>
          <p:nvPr/>
        </p:nvSpPr>
        <p:spPr>
          <a:xfrm>
            <a:off x="9341872" y="2921348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03E69-6994-4493-9431-59E0CBC0F34E}"/>
              </a:ext>
            </a:extLst>
          </p:cNvPr>
          <p:cNvSpPr/>
          <p:nvPr/>
        </p:nvSpPr>
        <p:spPr>
          <a:xfrm>
            <a:off x="9343440" y="2640118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2EF89-B338-4663-B48B-043D222E0148}"/>
              </a:ext>
            </a:extLst>
          </p:cNvPr>
          <p:cNvSpPr/>
          <p:nvPr/>
        </p:nvSpPr>
        <p:spPr>
          <a:xfrm>
            <a:off x="9340670" y="3170720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31B890-DDEA-470E-9DFB-E2F1703EEB91}"/>
              </a:ext>
            </a:extLst>
          </p:cNvPr>
          <p:cNvSpPr/>
          <p:nvPr/>
        </p:nvSpPr>
        <p:spPr>
          <a:xfrm>
            <a:off x="9342238" y="3407963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CB1E60-75E5-41B7-8079-117F61F412AF}"/>
              </a:ext>
            </a:extLst>
          </p:cNvPr>
          <p:cNvSpPr/>
          <p:nvPr/>
        </p:nvSpPr>
        <p:spPr>
          <a:xfrm>
            <a:off x="9340304" y="3950612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61E9FA-33BB-4B95-98AC-D75B37506FE0}"/>
              </a:ext>
            </a:extLst>
          </p:cNvPr>
          <p:cNvSpPr/>
          <p:nvPr/>
        </p:nvSpPr>
        <p:spPr>
          <a:xfrm>
            <a:off x="9341872" y="3669382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47252C-2BC2-4665-955C-8E82300A3208}"/>
              </a:ext>
            </a:extLst>
          </p:cNvPr>
          <p:cNvSpPr/>
          <p:nvPr/>
        </p:nvSpPr>
        <p:spPr>
          <a:xfrm>
            <a:off x="9339102" y="4199984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4B99A1-A754-41B7-A1B8-FA4107A88895}"/>
              </a:ext>
            </a:extLst>
          </p:cNvPr>
          <p:cNvSpPr/>
          <p:nvPr/>
        </p:nvSpPr>
        <p:spPr>
          <a:xfrm>
            <a:off x="9340670" y="4437227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3EE530-742C-4B9E-8B4E-E314CDF4C9ED}"/>
              </a:ext>
            </a:extLst>
          </p:cNvPr>
          <p:cNvCxnSpPr>
            <a:cxnSpLocks/>
          </p:cNvCxnSpPr>
          <p:nvPr/>
        </p:nvCxnSpPr>
        <p:spPr>
          <a:xfrm flipH="1">
            <a:off x="9339103" y="3181756"/>
            <a:ext cx="1173104" cy="406748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A7BD9EF-97CE-41AC-AB3B-3540F31428D8}"/>
              </a:ext>
            </a:extLst>
          </p:cNvPr>
          <p:cNvSpPr/>
          <p:nvPr/>
        </p:nvSpPr>
        <p:spPr>
          <a:xfrm>
            <a:off x="8903325" y="2950600"/>
            <a:ext cx="1445208" cy="1275807"/>
          </a:xfrm>
          <a:prstGeom prst="arc">
            <a:avLst>
              <a:gd name="adj1" fmla="val 200508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6CCF4B-0194-4970-A31D-83117AC22882}"/>
                  </a:ext>
                </a:extLst>
              </p:cNvPr>
              <p:cNvSpPr txBox="1"/>
              <p:nvPr/>
            </p:nvSpPr>
            <p:spPr>
              <a:xfrm>
                <a:off x="10269707" y="3226996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6CCF4B-0194-4970-A31D-83117AC22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707" y="3226996"/>
                <a:ext cx="5019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D5AD133-0937-4B86-9AE7-176F66973380}"/>
              </a:ext>
            </a:extLst>
          </p:cNvPr>
          <p:cNvSpPr txBox="1"/>
          <p:nvPr/>
        </p:nvSpPr>
        <p:spPr>
          <a:xfrm>
            <a:off x="10529203" y="2957214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direction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83CEF-FB69-48C2-8F65-EBD9D61E54ED}"/>
              </a:ext>
            </a:extLst>
          </p:cNvPr>
          <p:cNvSpPr txBox="1"/>
          <p:nvPr/>
        </p:nvSpPr>
        <p:spPr>
          <a:xfrm>
            <a:off x="8594504" y="3412850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2995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268-6790-472F-A5C9-F2D286B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B8C1-F63E-4B2E-8FE0-50642706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6481871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Antenna arrays</a:t>
            </a:r>
            <a:r>
              <a:rPr lang="en-US" dirty="0"/>
              <a:t>:  Structure with multiple antennas</a:t>
            </a:r>
          </a:p>
          <a:p>
            <a:pPr lvl="1"/>
            <a:r>
              <a:rPr lang="en-US" dirty="0"/>
              <a:t>At TX and/or RX</a:t>
            </a:r>
          </a:p>
          <a:p>
            <a:pPr lvl="1"/>
            <a:r>
              <a:rPr lang="en-US" dirty="0"/>
              <a:t>Key to 5G </a:t>
            </a:r>
            <a:r>
              <a:rPr lang="en-US" dirty="0" err="1"/>
              <a:t>mmWave</a:t>
            </a:r>
            <a:r>
              <a:rPr lang="en-US" dirty="0"/>
              <a:t> and massive MIMO</a:t>
            </a:r>
          </a:p>
          <a:p>
            <a:r>
              <a:rPr lang="en-US" dirty="0"/>
              <a:t>Two key benefits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Beamforming</a:t>
            </a:r>
            <a:r>
              <a:rPr lang="en-US" dirty="0"/>
              <a:t>:  This lecture</a:t>
            </a:r>
          </a:p>
          <a:p>
            <a:pPr lvl="1"/>
            <a:r>
              <a:rPr lang="en-US" dirty="0"/>
              <a:t>Concentrate power in particular directions</a:t>
            </a:r>
          </a:p>
          <a:p>
            <a:pPr lvl="1"/>
            <a:r>
              <a:rPr lang="en-US" dirty="0"/>
              <a:t>Increases SNR and may enable spatial diversity </a:t>
            </a:r>
          </a:p>
          <a:p>
            <a:pPr lvl="1"/>
            <a:r>
              <a:rPr lang="en-US" dirty="0"/>
              <a:t>Requires arrays at </a:t>
            </a:r>
            <a:r>
              <a:rPr lang="en-US" i="1" dirty="0"/>
              <a:t>either</a:t>
            </a:r>
            <a:r>
              <a:rPr lang="en-US" dirty="0"/>
              <a:t> TX or RX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multiplexing</a:t>
            </a:r>
            <a:r>
              <a:rPr lang="en-US" dirty="0"/>
              <a:t>:   Next lecture</a:t>
            </a:r>
          </a:p>
          <a:p>
            <a:pPr lvl="1"/>
            <a:r>
              <a:rPr lang="en-US" dirty="0"/>
              <a:t>Enables transmission in multiple virtual paths</a:t>
            </a:r>
          </a:p>
          <a:p>
            <a:pPr lvl="1"/>
            <a:r>
              <a:rPr lang="en-US" dirty="0"/>
              <a:t>Increases degrees of freedom</a:t>
            </a:r>
          </a:p>
          <a:p>
            <a:pPr lvl="1"/>
            <a:r>
              <a:rPr lang="en-US" dirty="0"/>
              <a:t>Requires multiple antennas at </a:t>
            </a:r>
            <a:r>
              <a:rPr lang="en-US" i="1" dirty="0"/>
              <a:t>both</a:t>
            </a:r>
            <a:r>
              <a:rPr lang="en-US" dirty="0"/>
              <a:t> TX and RX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DC23-6408-45FA-BC9A-FC55853B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12292" name="Picture 4" descr="Presented Today at IEEE Conference: Making 5G a Reality | IBM ...">
            <a:extLst>
              <a:ext uri="{FF2B5EF4-FFF2-40B4-BE49-F238E27FC236}">
                <a16:creationId xmlns:a16="http://schemas.microsoft.com/office/drawing/2014/main" id="{D3181506-9A6C-4B4A-9811-D6789FB08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8" t="10669" r="10743" b="-2811"/>
          <a:stretch/>
        </p:blipFill>
        <p:spPr bwMode="auto">
          <a:xfrm>
            <a:off x="7449274" y="1599024"/>
            <a:ext cx="1632858" cy="15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C43F8-905E-4F56-8968-43D6DBB55C2F}"/>
              </a:ext>
            </a:extLst>
          </p:cNvPr>
          <p:cNvSpPr txBox="1"/>
          <p:nvPr/>
        </p:nvSpPr>
        <p:spPr>
          <a:xfrm>
            <a:off x="9346796" y="1599024"/>
            <a:ext cx="2225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IBM 28 GHz array</a:t>
            </a:r>
          </a:p>
          <a:p>
            <a:r>
              <a:rPr lang="en-US" sz="1600" dirty="0"/>
              <a:t>32 element dual polarized array</a:t>
            </a:r>
            <a:br>
              <a:rPr lang="en-US" sz="1600" dirty="0"/>
            </a:br>
            <a:r>
              <a:rPr lang="en-US" sz="1600" dirty="0"/>
              <a:t>Sadhu et al, ISSCC 2017</a:t>
            </a:r>
          </a:p>
        </p:txBody>
      </p:sp>
      <p:pic>
        <p:nvPicPr>
          <p:cNvPr id="12294" name="Picture 6" descr="Aurora CMM.100.A 5-6GHz C-Band Massive MIMO Phased Array">
            <a:extLst>
              <a:ext uri="{FF2B5EF4-FFF2-40B4-BE49-F238E27FC236}">
                <a16:creationId xmlns:a16="http://schemas.microsoft.com/office/drawing/2014/main" id="{1AE31699-5933-4EF7-BC1C-D2532C8D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74" y="3707762"/>
            <a:ext cx="1959826" cy="19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256727-7CA8-4283-B114-C2D52F9DDE4A}"/>
              </a:ext>
            </a:extLst>
          </p:cNvPr>
          <p:cNvSpPr txBox="1"/>
          <p:nvPr/>
        </p:nvSpPr>
        <p:spPr>
          <a:xfrm>
            <a:off x="9227950" y="3910480"/>
            <a:ext cx="269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Aurora C-Band Massive MIMO array</a:t>
            </a:r>
          </a:p>
          <a:p>
            <a:r>
              <a:rPr lang="en-US" dirty="0"/>
              <a:t>64 elements, 5-6 GHz</a:t>
            </a:r>
          </a:p>
          <a:p>
            <a:r>
              <a:rPr lang="en-US" dirty="0">
                <a:hlinkClick r:id="rId4"/>
              </a:rPr>
              <a:t>https://www.taoglas.com/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5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Linear Array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650713"/>
                <a:ext cx="8986007" cy="4370109"/>
              </a:xfrm>
            </p:spPr>
            <p:txBody>
              <a:bodyPr/>
              <a:lstStyle/>
              <a:p>
                <a:r>
                  <a:rPr lang="en-US" dirty="0"/>
                  <a:t>Spatial signature (for azimuth angle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change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dirty="0"/>
                  <a:t>.   (Array aligned on y-axis)</a:t>
                </a:r>
              </a:p>
              <a:p>
                <a:r>
                  <a:rPr lang="en-US" dirty="0"/>
                  <a:t>Optimal BF vector for </a:t>
                </a:r>
                <a:r>
                  <a:rPr lang="en-US" dirty="0" err="1"/>
                  <a:t>AoA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(Note normalization)</a:t>
                </a:r>
              </a:p>
              <a:p>
                <a:r>
                  <a:rPr lang="en-US" dirty="0"/>
                  <a:t>Array factor: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</a:p>
              <a:p>
                <a:r>
                  <a:rPr lang="en-US" dirty="0"/>
                  <a:t>Antenna gain: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𝐴𝐹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650713"/>
                <a:ext cx="8986007" cy="4370109"/>
              </a:xfrm>
              <a:blipFill>
                <a:blip r:embed="rId2"/>
                <a:stretch>
                  <a:fillRect l="-1628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90DD63-F911-44DB-88F8-26CC6CF776CB}"/>
              </a:ext>
            </a:extLst>
          </p:cNvPr>
          <p:cNvCxnSpPr>
            <a:cxnSpLocks/>
          </p:cNvCxnSpPr>
          <p:nvPr/>
        </p:nvCxnSpPr>
        <p:spPr>
          <a:xfrm>
            <a:off x="9394227" y="3204683"/>
            <a:ext cx="179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D77D0-98BC-427D-99C4-4B67823A892F}"/>
              </a:ext>
            </a:extLst>
          </p:cNvPr>
          <p:cNvCxnSpPr>
            <a:cxnSpLocks/>
          </p:cNvCxnSpPr>
          <p:nvPr/>
        </p:nvCxnSpPr>
        <p:spPr>
          <a:xfrm flipH="1">
            <a:off x="9394227" y="2209766"/>
            <a:ext cx="801508" cy="99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C5796F06-B933-45BB-B9A0-01A9619820D7}"/>
              </a:ext>
            </a:extLst>
          </p:cNvPr>
          <p:cNvSpPr/>
          <p:nvPr/>
        </p:nvSpPr>
        <p:spPr>
          <a:xfrm>
            <a:off x="8773442" y="2692955"/>
            <a:ext cx="1241570" cy="1048615"/>
          </a:xfrm>
          <a:prstGeom prst="arc">
            <a:avLst>
              <a:gd name="adj1" fmla="val 18428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C4143-C412-48FE-8DB8-E0DD02B18DA5}"/>
                  </a:ext>
                </a:extLst>
              </p:cNvPr>
              <p:cNvSpPr txBox="1"/>
              <p:nvPr/>
            </p:nvSpPr>
            <p:spPr>
              <a:xfrm>
                <a:off x="9790104" y="259955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C4143-C412-48FE-8DB8-E0DD02B1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04" y="259955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9CF14CF-1527-4E28-8C2F-F4F57DE204EA}"/>
              </a:ext>
            </a:extLst>
          </p:cNvPr>
          <p:cNvSpPr txBox="1"/>
          <p:nvPr/>
        </p:nvSpPr>
        <p:spPr>
          <a:xfrm>
            <a:off x="9941700" y="1866968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F165DD-F456-4B93-A246-AEC62FDADD88}"/>
                  </a:ext>
                </a:extLst>
              </p:cNvPr>
              <p:cNvSpPr txBox="1"/>
              <p:nvPr/>
            </p:nvSpPr>
            <p:spPr>
              <a:xfrm>
                <a:off x="11134011" y="300323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F165DD-F456-4B93-A246-AEC62FDA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011" y="3003239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96B1BF-EFE0-4EB5-B902-F7CDE1F8BEA9}"/>
              </a:ext>
            </a:extLst>
          </p:cNvPr>
          <p:cNvCxnSpPr>
            <a:cxnSpLocks/>
          </p:cNvCxnSpPr>
          <p:nvPr/>
        </p:nvCxnSpPr>
        <p:spPr>
          <a:xfrm flipV="1">
            <a:off x="9394227" y="1650714"/>
            <a:ext cx="0" cy="293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CC8D2-E38E-4077-80C4-A7FD563F939A}"/>
                  </a:ext>
                </a:extLst>
              </p:cNvPr>
              <p:cNvSpPr txBox="1"/>
              <p:nvPr/>
            </p:nvSpPr>
            <p:spPr>
              <a:xfrm>
                <a:off x="9210234" y="131931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CC8D2-E38E-4077-80C4-A7FD563F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234" y="1319313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D492866-4D25-4A93-9DE8-50E8A1799A1B}"/>
              </a:ext>
            </a:extLst>
          </p:cNvPr>
          <p:cNvSpPr/>
          <p:nvPr/>
        </p:nvSpPr>
        <p:spPr>
          <a:xfrm>
            <a:off x="9375663" y="2534849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5CDC42-C365-415C-9075-E40838A484C3}"/>
              </a:ext>
            </a:extLst>
          </p:cNvPr>
          <p:cNvSpPr/>
          <p:nvPr/>
        </p:nvSpPr>
        <p:spPr>
          <a:xfrm>
            <a:off x="9377231" y="2253619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9E3A37-E060-4914-8CDB-6FC81735A091}"/>
              </a:ext>
            </a:extLst>
          </p:cNvPr>
          <p:cNvSpPr/>
          <p:nvPr/>
        </p:nvSpPr>
        <p:spPr>
          <a:xfrm>
            <a:off x="9374461" y="2784221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2AA60D-4357-4218-BD85-EA64F9ED899B}"/>
              </a:ext>
            </a:extLst>
          </p:cNvPr>
          <p:cNvSpPr/>
          <p:nvPr/>
        </p:nvSpPr>
        <p:spPr>
          <a:xfrm>
            <a:off x="9376029" y="3021464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B70D27-626B-46E2-A002-CE58C9380E9C}"/>
              </a:ext>
            </a:extLst>
          </p:cNvPr>
          <p:cNvSpPr/>
          <p:nvPr/>
        </p:nvSpPr>
        <p:spPr>
          <a:xfrm>
            <a:off x="9374095" y="3564113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C52C-88D2-46BB-80F8-86C9F476F4E6}"/>
              </a:ext>
            </a:extLst>
          </p:cNvPr>
          <p:cNvSpPr/>
          <p:nvPr/>
        </p:nvSpPr>
        <p:spPr>
          <a:xfrm>
            <a:off x="9375663" y="3282883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DE00F8-8364-4D17-8F6C-D7F13D73972B}"/>
              </a:ext>
            </a:extLst>
          </p:cNvPr>
          <p:cNvSpPr/>
          <p:nvPr/>
        </p:nvSpPr>
        <p:spPr>
          <a:xfrm>
            <a:off x="9372893" y="3813485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4E3296-EF99-457E-94D2-11A0753940AF}"/>
              </a:ext>
            </a:extLst>
          </p:cNvPr>
          <p:cNvSpPr/>
          <p:nvPr/>
        </p:nvSpPr>
        <p:spPr>
          <a:xfrm>
            <a:off x="9374461" y="4050728"/>
            <a:ext cx="77819" cy="8317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970B13-3ECD-444D-B04D-A9C5F677E787}"/>
              </a:ext>
            </a:extLst>
          </p:cNvPr>
          <p:cNvCxnSpPr>
            <a:cxnSpLocks/>
          </p:cNvCxnSpPr>
          <p:nvPr/>
        </p:nvCxnSpPr>
        <p:spPr>
          <a:xfrm flipH="1">
            <a:off x="9372894" y="2795257"/>
            <a:ext cx="1173104" cy="406748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B31F067-F56C-4E87-86AC-09652F121E0D}"/>
              </a:ext>
            </a:extLst>
          </p:cNvPr>
          <p:cNvSpPr/>
          <p:nvPr/>
        </p:nvSpPr>
        <p:spPr>
          <a:xfrm>
            <a:off x="8937116" y="2564101"/>
            <a:ext cx="1445208" cy="1275807"/>
          </a:xfrm>
          <a:prstGeom prst="arc">
            <a:avLst>
              <a:gd name="adj1" fmla="val 200508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25F584-935A-41F1-BBC9-AEC1B3DB04DF}"/>
                  </a:ext>
                </a:extLst>
              </p:cNvPr>
              <p:cNvSpPr txBox="1"/>
              <p:nvPr/>
            </p:nvSpPr>
            <p:spPr>
              <a:xfrm>
                <a:off x="10303498" y="2840497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25F584-935A-41F1-BBC9-AEC1B3DB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498" y="2840497"/>
                <a:ext cx="50199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2FC577D-13EF-477B-B20E-BE13B909A9BF}"/>
              </a:ext>
            </a:extLst>
          </p:cNvPr>
          <p:cNvSpPr txBox="1"/>
          <p:nvPr/>
        </p:nvSpPr>
        <p:spPr>
          <a:xfrm>
            <a:off x="10562994" y="2570715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 direction</a:t>
            </a:r>
          </a:p>
        </p:txBody>
      </p:sp>
    </p:spTree>
    <p:extLst>
      <p:ext uri="{BB962C8B-B14F-4D97-AF65-F5344CB8AC3E}">
        <p14:creationId xmlns:p14="http://schemas.microsoft.com/office/powerpoint/2010/main" val="187016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Antenna Gain for 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33368" y="2160573"/>
                <a:ext cx="3308809" cy="1497028"/>
              </a:xfrm>
            </p:spPr>
            <p:txBody>
              <a:bodyPr/>
              <a:lstStyle/>
              <a:p>
                <a:r>
                  <a:rPr lang="en-US" dirty="0"/>
                  <a:t>Maximum gain of   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 err="1"/>
                  <a:t>Endfire</a:t>
                </a:r>
                <a:r>
                  <a:rPr lang="en-US" dirty="0"/>
                  <a:t> vs. broadside</a:t>
                </a:r>
              </a:p>
              <a:p>
                <a:pPr lvl="1"/>
                <a:r>
                  <a:rPr lang="en-US" dirty="0" err="1"/>
                  <a:t>Beamwidth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33368" y="2160573"/>
                <a:ext cx="3308809" cy="1497028"/>
              </a:xfrm>
              <a:blipFill>
                <a:blip r:embed="rId2"/>
                <a:stretch>
                  <a:fillRect l="-4420" t="-4065" b="-39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5590" y="1559028"/>
                <a:ext cx="225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590" y="1559028"/>
                <a:ext cx="2251386" cy="369332"/>
              </a:xfrm>
              <a:prstGeom prst="rect">
                <a:avLst/>
              </a:prstGeom>
              <a:blipFill>
                <a:blip r:embed="rId3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F0EB4-E62F-4B45-B732-62BC69D81DEF}"/>
                  </a:ext>
                </a:extLst>
              </p:cNvPr>
              <p:cNvSpPr txBox="1"/>
              <p:nvPr/>
            </p:nvSpPr>
            <p:spPr>
              <a:xfrm>
                <a:off x="1758478" y="1755191"/>
                <a:ext cx="194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 err="1"/>
                  <a:t>Broadside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EF0EB4-E62F-4B45-B732-62BC69D8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78" y="1755191"/>
                <a:ext cx="1947264" cy="369332"/>
              </a:xfrm>
              <a:prstGeom prst="rect">
                <a:avLst/>
              </a:prstGeom>
              <a:blipFill>
                <a:blip r:embed="rId4"/>
                <a:stretch>
                  <a:fillRect l="-25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F462ACC-2BE0-4985-B713-382D76F27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71" y="2255047"/>
            <a:ext cx="6215097" cy="3114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D9D11C-04D7-41BF-844F-3FEA48F96D03}"/>
                  </a:ext>
                </a:extLst>
              </p:cNvPr>
              <p:cNvSpPr txBox="1"/>
              <p:nvPr/>
            </p:nvSpPr>
            <p:spPr>
              <a:xfrm>
                <a:off x="4944889" y="1740148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Endfire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D9D11C-04D7-41BF-844F-3FEA48F9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89" y="1740148"/>
                <a:ext cx="1811714" cy="369332"/>
              </a:xfrm>
              <a:prstGeom prst="rect">
                <a:avLst/>
              </a:prstGeom>
              <a:blipFill>
                <a:blip r:embed="rId6"/>
                <a:stretch>
                  <a:fillRect l="-26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Antenna Theory - End-fire Array - Tutorialspoint">
            <a:extLst>
              <a:ext uri="{FF2B5EF4-FFF2-40B4-BE49-F238E27FC236}">
                <a16:creationId xmlns:a16="http://schemas.microsoft.com/office/drawing/2014/main" id="{6CD731FF-800B-41BB-AEA7-D8996608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72" y="3665524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3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DB42-BD40-42BF-9F8F-EB93FE2D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Array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D33B-5BCE-4260-8368-4508439B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SteeringVector</a:t>
            </a:r>
            <a:r>
              <a:rPr lang="en-US" dirty="0"/>
              <a:t> object</a:t>
            </a:r>
          </a:p>
          <a:p>
            <a:r>
              <a:rPr lang="en-US" dirty="0"/>
              <a:t>Get steering vectors</a:t>
            </a:r>
          </a:p>
          <a:p>
            <a:r>
              <a:rPr lang="en-US" dirty="0"/>
              <a:t>Compute inner products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A461C-FCC3-4D9B-BFDE-C03C9C96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571C5-C02D-4C34-8B4D-8C6398C4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27" y="2808667"/>
            <a:ext cx="362902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522E7-AA7B-4D33-8B6B-3598F48B2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29"/>
          <a:stretch/>
        </p:blipFill>
        <p:spPr>
          <a:xfrm>
            <a:off x="6316980" y="1352546"/>
            <a:ext cx="4495800" cy="4443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D7DDD-132D-49AF-827B-74AED5F93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47" r="12796"/>
          <a:stretch/>
        </p:blipFill>
        <p:spPr>
          <a:xfrm>
            <a:off x="6456330" y="5872410"/>
            <a:ext cx="3920490" cy="219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24412-6B3A-4510-91DD-B30CF818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39" y="3999891"/>
            <a:ext cx="4173599" cy="20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1100" y="1565910"/>
            <a:ext cx="7772400" cy="13487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Useful to visualize in polar plot</a:t>
            </a:r>
          </a:p>
          <a:p>
            <a:r>
              <a:rPr lang="en-US" dirty="0"/>
              <a:t>Note key features:	</a:t>
            </a:r>
          </a:p>
          <a:p>
            <a:pPr lvl="1"/>
            <a:r>
              <a:rPr lang="en-US" dirty="0"/>
              <a:t>Direction of maximum gain</a:t>
            </a:r>
          </a:p>
          <a:p>
            <a:pPr lvl="1"/>
            <a:r>
              <a:rPr lang="en-US" dirty="0"/>
              <a:t>Sidelobes</a:t>
            </a:r>
          </a:p>
          <a:p>
            <a:pPr lvl="1"/>
            <a:r>
              <a:rPr lang="en-US" dirty="0"/>
              <a:t>Pattern repeated on reverse 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FA2A5-2121-4E90-8559-FB406C48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3027079"/>
            <a:ext cx="7067550" cy="2755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B5D13-E16E-499D-8AEF-0FA23A6A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58" y="1562585"/>
            <a:ext cx="4486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61110" y="4773193"/>
                <a:ext cx="7772400" cy="121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Jacobs University slides</a:t>
                </a:r>
              </a:p>
              <a:p>
                <a:r>
                  <a:rPr lang="en-US" dirty="0"/>
                  <a:t>Values in () for: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61110" y="4773193"/>
                <a:ext cx="7772400" cy="1219200"/>
              </a:xfrm>
              <a:blipFill>
                <a:blip r:embed="rId2"/>
                <a:stretch>
                  <a:fillRect l="-1882" t="-5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11" y="1481700"/>
            <a:ext cx="6212701" cy="331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872906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null </a:t>
            </a:r>
            <a:r>
              <a:rPr lang="en-US" dirty="0" err="1"/>
              <a:t>beamwidth</a:t>
            </a:r>
            <a:br>
              <a:rPr lang="en-US" dirty="0"/>
            </a:br>
            <a:r>
              <a:rPr lang="en-US" dirty="0"/>
              <a:t>(zero to zero)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3844" y="2556744"/>
            <a:ext cx="23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power </a:t>
            </a:r>
            <a:r>
              <a:rPr lang="en-US" dirty="0" err="1"/>
              <a:t>beamwidth</a:t>
            </a:r>
            <a:br>
              <a:rPr lang="en-US" dirty="0"/>
            </a:br>
            <a:r>
              <a:rPr lang="en-US" dirty="0"/>
              <a:t>(-3dB to -3dB)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3845" y="3238845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</a:t>
            </a:r>
            <a:r>
              <a:rPr lang="en-US" dirty="0" err="1"/>
              <a:t>sidelobe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20610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Lobes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1100" y="1524000"/>
                <a:ext cx="4328160" cy="3810000"/>
              </a:xfrm>
            </p:spPr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Obtain multiple peaks</a:t>
                </a:r>
              </a:p>
              <a:p>
                <a:r>
                  <a:rPr lang="en-US" dirty="0"/>
                  <a:t>Does not direct gain in one direction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1100" y="1524000"/>
                <a:ext cx="4328160" cy="3810000"/>
              </a:xfrm>
              <a:blipFill>
                <a:blip r:embed="rId2"/>
                <a:stretch>
                  <a:fillRect l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EFE06A7-90B2-4C9E-906F-BAC5A65E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98" y="806710"/>
            <a:ext cx="5142702" cy="519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01C14-EFF3-4D8A-A270-C138C23FD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58" y="3308984"/>
            <a:ext cx="4367402" cy="2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0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0E2-9E26-4F1D-BA60-0BEDE00E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3E52-A8B4-4A9F-AFA1-28BB5D96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7905318" cy="4329817"/>
          </a:xfrm>
        </p:spPr>
        <p:txBody>
          <a:bodyPr/>
          <a:lstStyle/>
          <a:p>
            <a:r>
              <a:rPr lang="en-US" dirty="0"/>
              <a:t>MATLAB has excellent routines for 3D patterns</a:t>
            </a:r>
          </a:p>
          <a:p>
            <a:r>
              <a:rPr lang="en-US" dirty="0"/>
              <a:t>Note that this plots directivity not array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DE366-606B-412D-B9B3-310C75D9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2CEB-C053-4B83-9C0D-88C809C9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08" y="2569925"/>
            <a:ext cx="3101128" cy="294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0D004-E0F8-4588-AF68-D2E4FE2C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80" y="2592944"/>
            <a:ext cx="3517840" cy="290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902C1-7819-4ACB-8A45-84FB26651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1" b="34862"/>
          <a:stretch/>
        </p:blipFill>
        <p:spPr>
          <a:xfrm>
            <a:off x="1097280" y="2761114"/>
            <a:ext cx="3746939" cy="94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2A03C-0C8E-4047-B0BB-D649DEF39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283" r="7899"/>
          <a:stretch/>
        </p:blipFill>
        <p:spPr>
          <a:xfrm>
            <a:off x="4630580" y="5536535"/>
            <a:ext cx="3517841" cy="444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AB9AF-D0F8-4AD1-A0DB-8A4B99039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208" y="5558868"/>
            <a:ext cx="3638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82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27A52D-8B7B-49A0-83A0-B8446980D2C7}"/>
              </a:ext>
            </a:extLst>
          </p:cNvPr>
          <p:cNvSpPr/>
          <p:nvPr/>
        </p:nvSpPr>
        <p:spPr>
          <a:xfrm>
            <a:off x="4383464" y="3229002"/>
            <a:ext cx="3438613" cy="5427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Above analysis assumes each element is </a:t>
                </a:r>
                <a:r>
                  <a:rPr lang="en-US" dirty="0" err="1"/>
                  <a:t>omni</a:t>
                </a:r>
                <a:r>
                  <a:rPr lang="en-US" dirty="0"/>
                  <a:t>-directional</a:t>
                </a:r>
              </a:p>
              <a:p>
                <a:r>
                  <a:rPr lang="en-US" dirty="0"/>
                  <a:t>Each antenna element may also have gain.</a:t>
                </a:r>
              </a:p>
              <a:p>
                <a:r>
                  <a:rPr lang="en-US" dirty="0"/>
                  <a:t>Assume all elements of an array are identical and have same orientation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Pattern multiplication theorem</a:t>
                </a:r>
                <a:r>
                  <a:rPr lang="en-US" dirty="0"/>
                  <a:t>: The frequency response of a single path channel is: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s-E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Resulting array factor (in linear scale):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iso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s-ES" i="0">
                            <a:latin typeface="Cambria Math" panose="02040503050406030204" pitchFamily="18" charset="0"/>
                          </a:rPr>
                          <m:t>iso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array factor with isotropic elements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41651" y="414618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gain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2077" y="4049446"/>
            <a:ext cx="17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signature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0328" y="3603429"/>
            <a:ext cx="0" cy="53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113617" y="3650267"/>
            <a:ext cx="685811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6DDED8-C583-4C96-BAA4-185144DB518F}"/>
              </a:ext>
            </a:extLst>
          </p:cNvPr>
          <p:cNvSpPr txBox="1"/>
          <p:nvPr/>
        </p:nvSpPr>
        <p:spPr>
          <a:xfrm>
            <a:off x="4231628" y="4069777"/>
            <a:ext cx="1510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 response</a:t>
            </a:r>
            <a:br>
              <a:rPr lang="en-US" dirty="0"/>
            </a:br>
            <a:r>
              <a:rPr lang="en-US" dirty="0"/>
              <a:t>@reference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97396-BF91-405E-A0AB-B33BB0BF808F}"/>
              </a:ext>
            </a:extLst>
          </p:cNvPr>
          <p:cNvCxnSpPr>
            <a:cxnSpLocks/>
          </p:cNvCxnSpPr>
          <p:nvPr/>
        </p:nvCxnSpPr>
        <p:spPr>
          <a:xfrm flipV="1">
            <a:off x="4964347" y="3648272"/>
            <a:ext cx="1079586" cy="28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17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8E7-B7C2-4886-8E97-1D67382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URA with Patch 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A3FFF-FBD0-4D40-8C7D-3903854E5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766192" cy="4329817"/>
              </a:xfrm>
            </p:spPr>
            <p:txBody>
              <a:bodyPr/>
              <a:lstStyle/>
              <a:p>
                <a:r>
                  <a:rPr lang="en-US" dirty="0"/>
                  <a:t>Example 4x8 URA</a:t>
                </a:r>
              </a:p>
              <a:p>
                <a:r>
                  <a:rPr lang="en-US" dirty="0"/>
                  <a:t>Add patch element</a:t>
                </a:r>
              </a:p>
              <a:p>
                <a:pPr lvl="1"/>
                <a:r>
                  <a:rPr lang="en-US" dirty="0"/>
                  <a:t>Element normal in +x direction</a:t>
                </a:r>
              </a:p>
              <a:p>
                <a:pPr lvl="1"/>
                <a:r>
                  <a:rPr lang="en-US" dirty="0"/>
                  <a:t>Peak element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≈8</m:t>
                    </m:r>
                  </m:oMath>
                </a14:m>
                <a:r>
                  <a:rPr lang="en-US" dirty="0"/>
                  <a:t> dBi</a:t>
                </a:r>
              </a:p>
              <a:p>
                <a:pPr lvl="1"/>
                <a:r>
                  <a:rPr lang="en-US" dirty="0"/>
                  <a:t>Adds to the total array gain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A3FFF-FBD0-4D40-8C7D-3903854E5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766192" cy="4329817"/>
              </a:xfrm>
              <a:blipFill>
                <a:blip r:embed="rId2"/>
                <a:stretch>
                  <a:fillRect l="-306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DA4F-5455-432C-BD4A-8BAD9466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F5D6D-C7F6-4E24-B2B9-6BB78944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564" y="1565916"/>
            <a:ext cx="3709399" cy="456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D8C9FC-EC89-4674-8726-83C807C00825}"/>
                  </a:ext>
                </a:extLst>
              </p:cNvPr>
              <p:cNvSpPr txBox="1"/>
              <p:nvPr/>
            </p:nvSpPr>
            <p:spPr>
              <a:xfrm>
                <a:off x="5544290" y="1657473"/>
                <a:ext cx="26067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Isotropic elements</a:t>
                </a:r>
              </a:p>
              <a:p>
                <a:r>
                  <a:rPr lang="en-US" dirty="0"/>
                  <a:t>4 x 8 URA</a:t>
                </a:r>
              </a:p>
              <a:p>
                <a:r>
                  <a:rPr lang="en-US" dirty="0"/>
                  <a:t>Peak directivity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≈15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Gain in both positive and negative x direction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D8C9FC-EC89-4674-8726-83C807C0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90" y="1657473"/>
                <a:ext cx="2606739" cy="1477328"/>
              </a:xfrm>
              <a:prstGeom prst="rect">
                <a:avLst/>
              </a:prstGeom>
              <a:blipFill>
                <a:blip r:embed="rId4"/>
                <a:stretch>
                  <a:fillRect l="-1869" t="-2479" r="-234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4E89-EB2E-4C20-A213-7686CEFD84CA}"/>
                  </a:ext>
                </a:extLst>
              </p:cNvPr>
              <p:cNvSpPr txBox="1"/>
              <p:nvPr/>
            </p:nvSpPr>
            <p:spPr>
              <a:xfrm>
                <a:off x="1980953" y="4018471"/>
                <a:ext cx="26067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Patch elements</a:t>
                </a:r>
              </a:p>
              <a:p>
                <a:r>
                  <a:rPr lang="en-US" dirty="0"/>
                  <a:t>4 x 8 URA</a:t>
                </a:r>
              </a:p>
              <a:p>
                <a:r>
                  <a:rPr lang="en-US" dirty="0"/>
                  <a:t>Peak directivity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≈21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Gain low in negative x direction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4E89-EB2E-4C20-A213-7686CEFD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3" y="4018471"/>
                <a:ext cx="2606739" cy="1477328"/>
              </a:xfrm>
              <a:prstGeom prst="rect">
                <a:avLst/>
              </a:prstGeom>
              <a:blipFill>
                <a:blip r:embed="rId5"/>
                <a:stretch>
                  <a:fillRect l="-2103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38D872F-2558-49D6-8C90-C1705CF3E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65" y="4018471"/>
            <a:ext cx="2254150" cy="1655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A5144-3EAE-4636-8948-8792A33BC3F2}"/>
              </a:ext>
            </a:extLst>
          </p:cNvPr>
          <p:cNvSpPr txBox="1"/>
          <p:nvPr/>
        </p:nvSpPr>
        <p:spPr>
          <a:xfrm>
            <a:off x="5307180" y="5684430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pattern </a:t>
            </a:r>
          </a:p>
        </p:txBody>
      </p:sp>
    </p:spTree>
    <p:extLst>
      <p:ext uri="{BB962C8B-B14F-4D97-AF65-F5344CB8AC3E}">
        <p14:creationId xmlns:p14="http://schemas.microsoft.com/office/powerpoint/2010/main" val="1412185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8E7-B7C2-4886-8E97-1D67382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URA with Patch Elements in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3FFF-FBD0-4D40-8C7D-3903854E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4860461" cy="4329817"/>
          </a:xfrm>
        </p:spPr>
        <p:txBody>
          <a:bodyPr/>
          <a:lstStyle/>
          <a:p>
            <a:r>
              <a:rPr lang="en-US" dirty="0"/>
              <a:t>Pattern multiplication  in 2D</a:t>
            </a:r>
          </a:p>
          <a:p>
            <a:r>
              <a:rPr lang="en-US" dirty="0"/>
              <a:t>Element gain increases directivity</a:t>
            </a:r>
          </a:p>
          <a:p>
            <a:r>
              <a:rPr lang="en-US" dirty="0"/>
              <a:t>Note:  MATLAB plots directivity </a:t>
            </a:r>
          </a:p>
          <a:p>
            <a:pPr lvl="1"/>
            <a:r>
              <a:rPr lang="en-US" dirty="0"/>
              <a:t>Does not plot array gain</a:t>
            </a:r>
          </a:p>
          <a:p>
            <a:pPr lvl="1"/>
            <a:r>
              <a:rPr lang="en-US" dirty="0"/>
              <a:t>Directivity is array gain normalized to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DA4F-5455-432C-BD4A-8BAD9466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600EA-F79B-4DFF-8C49-B88140E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22385"/>
            <a:ext cx="5738042" cy="29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Receive Antennas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6404" y="1560352"/>
                <a:ext cx="8841996" cy="4459448"/>
              </a:xfrm>
            </p:spPr>
            <p:txBody>
              <a:bodyPr/>
              <a:lstStyle/>
              <a:p>
                <a:r>
                  <a:rPr lang="en-US" dirty="0"/>
                  <a:t>Single Input Multiple Output</a:t>
                </a:r>
              </a:p>
              <a:p>
                <a:pPr lvl="1"/>
                <a:r>
                  <a:rPr lang="en-US" dirty="0"/>
                  <a:t>One TX antenna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RX antennas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Transmit a scalar signal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a vector of signals: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channel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Want channel in complex baseband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6404" y="1560352"/>
                <a:ext cx="8841996" cy="4459448"/>
              </a:xfrm>
              <a:blipFill>
                <a:blip r:embed="rId2"/>
                <a:stretch>
                  <a:fillRect l="-165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03" y="2271776"/>
            <a:ext cx="3619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4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D31C-DE44-457F-B606-8D113F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Simulating BF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B6CA-8C28-4729-BAE2-BF2DA2F4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simulation but with BF mismatch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729E3-4206-47C3-8CD8-48199090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63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Antenna arrays and the Spatial Signature</a:t>
            </a:r>
          </a:p>
          <a:p>
            <a:r>
              <a:rPr lang="en-US" dirty="0"/>
              <a:t>Receive Beamforming and SNR Gain</a:t>
            </a:r>
          </a:p>
          <a:p>
            <a:r>
              <a:rPr lang="en-US" dirty="0"/>
              <a:t>Array Factor</a:t>
            </a:r>
          </a:p>
          <a:p>
            <a:r>
              <a:rPr lang="en-US" dirty="0"/>
              <a:t>Multiple paths and Diversity</a:t>
            </a:r>
          </a:p>
          <a:p>
            <a:r>
              <a:rPr lang="en-US" dirty="0"/>
              <a:t>Transmit Beamforming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79786" y="2799174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2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04900" y="1586156"/>
                <a:ext cx="7341516" cy="2757244"/>
              </a:xfrm>
            </p:spPr>
            <p:txBody>
              <a:bodyPr/>
              <a:lstStyle/>
              <a:p>
                <a:r>
                  <a:rPr lang="en-US" dirty="0"/>
                  <a:t>Easy to extend channel response to multiple paths</a:t>
                </a:r>
              </a:p>
              <a:p>
                <a:r>
                  <a:rPr lang="en-US" dirty="0"/>
                  <a:t>Each path adds a term with a spatial signature</a:t>
                </a:r>
              </a:p>
              <a:p>
                <a:r>
                  <a:rPr lang="en-US" dirty="0"/>
                  <a:t>Time-domain model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04900" y="1586156"/>
                <a:ext cx="7341516" cy="2757244"/>
              </a:xfrm>
              <a:blipFill>
                <a:blip r:embed="rId2"/>
                <a:stretch>
                  <a:fillRect l="-1992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85" y="2011376"/>
            <a:ext cx="3766078" cy="2421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1391" y="4408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gain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0769" y="38764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Doppler shift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8329" y="4325415"/>
            <a:ext cx="69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AoA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3137" y="4068969"/>
            <a:ext cx="117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069352" y="3203606"/>
            <a:ext cx="454575" cy="79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5129136" y="3218551"/>
            <a:ext cx="206856" cy="102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49487" y="3203605"/>
            <a:ext cx="0" cy="61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0992" y="3299719"/>
            <a:ext cx="510209" cy="10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F6DD0A38-DF93-451B-96F2-223FFF44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Paths</a:t>
            </a:r>
          </a:p>
        </p:txBody>
      </p:sp>
    </p:spTree>
    <p:extLst>
      <p:ext uri="{BB962C8B-B14F-4D97-AF65-F5344CB8AC3E}">
        <p14:creationId xmlns:p14="http://schemas.microsoft.com/office/powerpoint/2010/main" val="2619555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Apply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RX vector is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Time-varying frequency response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Vector channel response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530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082565" y="3296323"/>
            <a:ext cx="6061435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scalar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Vector output is: 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s-ES" sz="2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OFDM from earlier lecture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r>
                  <a:rPr lang="en-US" dirty="0"/>
                  <a:t>Receive a vector: </a:t>
                </a:r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One complex symbol per antenna per 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487918" y="3716322"/>
            <a:ext cx="5466655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OFDM Channel with Multiple RX Antennas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𝑇𝑘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nary>
                    <m:r>
                      <a:rPr lang="es-E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3365159" y="2957012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vectors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158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7724108" y="2931307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07180" y="2709644"/>
            <a:ext cx="623039" cy="2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10348" y="2650921"/>
            <a:ext cx="318541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49338" y="2661367"/>
            <a:ext cx="1090003" cy="26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vector channel response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Large scale parameters</a:t>
                </a:r>
                <a:r>
                  <a:rPr lang="en-US" dirty="0"/>
                  <a:t>:  Change slowly</a:t>
                </a:r>
              </a:p>
              <a:p>
                <a:pPr lvl="1"/>
                <a:r>
                  <a:rPr lang="en-US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and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 on geometry and large obstacles.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Small scale parameters</a:t>
                </a:r>
                <a:r>
                  <a:rPr lang="en-US" dirty="0"/>
                  <a:t>:  Change rapidly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Changes over frequency on order of inverse delay spread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 Changes over time on order of Doppler spread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560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A38C0-4B8D-4325-89CD-2A2B59D757FC}"/>
              </a:ext>
            </a:extLst>
          </p:cNvPr>
          <p:cNvSpPr/>
          <p:nvPr/>
        </p:nvSpPr>
        <p:spPr>
          <a:xfrm>
            <a:off x="3487918" y="3968685"/>
            <a:ext cx="5147035" cy="8454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Correlation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correlated are two different antennas?</a:t>
                </a:r>
              </a:p>
              <a:p>
                <a:pPr lvl="1"/>
                <a:r>
                  <a:rPr lang="en-US" dirty="0"/>
                  <a:t>Related to diversity gain</a:t>
                </a:r>
              </a:p>
              <a:p>
                <a:r>
                  <a:rPr lang="en-US" dirty="0"/>
                  <a:t>Covariance matrix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Typically fix </a:t>
                </a:r>
                <a:r>
                  <a:rPr lang="en-US" dirty="0" err="1"/>
                  <a:t>AoA</a:t>
                </a:r>
                <a:r>
                  <a:rPr lang="en-US" dirty="0"/>
                  <a:t> and path gains,  average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Averaging over time and frequency: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916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Random </a:t>
            </a:r>
            <a:r>
              <a:rPr lang="en-US" dirty="0" err="1"/>
              <a:t>AoAs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ULA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large.  Total power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AoAs</a:t>
                </a:r>
                <a:r>
                  <a:rPr lang="en-US" dirty="0"/>
                  <a:t>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had 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  <a:p>
                <a:pPr marL="32004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vs. 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83516" y="1635853"/>
                <a:ext cx="9872164" cy="43077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understand SIMO channel, consider 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path channel</a:t>
                </a:r>
              </a:p>
              <a:p>
                <a:pPr lvl="1"/>
                <a:r>
                  <a:rPr lang="en-US" dirty="0" err="1"/>
                  <a:t>AoA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relative to z-axis</a:t>
                </a:r>
              </a:p>
              <a:p>
                <a:pPr lvl="1"/>
                <a:r>
                  <a:rPr lang="en-US" dirty="0"/>
                  <a:t>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origin</a:t>
                </a:r>
              </a:p>
              <a:p>
                <a:pPr lvl="1"/>
                <a:r>
                  <a:rPr lang="en-US" dirty="0"/>
                  <a:t>Gain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constant close to origin</a:t>
                </a:r>
              </a:p>
              <a:p>
                <a:r>
                  <a:rPr lang="en-US" dirty="0"/>
                  <a:t>Transmit signal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and look at response at position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a RX position close to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|≪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bandwidth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Phase rotation with displacement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Baseband response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(proof on next slide):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s-E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83516" y="1635853"/>
                <a:ext cx="9872164" cy="4307747"/>
              </a:xfrm>
              <a:blipFill>
                <a:blip r:embed="rId2"/>
                <a:stretch>
                  <a:fillRect l="-1482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8321643" y="2993513"/>
            <a:ext cx="2481043" cy="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26443" y="23226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43" y="2322600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908484" y="2692593"/>
            <a:ext cx="108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position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8631061" y="2108401"/>
            <a:ext cx="689635" cy="885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74044" y="3019033"/>
                <a:ext cx="208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044" y="3019033"/>
                <a:ext cx="208973" cy="369332"/>
              </a:xfrm>
              <a:prstGeom prst="rect">
                <a:avLst/>
              </a:prstGeom>
              <a:blipFill>
                <a:blip r:embed="rId4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8626443" y="2853873"/>
            <a:ext cx="0" cy="26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07543" y="2931289"/>
            <a:ext cx="0" cy="58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80988" y="294562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988" y="2945628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7B923EAB-6D2E-458A-B5BB-8C402676ED01}"/>
              </a:ext>
            </a:extLst>
          </p:cNvPr>
          <p:cNvSpPr/>
          <p:nvPr/>
        </p:nvSpPr>
        <p:spPr>
          <a:xfrm>
            <a:off x="7956373" y="2219554"/>
            <a:ext cx="1241570" cy="1048615"/>
          </a:xfrm>
          <a:prstGeom prst="arc">
            <a:avLst>
              <a:gd name="adj1" fmla="val 16641064"/>
              <a:gd name="adj2" fmla="val 195856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8847E0-3081-4E98-9186-F585CE97FCD5}"/>
              </a:ext>
            </a:extLst>
          </p:cNvPr>
          <p:cNvCxnSpPr>
            <a:cxnSpLocks/>
          </p:cNvCxnSpPr>
          <p:nvPr/>
        </p:nvCxnSpPr>
        <p:spPr>
          <a:xfrm flipV="1">
            <a:off x="8637577" y="1863138"/>
            <a:ext cx="0" cy="1288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6D26B-FD55-4B3E-8CEF-8BF56A77A3EB}"/>
                  </a:ext>
                </a:extLst>
              </p:cNvPr>
              <p:cNvSpPr txBox="1"/>
              <p:nvPr/>
            </p:nvSpPr>
            <p:spPr>
              <a:xfrm>
                <a:off x="8485177" y="145927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6D26B-FD55-4B3E-8CEF-8BF56A77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7" y="1459273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81FF997F-5A7A-4BC5-BD03-9FBC021304A2}"/>
              </a:ext>
            </a:extLst>
          </p:cNvPr>
          <p:cNvSpPr/>
          <p:nvPr/>
        </p:nvSpPr>
        <p:spPr>
          <a:xfrm rot="16200000">
            <a:off x="6934045" y="5214629"/>
            <a:ext cx="389531" cy="659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56E0AA-71B6-4446-806B-7256DABF6D6C}"/>
                  </a:ext>
                </a:extLst>
              </p:cNvPr>
              <p:cNvSpPr txBox="1"/>
              <p:nvPr/>
            </p:nvSpPr>
            <p:spPr>
              <a:xfrm>
                <a:off x="7741300" y="5649118"/>
                <a:ext cx="193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Response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56E0AA-71B6-4446-806B-7256DABF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0" y="5649118"/>
                <a:ext cx="1932773" cy="369332"/>
              </a:xfrm>
              <a:prstGeom prst="rect">
                <a:avLst/>
              </a:prstGeom>
              <a:blipFill>
                <a:blip r:embed="rId7"/>
                <a:stretch>
                  <a:fillRect l="-28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C5BB0F-020B-49A9-9C3E-5ED62337A8FD}"/>
                  </a:ext>
                </a:extLst>
              </p:cNvPr>
              <p:cNvSpPr txBox="1"/>
              <p:nvPr/>
            </p:nvSpPr>
            <p:spPr>
              <a:xfrm>
                <a:off x="2627305" y="5634719"/>
                <a:ext cx="24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Phase rotation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C5BB0F-020B-49A9-9C3E-5ED62337A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05" y="5634719"/>
                <a:ext cx="2479542" cy="369332"/>
              </a:xfrm>
              <a:prstGeom prst="rect">
                <a:avLst/>
              </a:prstGeom>
              <a:blipFill>
                <a:blip r:embed="rId8"/>
                <a:stretch>
                  <a:fillRect l="-22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3A778994-4088-4747-A1D0-E7FBA22D781A}"/>
              </a:ext>
            </a:extLst>
          </p:cNvPr>
          <p:cNvSpPr/>
          <p:nvPr/>
        </p:nvSpPr>
        <p:spPr>
          <a:xfrm rot="16200000">
            <a:off x="5901234" y="4947872"/>
            <a:ext cx="389531" cy="1172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F502F-088E-4A38-BE35-5F690DE76D62}"/>
              </a:ext>
            </a:extLst>
          </p:cNvPr>
          <p:cNvCxnSpPr>
            <a:cxnSpLocks/>
          </p:cNvCxnSpPr>
          <p:nvPr/>
        </p:nvCxnSpPr>
        <p:spPr>
          <a:xfrm flipV="1">
            <a:off x="4761624" y="5596342"/>
            <a:ext cx="1255801" cy="2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B20A2-9768-4B0C-A382-980BD99B3013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228098" y="5698960"/>
            <a:ext cx="513202" cy="1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2CE3C1-F080-4DAC-BECE-4DED4988B24B}"/>
                  </a:ext>
                </a:extLst>
              </p:cNvPr>
              <p:cNvSpPr/>
              <p:nvPr/>
            </p:nvSpPr>
            <p:spPr>
              <a:xfrm>
                <a:off x="9373626" y="3543040"/>
                <a:ext cx="857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2CE3C1-F080-4DAC-BECE-4DED4988B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26" y="3543040"/>
                <a:ext cx="8572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6E823E-1491-4E00-9636-D1D791772B5F}"/>
                  </a:ext>
                </a:extLst>
              </p:cNvPr>
              <p:cNvSpPr/>
              <p:nvPr/>
            </p:nvSpPr>
            <p:spPr>
              <a:xfrm>
                <a:off x="9998190" y="1494537"/>
                <a:ext cx="63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6E823E-1491-4E00-9636-D1D791772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190" y="1494537"/>
                <a:ext cx="63908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CFB55E-94E4-4348-9F0A-016EC6BA56F1}"/>
              </a:ext>
            </a:extLst>
          </p:cNvPr>
          <p:cNvCxnSpPr>
            <a:cxnSpLocks/>
          </p:cNvCxnSpPr>
          <p:nvPr/>
        </p:nvCxnSpPr>
        <p:spPr>
          <a:xfrm flipH="1">
            <a:off x="9802237" y="2110107"/>
            <a:ext cx="689635" cy="885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24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Uniform </a:t>
            </a:r>
            <a:r>
              <a:rPr lang="en-US" dirty="0" err="1"/>
              <a:t>AoAs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uniform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distance between antennas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Bessel function</a:t>
                </a:r>
              </a:p>
              <a:p>
                <a:r>
                  <a:rPr lang="en-US" dirty="0"/>
                  <a:t>Become uncorrelated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Need more spacing for smaller range of angles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Peak gain does not depend on antenna size</a:t>
                </a:r>
              </a:p>
              <a:p>
                <a:r>
                  <a:rPr lang="en-US" dirty="0"/>
                  <a:t>High diversity gain requires wide separation </a:t>
                </a:r>
              </a:p>
              <a:p>
                <a:r>
                  <a:rPr lang="en-US" dirty="0"/>
                  <a:t>Example: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GHz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cm</a:t>
                </a:r>
              </a:p>
              <a:p>
                <a:pPr lvl="1"/>
                <a:r>
                  <a:rPr lang="en-US" dirty="0"/>
                  <a:t>Antenna separation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m</a:t>
                </a:r>
              </a:p>
              <a:p>
                <a:pPr lvl="1"/>
                <a:r>
                  <a:rPr lang="en-US" dirty="0"/>
                  <a:t>Possible in a cellular tower.  </a:t>
                </a:r>
              </a:p>
              <a:p>
                <a:pPr lvl="1"/>
                <a:r>
                  <a:rPr lang="en-US" dirty="0"/>
                  <a:t>Not possible in a handset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98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Antenna arrays and the Spatial Signature</a:t>
            </a:r>
          </a:p>
          <a:p>
            <a:r>
              <a:rPr lang="en-US" dirty="0"/>
              <a:t>Receive Beamforming and SNR Gain</a:t>
            </a:r>
          </a:p>
          <a:p>
            <a:r>
              <a:rPr lang="en-US" dirty="0"/>
              <a:t>Array Factor</a:t>
            </a:r>
          </a:p>
          <a:p>
            <a:r>
              <a:rPr lang="en-US" dirty="0"/>
              <a:t>Multiple paths and Diversity</a:t>
            </a:r>
          </a:p>
          <a:p>
            <a:r>
              <a:rPr lang="en-US" dirty="0"/>
              <a:t>Transmit Beamforming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4619" y="3285735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8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TX antennas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MISO channel</a:t>
                </a:r>
              </a:p>
              <a:p>
                <a:pPr lvl="1"/>
                <a:r>
                  <a:rPr lang="en-US" dirty="0"/>
                  <a:t>Multiple input single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TX antennas, 1 RX antennas</a:t>
                </a:r>
              </a:p>
              <a:p>
                <a:pPr lvl="1"/>
                <a:r>
                  <a:rPr lang="en-US" dirty="0"/>
                  <a:t>Transmit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Scalar RX: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Most of the theory is identical to the SIMO channel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5" y="1771990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46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B568-E999-4A62-B6C4-4E75EC2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</p:spPr>
            <p:txBody>
              <a:bodyPr/>
              <a:lstStyle/>
              <a:p>
                <a:r>
                  <a:rPr lang="en-US" dirty="0"/>
                  <a:t>First consider single path channel</a:t>
                </a:r>
              </a:p>
              <a:p>
                <a:r>
                  <a:rPr lang="en-US" dirty="0"/>
                  <a:t>Similar to SIMO case, RX signal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path gain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Ω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angle of departure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path delay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spatial signature </a:t>
                </a:r>
              </a:p>
              <a:p>
                <a:r>
                  <a:rPr lang="en-US" dirty="0"/>
                  <a:t>TX and RX spatial signatures are identical</a:t>
                </a:r>
              </a:p>
              <a:p>
                <a:pPr lvl="1"/>
                <a:r>
                  <a:rPr lang="en-US" dirty="0"/>
                  <a:t>Except you apply the conjugate transpose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  <a:blipFill>
                <a:blip r:embed="rId2"/>
                <a:stretch>
                  <a:fillRect l="-271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5431-747E-4646-9681-9C8B067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27DB-4BF9-41D7-8F64-5CA6D9A2B380}"/>
              </a:ext>
            </a:extLst>
          </p:cNvPr>
          <p:cNvCxnSpPr>
            <a:cxnSpLocks/>
          </p:cNvCxnSpPr>
          <p:nvPr/>
        </p:nvCxnSpPr>
        <p:spPr>
          <a:xfrm>
            <a:off x="7336732" y="3617452"/>
            <a:ext cx="1806778" cy="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546A1D3F-CB68-460B-AC2B-85AD7C3B2D94}"/>
              </a:ext>
            </a:extLst>
          </p:cNvPr>
          <p:cNvSpPr/>
          <p:nvPr/>
        </p:nvSpPr>
        <p:spPr>
          <a:xfrm>
            <a:off x="7321523" y="3087148"/>
            <a:ext cx="1241570" cy="1048615"/>
          </a:xfrm>
          <a:prstGeom prst="arc">
            <a:avLst>
              <a:gd name="adj1" fmla="val 18428174"/>
              <a:gd name="adj2" fmla="val 13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6641D-63A7-447B-8510-3DDB6ACDE6F6}"/>
              </a:ext>
            </a:extLst>
          </p:cNvPr>
          <p:cNvCxnSpPr>
            <a:cxnSpLocks/>
          </p:cNvCxnSpPr>
          <p:nvPr/>
        </p:nvCxnSpPr>
        <p:spPr>
          <a:xfrm flipH="1">
            <a:off x="7792197" y="2714133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/>
              <p:nvPr/>
            </p:nvSpPr>
            <p:spPr>
              <a:xfrm>
                <a:off x="8409811" y="3027962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811" y="3027962"/>
                <a:ext cx="3946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B9F68E0-AC93-4454-9532-B00103D2C745}"/>
              </a:ext>
            </a:extLst>
          </p:cNvPr>
          <p:cNvSpPr txBox="1"/>
          <p:nvPr/>
        </p:nvSpPr>
        <p:spPr>
          <a:xfrm>
            <a:off x="7293452" y="405331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7A43F5-65BC-4CCA-BF07-4899D336ECC2}"/>
              </a:ext>
            </a:extLst>
          </p:cNvPr>
          <p:cNvGrpSpPr/>
          <p:nvPr/>
        </p:nvGrpSpPr>
        <p:grpSpPr>
          <a:xfrm>
            <a:off x="7670332" y="3385130"/>
            <a:ext cx="81223" cy="510445"/>
            <a:chOff x="6835335" y="2831842"/>
            <a:chExt cx="81223" cy="5104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FAC5F9-6270-488D-A0DB-80DD216A7B72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5AC567-112E-41F8-B824-EC95912AC135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00355C-5D4A-41FD-9824-F7F449A9AFA0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F62F1F-9D32-4D7F-9DDD-F02037DCB704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BDD493-774C-4BF7-9ACA-E675DA468060}"/>
              </a:ext>
            </a:extLst>
          </p:cNvPr>
          <p:cNvCxnSpPr>
            <a:cxnSpLocks/>
          </p:cNvCxnSpPr>
          <p:nvPr/>
        </p:nvCxnSpPr>
        <p:spPr>
          <a:xfrm flipH="1" flipV="1">
            <a:off x="8694347" y="2699254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B0EAF-97C7-4B09-973D-17518126A8DB}"/>
              </a:ext>
            </a:extLst>
          </p:cNvPr>
          <p:cNvSpPr/>
          <p:nvPr/>
        </p:nvSpPr>
        <p:spPr>
          <a:xfrm rot="21300256">
            <a:off x="8211954" y="2438282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10ABA6-88C5-4ECA-A9D2-6E247AB87C77}"/>
              </a:ext>
            </a:extLst>
          </p:cNvPr>
          <p:cNvSpPr txBox="1"/>
          <p:nvPr/>
        </p:nvSpPr>
        <p:spPr>
          <a:xfrm>
            <a:off x="10033288" y="3945812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with single</a:t>
            </a:r>
            <a:br>
              <a:rPr lang="en-US" dirty="0"/>
            </a:br>
            <a:r>
              <a:rPr lang="en-US" dirty="0"/>
              <a:t>antenna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C4FCFD-9EBD-4864-80EC-511E03A369D9}"/>
              </a:ext>
            </a:extLst>
          </p:cNvPr>
          <p:cNvSpPr/>
          <p:nvPr/>
        </p:nvSpPr>
        <p:spPr>
          <a:xfrm>
            <a:off x="10543984" y="3575592"/>
            <a:ext cx="114837" cy="1511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2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B568-E999-4A62-B6C4-4E75EC2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Beamforming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</p:spPr>
            <p:txBody>
              <a:bodyPr/>
              <a:lstStyle/>
              <a:p>
                <a:r>
                  <a:rPr lang="en-US" dirty="0"/>
                  <a:t>RX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beamforming</a:t>
                </a:r>
              </a:p>
              <a:p>
                <a:pPr lvl="1"/>
                <a:r>
                  <a:rPr lang="en-US" dirty="0"/>
                  <a:t>Input scalar information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Create vector signal to antennas: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TX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beamforming vector</a:t>
                </a:r>
              </a:p>
              <a:p>
                <a:r>
                  <a:rPr lang="en-US" dirty="0"/>
                  <a:t>Also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pre-coding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  <a:blipFill>
                <a:blip r:embed="rId2"/>
                <a:stretch>
                  <a:fillRect l="-271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5431-747E-4646-9681-9C8B067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27DB-4BF9-41D7-8F64-5CA6D9A2B380}"/>
              </a:ext>
            </a:extLst>
          </p:cNvPr>
          <p:cNvCxnSpPr>
            <a:cxnSpLocks/>
          </p:cNvCxnSpPr>
          <p:nvPr/>
        </p:nvCxnSpPr>
        <p:spPr>
          <a:xfrm>
            <a:off x="9253202" y="3325897"/>
            <a:ext cx="135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546A1D3F-CB68-460B-AC2B-85AD7C3B2D94}"/>
              </a:ext>
            </a:extLst>
          </p:cNvPr>
          <p:cNvSpPr/>
          <p:nvPr/>
        </p:nvSpPr>
        <p:spPr>
          <a:xfrm>
            <a:off x="8782528" y="2789968"/>
            <a:ext cx="1241570" cy="1048615"/>
          </a:xfrm>
          <a:prstGeom prst="arc">
            <a:avLst>
              <a:gd name="adj1" fmla="val 19310190"/>
              <a:gd name="adj2" fmla="val 13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6641D-63A7-447B-8510-3DDB6ACDE6F6}"/>
              </a:ext>
            </a:extLst>
          </p:cNvPr>
          <p:cNvCxnSpPr>
            <a:cxnSpLocks/>
          </p:cNvCxnSpPr>
          <p:nvPr/>
        </p:nvCxnSpPr>
        <p:spPr>
          <a:xfrm flipH="1">
            <a:off x="9253202" y="2303789"/>
            <a:ext cx="1759949" cy="1026337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/>
              <p:nvPr/>
            </p:nvSpPr>
            <p:spPr>
              <a:xfrm>
                <a:off x="9979673" y="29025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73" y="2902591"/>
                <a:ext cx="3946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B9F68E0-AC93-4454-9532-B00103D2C745}"/>
              </a:ext>
            </a:extLst>
          </p:cNvPr>
          <p:cNvSpPr txBox="1"/>
          <p:nvPr/>
        </p:nvSpPr>
        <p:spPr>
          <a:xfrm>
            <a:off x="8658240" y="2567419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7A43F5-65BC-4CCA-BF07-4899D336ECC2}"/>
              </a:ext>
            </a:extLst>
          </p:cNvPr>
          <p:cNvGrpSpPr/>
          <p:nvPr/>
        </p:nvGrpSpPr>
        <p:grpSpPr>
          <a:xfrm>
            <a:off x="9111874" y="3123829"/>
            <a:ext cx="81223" cy="510445"/>
            <a:chOff x="6835335" y="2831842"/>
            <a:chExt cx="81223" cy="5104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FAC5F9-6270-488D-A0DB-80DD216A7B72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5AC567-112E-41F8-B824-EC95912AC135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00355C-5D4A-41FD-9824-F7F449A9AFA0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F62F1F-9D32-4D7F-9DDD-F02037DCB704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F10ABA6-88C5-4ECA-A9D2-6E247AB87C77}"/>
              </a:ext>
            </a:extLst>
          </p:cNvPr>
          <p:cNvSpPr txBox="1"/>
          <p:nvPr/>
        </p:nvSpPr>
        <p:spPr>
          <a:xfrm>
            <a:off x="10977233" y="17320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C4FCFD-9EBD-4864-80EC-511E03A369D9}"/>
              </a:ext>
            </a:extLst>
          </p:cNvPr>
          <p:cNvSpPr/>
          <p:nvPr/>
        </p:nvSpPr>
        <p:spPr>
          <a:xfrm>
            <a:off x="11134778" y="2158017"/>
            <a:ext cx="114837" cy="1511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16B3C-C257-4BDF-8B59-7B8085893DED}"/>
              </a:ext>
            </a:extLst>
          </p:cNvPr>
          <p:cNvSpPr/>
          <p:nvPr/>
        </p:nvSpPr>
        <p:spPr>
          <a:xfrm>
            <a:off x="7400327" y="3003441"/>
            <a:ext cx="659804" cy="61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A871A9-C8BB-4986-873D-5E7325D5765A}"/>
                  </a:ext>
                </a:extLst>
              </p:cNvPr>
              <p:cNvSpPr txBox="1"/>
              <p:nvPr/>
            </p:nvSpPr>
            <p:spPr>
              <a:xfrm>
                <a:off x="8073576" y="3414949"/>
                <a:ext cx="10382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signals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A871A9-C8BB-4986-873D-5E7325D5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76" y="3414949"/>
                <a:ext cx="1038298" cy="646331"/>
              </a:xfrm>
              <a:prstGeom prst="rect">
                <a:avLst/>
              </a:prstGeom>
              <a:blipFill>
                <a:blip r:embed="rId4"/>
                <a:stretch>
                  <a:fillRect r="-52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D04CB6-7F17-4208-AB4B-67F97CEAD568}"/>
                  </a:ext>
                </a:extLst>
              </p:cNvPr>
              <p:cNvSpPr txBox="1"/>
              <p:nvPr/>
            </p:nvSpPr>
            <p:spPr>
              <a:xfrm>
                <a:off x="6679798" y="3429000"/>
                <a:ext cx="7405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Scalar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D04CB6-7F17-4208-AB4B-67F97CEA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98" y="3429000"/>
                <a:ext cx="740587" cy="646331"/>
              </a:xfrm>
              <a:prstGeom prst="rect">
                <a:avLst/>
              </a:prstGeom>
              <a:blipFill>
                <a:blip r:embed="rId5"/>
                <a:stretch>
                  <a:fillRect l="-7438" r="-661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456254-30BF-45C6-B2DA-F78CD92C41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79798" y="3308566"/>
            <a:ext cx="72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A1325-15EE-4588-A854-2EDB7E494735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>
            <a:off x="8060131" y="3308566"/>
            <a:ext cx="105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608176-B814-464F-8DBB-78B3B98D34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730229" y="2373280"/>
            <a:ext cx="0" cy="63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D712C-15E8-4E51-93E2-AA7EF67464AD}"/>
                  </a:ext>
                </a:extLst>
              </p:cNvPr>
              <p:cNvSpPr txBox="1"/>
              <p:nvPr/>
            </p:nvSpPr>
            <p:spPr>
              <a:xfrm>
                <a:off x="7072362" y="1763030"/>
                <a:ext cx="13455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TX BF vector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D712C-15E8-4E51-93E2-AA7EF674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62" y="1763030"/>
                <a:ext cx="1345561" cy="646331"/>
              </a:xfrm>
              <a:prstGeom prst="rect">
                <a:avLst/>
              </a:prstGeom>
              <a:blipFill>
                <a:blip r:embed="rId6"/>
                <a:stretch>
                  <a:fillRect l="-3620" r="-36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88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B568-E999-4A62-B6C4-4E75EC2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TX Beamforming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</p:spPr>
            <p:txBody>
              <a:bodyPr/>
              <a:lstStyle/>
              <a:p>
                <a:r>
                  <a:rPr lang="en-US" dirty="0"/>
                  <a:t>RX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Analysis is identical to SIMO case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MRC TX BF vector: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s-ES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Align with </a:t>
                </a:r>
                <a:r>
                  <a:rPr lang="en-US" dirty="0" err="1">
                    <a:solidFill>
                      <a:schemeClr val="tx1"/>
                    </a:solidFill>
                  </a:rPr>
                  <a:t>AoD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gain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and compute Array Factor similarly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Also define multi-path channel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FDBA5-4691-493F-807A-DE0276FBF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2631" cy="4329817"/>
              </a:xfrm>
              <a:blipFill>
                <a:blip r:embed="rId2"/>
                <a:stretch>
                  <a:fillRect l="-271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5431-747E-4646-9681-9C8B067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27DB-4BF9-41D7-8F64-5CA6D9A2B380}"/>
              </a:ext>
            </a:extLst>
          </p:cNvPr>
          <p:cNvCxnSpPr>
            <a:cxnSpLocks/>
          </p:cNvCxnSpPr>
          <p:nvPr/>
        </p:nvCxnSpPr>
        <p:spPr>
          <a:xfrm>
            <a:off x="9253202" y="3325897"/>
            <a:ext cx="135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546A1D3F-CB68-460B-AC2B-85AD7C3B2D94}"/>
              </a:ext>
            </a:extLst>
          </p:cNvPr>
          <p:cNvSpPr/>
          <p:nvPr/>
        </p:nvSpPr>
        <p:spPr>
          <a:xfrm>
            <a:off x="8782528" y="2789968"/>
            <a:ext cx="1241570" cy="1048615"/>
          </a:xfrm>
          <a:prstGeom prst="arc">
            <a:avLst>
              <a:gd name="adj1" fmla="val 19310190"/>
              <a:gd name="adj2" fmla="val 13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6641D-63A7-447B-8510-3DDB6ACDE6F6}"/>
              </a:ext>
            </a:extLst>
          </p:cNvPr>
          <p:cNvCxnSpPr>
            <a:cxnSpLocks/>
          </p:cNvCxnSpPr>
          <p:nvPr/>
        </p:nvCxnSpPr>
        <p:spPr>
          <a:xfrm flipH="1">
            <a:off x="9253202" y="2303789"/>
            <a:ext cx="1759949" cy="1026337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/>
              <p:nvPr/>
            </p:nvSpPr>
            <p:spPr>
              <a:xfrm>
                <a:off x="9979673" y="29025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740E61-14DD-4549-865E-9D4EB3C53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73" y="2902591"/>
                <a:ext cx="3946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B9F68E0-AC93-4454-9532-B00103D2C745}"/>
              </a:ext>
            </a:extLst>
          </p:cNvPr>
          <p:cNvSpPr txBox="1"/>
          <p:nvPr/>
        </p:nvSpPr>
        <p:spPr>
          <a:xfrm>
            <a:off x="8658240" y="2567419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7A43F5-65BC-4CCA-BF07-4899D336ECC2}"/>
              </a:ext>
            </a:extLst>
          </p:cNvPr>
          <p:cNvGrpSpPr/>
          <p:nvPr/>
        </p:nvGrpSpPr>
        <p:grpSpPr>
          <a:xfrm>
            <a:off x="9111874" y="3123829"/>
            <a:ext cx="81223" cy="510445"/>
            <a:chOff x="6835335" y="2831842"/>
            <a:chExt cx="81223" cy="5104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FAC5F9-6270-488D-A0DB-80DD216A7B72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5AC567-112E-41F8-B824-EC95912AC135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00355C-5D4A-41FD-9824-F7F449A9AFA0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F62F1F-9D32-4D7F-9DDD-F02037DCB704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F10ABA6-88C5-4ECA-A9D2-6E247AB87C77}"/>
              </a:ext>
            </a:extLst>
          </p:cNvPr>
          <p:cNvSpPr txBox="1"/>
          <p:nvPr/>
        </p:nvSpPr>
        <p:spPr>
          <a:xfrm>
            <a:off x="10977233" y="17320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C4FCFD-9EBD-4864-80EC-511E03A369D9}"/>
              </a:ext>
            </a:extLst>
          </p:cNvPr>
          <p:cNvSpPr/>
          <p:nvPr/>
        </p:nvSpPr>
        <p:spPr>
          <a:xfrm>
            <a:off x="11134778" y="2158017"/>
            <a:ext cx="114837" cy="1511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16B3C-C257-4BDF-8B59-7B8085893DED}"/>
              </a:ext>
            </a:extLst>
          </p:cNvPr>
          <p:cNvSpPr/>
          <p:nvPr/>
        </p:nvSpPr>
        <p:spPr>
          <a:xfrm>
            <a:off x="7400327" y="3003441"/>
            <a:ext cx="659804" cy="61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A871A9-C8BB-4986-873D-5E7325D5765A}"/>
                  </a:ext>
                </a:extLst>
              </p:cNvPr>
              <p:cNvSpPr txBox="1"/>
              <p:nvPr/>
            </p:nvSpPr>
            <p:spPr>
              <a:xfrm>
                <a:off x="8073576" y="3414949"/>
                <a:ext cx="10382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signals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A871A9-C8BB-4986-873D-5E7325D5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76" y="3414949"/>
                <a:ext cx="1038298" cy="646331"/>
              </a:xfrm>
              <a:prstGeom prst="rect">
                <a:avLst/>
              </a:prstGeom>
              <a:blipFill>
                <a:blip r:embed="rId4"/>
                <a:stretch>
                  <a:fillRect r="-52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D04CB6-7F17-4208-AB4B-67F97CEAD568}"/>
                  </a:ext>
                </a:extLst>
              </p:cNvPr>
              <p:cNvSpPr txBox="1"/>
              <p:nvPr/>
            </p:nvSpPr>
            <p:spPr>
              <a:xfrm>
                <a:off x="6679798" y="3429000"/>
                <a:ext cx="7405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Scalar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D04CB6-7F17-4208-AB4B-67F97CEA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98" y="3429000"/>
                <a:ext cx="740587" cy="646331"/>
              </a:xfrm>
              <a:prstGeom prst="rect">
                <a:avLst/>
              </a:prstGeom>
              <a:blipFill>
                <a:blip r:embed="rId5"/>
                <a:stretch>
                  <a:fillRect l="-7438" r="-661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456254-30BF-45C6-B2DA-F78CD92C41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79798" y="3308566"/>
            <a:ext cx="72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A1325-15EE-4588-A854-2EDB7E494735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>
            <a:off x="8060131" y="3308566"/>
            <a:ext cx="1051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608176-B814-464F-8DBB-78B3B98D34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730229" y="2373280"/>
            <a:ext cx="0" cy="63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D712C-15E8-4E51-93E2-AA7EF67464AD}"/>
                  </a:ext>
                </a:extLst>
              </p:cNvPr>
              <p:cNvSpPr txBox="1"/>
              <p:nvPr/>
            </p:nvSpPr>
            <p:spPr>
              <a:xfrm>
                <a:off x="7072362" y="1763030"/>
                <a:ext cx="13455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TX BF vector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D712C-15E8-4E51-93E2-AA7EF674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62" y="1763030"/>
                <a:ext cx="1345561" cy="646331"/>
              </a:xfrm>
              <a:prstGeom prst="rect">
                <a:avLst/>
              </a:prstGeom>
              <a:blipFill>
                <a:blip r:embed="rId6"/>
                <a:stretch>
                  <a:fillRect l="-3620" r="-36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9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1645-C254-412E-A440-63D2D893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Beamforming and Channel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59ED-95FB-4266-9696-368C14F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 for beamforming:  Channel estimation</a:t>
            </a:r>
          </a:p>
          <a:p>
            <a:r>
              <a:rPr lang="en-US" dirty="0"/>
              <a:t>TX and RX beamforming require that channel is known</a:t>
            </a:r>
          </a:p>
          <a:p>
            <a:r>
              <a:rPr lang="en-US" dirty="0"/>
              <a:t>We will discuss many of these concepts later</a:t>
            </a:r>
          </a:p>
          <a:p>
            <a:pPr lvl="1"/>
            <a:r>
              <a:rPr lang="en-US" dirty="0"/>
              <a:t>Reference signals</a:t>
            </a:r>
          </a:p>
          <a:p>
            <a:pPr lvl="1"/>
            <a:r>
              <a:rPr lang="en-US" dirty="0"/>
              <a:t>Channel feedback</a:t>
            </a:r>
          </a:p>
          <a:p>
            <a:pPr lvl="1"/>
            <a:r>
              <a:rPr lang="en-US" dirty="0"/>
              <a:t>Channel tracking</a:t>
            </a:r>
          </a:p>
          <a:p>
            <a:pPr lvl="1"/>
            <a:r>
              <a:rPr lang="en-US" dirty="0"/>
              <a:t>Beam management</a:t>
            </a:r>
          </a:p>
          <a:p>
            <a:pPr lvl="1"/>
            <a:r>
              <a:rPr lang="en-US" dirty="0"/>
              <a:t>Spatial equalization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6961B-E4E8-4962-AF9E-C792CF75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19A414-701C-47B2-B55F-98553B0F4410}"/>
              </a:ext>
            </a:extLst>
          </p:cNvPr>
          <p:cNvCxnSpPr>
            <a:cxnSpLocks/>
          </p:cNvCxnSpPr>
          <p:nvPr/>
        </p:nvCxnSpPr>
        <p:spPr>
          <a:xfrm flipV="1">
            <a:off x="7250181" y="3371227"/>
            <a:ext cx="1986183" cy="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A245F4E7-0401-459B-B126-CDD5AD27E902}"/>
              </a:ext>
            </a:extLst>
          </p:cNvPr>
          <p:cNvSpPr/>
          <p:nvPr/>
        </p:nvSpPr>
        <p:spPr>
          <a:xfrm>
            <a:off x="7321523" y="3087148"/>
            <a:ext cx="1241570" cy="1048615"/>
          </a:xfrm>
          <a:prstGeom prst="arc">
            <a:avLst>
              <a:gd name="adj1" fmla="val 18428174"/>
              <a:gd name="adj2" fmla="val 20974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AA4494-4AC1-4698-B79F-5C934A7E048C}"/>
              </a:ext>
            </a:extLst>
          </p:cNvPr>
          <p:cNvCxnSpPr>
            <a:cxnSpLocks/>
          </p:cNvCxnSpPr>
          <p:nvPr/>
        </p:nvCxnSpPr>
        <p:spPr>
          <a:xfrm flipH="1">
            <a:off x="7792197" y="2714133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91AB8-9138-4E61-AE91-AA56347D4C0A}"/>
                  </a:ext>
                </a:extLst>
              </p:cNvPr>
              <p:cNvSpPr txBox="1"/>
              <p:nvPr/>
            </p:nvSpPr>
            <p:spPr>
              <a:xfrm>
                <a:off x="8409811" y="3027962"/>
                <a:ext cx="581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91AB8-9138-4E61-AE91-AA56347D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811" y="3027962"/>
                <a:ext cx="5818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B3CBDD-EE7E-46C7-AB1C-9599C8804EEE}"/>
              </a:ext>
            </a:extLst>
          </p:cNvPr>
          <p:cNvSpPr txBox="1"/>
          <p:nvPr/>
        </p:nvSpPr>
        <p:spPr>
          <a:xfrm>
            <a:off x="7293452" y="405331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46EC0-177D-4ED4-AB43-55039F0CA8CB}"/>
              </a:ext>
            </a:extLst>
          </p:cNvPr>
          <p:cNvGrpSpPr/>
          <p:nvPr/>
        </p:nvGrpSpPr>
        <p:grpSpPr>
          <a:xfrm rot="21020666">
            <a:off x="7670332" y="3385130"/>
            <a:ext cx="81223" cy="510445"/>
            <a:chOff x="6835335" y="2831842"/>
            <a:chExt cx="81223" cy="51044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5E44FE-EAEA-40A8-A3AB-B96B457E147C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3BA0B9-D9D7-4F43-A52A-EA5B494E37B9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B535F3-475B-46F7-B685-299E94C83887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E56E50-6746-4376-A7F1-B1A72917F564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33240F-59F8-4F1F-B14D-3DA13405AA23}"/>
              </a:ext>
            </a:extLst>
          </p:cNvPr>
          <p:cNvGrpSpPr/>
          <p:nvPr/>
        </p:nvGrpSpPr>
        <p:grpSpPr>
          <a:xfrm rot="19862873">
            <a:off x="10513207" y="3409522"/>
            <a:ext cx="81223" cy="510445"/>
            <a:chOff x="6835335" y="2831842"/>
            <a:chExt cx="81223" cy="5104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EC4E2-6E5C-4385-B16E-E53F82024B8E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C8C751-A3F1-4655-8F08-9FCAF7426F08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FC0199-9D6F-4835-AFB6-6A06D526482C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646BD-C9E0-4C68-99A4-DEA2D618467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C508E6-CF45-4BEA-829B-E71ADA96533C}"/>
              </a:ext>
            </a:extLst>
          </p:cNvPr>
          <p:cNvCxnSpPr>
            <a:cxnSpLocks/>
          </p:cNvCxnSpPr>
          <p:nvPr/>
        </p:nvCxnSpPr>
        <p:spPr>
          <a:xfrm flipH="1" flipV="1">
            <a:off x="8694347" y="2699254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43D1EE-BAC4-4E6A-8537-E572D84F8D41}"/>
              </a:ext>
            </a:extLst>
          </p:cNvPr>
          <p:cNvSpPr/>
          <p:nvPr/>
        </p:nvSpPr>
        <p:spPr>
          <a:xfrm rot="21300256">
            <a:off x="8211954" y="2438282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E961D83-267D-4E47-A454-5667B3A072B8}"/>
              </a:ext>
            </a:extLst>
          </p:cNvPr>
          <p:cNvSpPr/>
          <p:nvPr/>
        </p:nvSpPr>
        <p:spPr>
          <a:xfrm>
            <a:off x="9795178" y="3279411"/>
            <a:ext cx="1241570" cy="1048615"/>
          </a:xfrm>
          <a:prstGeom prst="arc">
            <a:avLst>
              <a:gd name="adj1" fmla="val 8870511"/>
              <a:gd name="adj2" fmla="val 13650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3FB8E-1ABC-4848-B7E7-AB8039D1D687}"/>
              </a:ext>
            </a:extLst>
          </p:cNvPr>
          <p:cNvCxnSpPr>
            <a:cxnSpLocks/>
          </p:cNvCxnSpPr>
          <p:nvPr/>
        </p:nvCxnSpPr>
        <p:spPr>
          <a:xfrm flipH="1">
            <a:off x="9683210" y="3667680"/>
            <a:ext cx="840910" cy="62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5E1D26-5E33-4432-9105-9F47B47114BE}"/>
              </a:ext>
            </a:extLst>
          </p:cNvPr>
          <p:cNvSpPr txBox="1"/>
          <p:nvPr/>
        </p:nvSpPr>
        <p:spPr>
          <a:xfrm>
            <a:off x="10497590" y="3027962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9800E8-7ADC-43A7-9A9A-630247C7CD5B}"/>
                  </a:ext>
                </a:extLst>
              </p:cNvPr>
              <p:cNvSpPr txBox="1"/>
              <p:nvPr/>
            </p:nvSpPr>
            <p:spPr>
              <a:xfrm>
                <a:off x="9258815" y="3717436"/>
                <a:ext cx="597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9800E8-7ADC-43A7-9A9A-630247C7C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815" y="3717436"/>
                <a:ext cx="5978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286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47A-BB1F-4130-90CF-153E70F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Friis</a:t>
            </a:r>
            <a:r>
              <a:rPr lang="en-US" dirty="0"/>
              <a:t>’ Law and </a:t>
            </a:r>
            <a:r>
              <a:rPr lang="en-US" dirty="0" err="1"/>
              <a:t>MmWave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29275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:r>
                  <a:rPr lang="en-US" dirty="0" err="1"/>
                  <a:t>Friis</a:t>
                </a:r>
                <a:r>
                  <a:rPr lang="en-US" dirty="0"/>
                  <a:t>’ Law: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Isotropic path loss decreases 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Millimeter Wave systems:  Increases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Decreases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Increase path loss</a:t>
                </a:r>
              </a:p>
              <a:p>
                <a:pPr lvl="1"/>
                <a:r>
                  <a:rPr lang="en-US" dirty="0"/>
                  <a:t>Compensate isotropic path loss with </a:t>
                </a:r>
                <a:r>
                  <a:rPr lang="en-US" dirty="0">
                    <a:solidFill>
                      <a:srgbClr val="00B050"/>
                    </a:solidFill>
                  </a:rPr>
                  <a:t>directivity,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Fix aperture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TX side,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receiver side</a:t>
                </a:r>
              </a:p>
              <a:p>
                <a:pPr lvl="1"/>
                <a:r>
                  <a:rPr lang="en-US" dirty="0"/>
                  <a:t>Can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antennas on each side</a:t>
                </a:r>
              </a:p>
              <a:p>
                <a:pPr lvl="1"/>
                <a:r>
                  <a:rPr lang="en-US" dirty="0"/>
                  <a:t>Leads to directivity: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compensate isotropic path loss with directivity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29275" cy="4329817"/>
              </a:xfrm>
              <a:blipFill>
                <a:blip r:embed="rId2"/>
                <a:stretch>
                  <a:fillRect l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005C-1B40-4C42-A561-7C6ED136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2050" name="Picture 2" descr="Image result for free space path loss">
            <a:extLst>
              <a:ext uri="{FF2B5EF4-FFF2-40B4-BE49-F238E27FC236}">
                <a16:creationId xmlns:a16="http://schemas.microsoft.com/office/drawing/2014/main" id="{D240FFE3-4E61-4648-8FCF-856E2C09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080" y="1878070"/>
            <a:ext cx="3889759" cy="251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43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47A-BB1F-4130-90CF-153E70F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Friis</a:t>
            </a:r>
            <a:r>
              <a:rPr lang="en-US" dirty="0"/>
              <a:t>’ Law and </a:t>
            </a:r>
            <a:r>
              <a:rPr lang="en-US" dirty="0" err="1"/>
              <a:t>MmWave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8683" y="3699545"/>
                <a:ext cx="7929275" cy="2172749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Friis</a:t>
                </a:r>
                <a:r>
                  <a:rPr lang="en-US" dirty="0"/>
                  <a:t>’ Law: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Conclusions:  With a fixed aperture and beamforming</a:t>
                </a:r>
              </a:p>
              <a:p>
                <a:pPr lvl="1"/>
                <a:r>
                  <a:rPr lang="en-US" dirty="0"/>
                  <a:t>Isotropic path loss can be overcome </a:t>
                </a:r>
              </a:p>
              <a:p>
                <a:r>
                  <a:rPr lang="en-US" dirty="0"/>
                  <a:t>But systems need very directive beams</a:t>
                </a:r>
              </a:p>
              <a:p>
                <a:pPr lvl="1"/>
                <a:r>
                  <a:rPr lang="en-US" dirty="0"/>
                  <a:t>Raises many other issues.  E.g.  Channel tracking, processing, …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A583C-7C61-4121-B9C4-8EAA2F0D9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683" y="3699545"/>
                <a:ext cx="7929275" cy="2172749"/>
              </a:xfrm>
              <a:blipFill>
                <a:blip r:embed="rId2"/>
                <a:stretch>
                  <a:fillRect l="-1846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005C-1B40-4C42-A561-7C6ED136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BA693EF-85DB-4EC2-B044-8FC267915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777757"/>
                  </p:ext>
                </p:extLst>
              </p:nvPr>
            </p:nvGraphicFramePr>
            <p:xfrm>
              <a:off x="1249960" y="1539279"/>
              <a:ext cx="8358564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6188">
                      <a:extLst>
                        <a:ext uri="{9D8B030D-6E8A-4147-A177-3AD203B41FA5}">
                          <a16:colId xmlns:a16="http://schemas.microsoft.com/office/drawing/2014/main" val="2867148143"/>
                        </a:ext>
                      </a:extLst>
                    </a:gridCol>
                    <a:gridCol w="2786188">
                      <a:extLst>
                        <a:ext uri="{9D8B030D-6E8A-4147-A177-3AD203B41FA5}">
                          <a16:colId xmlns:a16="http://schemas.microsoft.com/office/drawing/2014/main" val="2992938200"/>
                        </a:ext>
                      </a:extLst>
                    </a:gridCol>
                    <a:gridCol w="2786188">
                      <a:extLst>
                        <a:ext uri="{9D8B030D-6E8A-4147-A177-3AD203B41FA5}">
                          <a16:colId xmlns:a16="http://schemas.microsoft.com/office/drawing/2014/main" val="12237603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Condition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Directivity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Path loss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980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 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bSup>
                                <m:sSubSup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146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Beamforming on one side</a:t>
                          </a:r>
                        </a:p>
                        <a:p>
                          <a:r>
                            <a:rPr lang="en-US" noProof="0" dirty="0"/>
                            <a:t>(TX or RX)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bSup>
                                <m:sSubSup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</m:oMath>
                          </a14:m>
                          <a:r>
                            <a:rPr lang="en-US" noProof="0" dirty="0"/>
                            <a:t> 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4529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Beamforming on both sides</a:t>
                          </a:r>
                        </a:p>
                        <a:p>
                          <a:r>
                            <a:rPr lang="en-US" noProof="0" dirty="0"/>
                            <a:t>(TX and RX)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bSup>
                                <m:sSubSup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bSup>
                                <m:sSubSup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329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BA693EF-85DB-4EC2-B044-8FC267915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777757"/>
                  </p:ext>
                </p:extLst>
              </p:nvPr>
            </p:nvGraphicFramePr>
            <p:xfrm>
              <a:off x="1249960" y="1539279"/>
              <a:ext cx="8358564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6188">
                      <a:extLst>
                        <a:ext uri="{9D8B030D-6E8A-4147-A177-3AD203B41FA5}">
                          <a16:colId xmlns:a16="http://schemas.microsoft.com/office/drawing/2014/main" val="2867148143"/>
                        </a:ext>
                      </a:extLst>
                    </a:gridCol>
                    <a:gridCol w="2786188">
                      <a:extLst>
                        <a:ext uri="{9D8B030D-6E8A-4147-A177-3AD203B41FA5}">
                          <a16:colId xmlns:a16="http://schemas.microsoft.com/office/drawing/2014/main" val="2992938200"/>
                        </a:ext>
                      </a:extLst>
                    </a:gridCol>
                    <a:gridCol w="2786188">
                      <a:extLst>
                        <a:ext uri="{9D8B030D-6E8A-4147-A177-3AD203B41FA5}">
                          <a16:colId xmlns:a16="http://schemas.microsoft.com/office/drawing/2014/main" val="12237603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Condition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Directivity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Path loss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980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 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100655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38" t="-108197" r="-875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466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Beamforming on one side</a:t>
                          </a:r>
                        </a:p>
                        <a:p>
                          <a:r>
                            <a:rPr lang="en-US" noProof="0" dirty="0"/>
                            <a:t>(TX or RX)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9811" r="-100655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38" t="-119811" r="-875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5290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Beamforming on both sides</a:t>
                          </a:r>
                        </a:p>
                        <a:p>
                          <a:r>
                            <a:rPr lang="en-US" noProof="0" dirty="0"/>
                            <a:t>(TX and RX)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1905" r="-10065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38" t="-221905" r="-87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329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85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 Phase Rotation with Displacement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83515" y="1635853"/>
                <a:ext cx="8875744" cy="43077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Delay of path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Baseband response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by assumption of small displacement: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83515" y="1635853"/>
                <a:ext cx="8875744" cy="4307747"/>
              </a:xfrm>
              <a:blipFill>
                <a:blip r:embed="rId2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9037041" y="2598448"/>
            <a:ext cx="2481043" cy="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8415" y="197463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15" y="1974630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317480" y="31259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position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346459" y="1916170"/>
            <a:ext cx="1022926" cy="68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9442" y="2623968"/>
                <a:ext cx="208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442" y="2623968"/>
                <a:ext cx="208973" cy="369332"/>
              </a:xfrm>
              <a:prstGeom prst="rect">
                <a:avLst/>
              </a:prstGeom>
              <a:blipFill>
                <a:blip r:embed="rId4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9341841" y="2458808"/>
            <a:ext cx="0" cy="26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22941" y="2536224"/>
            <a:ext cx="0" cy="26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369385" y="26990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385" y="2699074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7B923EAB-6D2E-458A-B5BB-8C402676ED01}"/>
              </a:ext>
            </a:extLst>
          </p:cNvPr>
          <p:cNvSpPr/>
          <p:nvPr/>
        </p:nvSpPr>
        <p:spPr>
          <a:xfrm>
            <a:off x="8671771" y="1824489"/>
            <a:ext cx="1241570" cy="1048615"/>
          </a:xfrm>
          <a:prstGeom prst="arc">
            <a:avLst>
              <a:gd name="adj1" fmla="val 16641064"/>
              <a:gd name="adj2" fmla="val 2090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8847E0-3081-4E98-9186-F585CE97FCD5}"/>
              </a:ext>
            </a:extLst>
          </p:cNvPr>
          <p:cNvCxnSpPr>
            <a:cxnSpLocks/>
          </p:cNvCxnSpPr>
          <p:nvPr/>
        </p:nvCxnSpPr>
        <p:spPr>
          <a:xfrm flipV="1">
            <a:off x="9352975" y="1468073"/>
            <a:ext cx="0" cy="1288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7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 a ULA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6086"/>
                <a:ext cx="9063824" cy="4599672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Uniform Linear array (ULA)</a:t>
                </a:r>
                <a:endParaRPr lang="es-ES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antenna positions spaced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apart</a:t>
                </a:r>
              </a:p>
              <a:p>
                <a:r>
                  <a:rPr lang="en-US" dirty="0"/>
                  <a:t>Transmit signal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single path with </a:t>
                </a:r>
                <a:r>
                  <a:rPr lang="en-US" dirty="0" err="1"/>
                  <a:t>AoA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Response at position: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SIMO frequency response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6086"/>
                <a:ext cx="9063824" cy="4599672"/>
              </a:xfrm>
              <a:blipFill>
                <a:blip r:embed="rId2"/>
                <a:stretch>
                  <a:fillRect l="-1614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212265" y="4751109"/>
            <a:ext cx="1063651" cy="4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3582065" y="4513392"/>
            <a:ext cx="961758" cy="7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2977274" y="5255518"/>
                <a:ext cx="19235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Scalar response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77274" y="5255518"/>
                <a:ext cx="1923515" cy="646331"/>
              </a:xfrm>
              <a:prstGeom prst="rect">
                <a:avLst/>
              </a:prstGeom>
              <a:blipFill>
                <a:blip r:embed="rId3"/>
                <a:stretch>
                  <a:fillRect l="-2532" t="-4717" r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 flipH="1">
            <a:off x="7275916" y="5124816"/>
            <a:ext cx="225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</a:t>
            </a:r>
            <a:r>
              <a:rPr lang="en-US" dirty="0" err="1"/>
              <a:t>hase</a:t>
            </a:r>
            <a:r>
              <a:rPr lang="en-US" dirty="0"/>
              <a:t> shifts across elements </a:t>
            </a:r>
          </a:p>
        </p:txBody>
      </p:sp>
      <p:pic>
        <p:nvPicPr>
          <p:cNvPr id="13314" name="Picture 2" descr="Antenna Array Factor Calculator: HELP">
            <a:extLst>
              <a:ext uri="{FF2B5EF4-FFF2-40B4-BE49-F238E27FC236}">
                <a16:creationId xmlns:a16="http://schemas.microsoft.com/office/drawing/2014/main" id="{27080F9D-8470-49AE-88E0-8F30ADF2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29" y="675412"/>
            <a:ext cx="3275386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3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8265-0D9D-47D1-8464-9DCA33D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62A73-6AA2-466F-82AD-4E1D02217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single path channel, the frequency response has two components: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Scalar channel response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at a reference position in array</a:t>
                </a:r>
              </a:p>
              <a:p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Vector spatial signature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 of phase shifts from the reference</a:t>
                </a:r>
              </a:p>
              <a:p>
                <a:pPr lvl="1"/>
                <a:r>
                  <a:rPr lang="en-US" dirty="0"/>
                  <a:t>Also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steering vector </a:t>
                </a:r>
                <a:r>
                  <a:rPr lang="en-US" dirty="0">
                    <a:solidFill>
                      <a:schemeClr val="tx1"/>
                    </a:solidFill>
                  </a:rPr>
                  <a:t>(reason for name will be clear later)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62A73-6AA2-466F-82AD-4E1D02217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1BDA0-1633-46BE-BB11-4443358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2" descr="Antenna Array Factor Calculator: HELP">
            <a:extLst>
              <a:ext uri="{FF2B5EF4-FFF2-40B4-BE49-F238E27FC236}">
                <a16:creationId xmlns:a16="http://schemas.microsoft.com/office/drawing/2014/main" id="{7865722A-4DEB-484F-8C04-D50EC8B4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13" y="2345066"/>
            <a:ext cx="3275386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9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DEA9-B73B-40D5-B8FB-573DE24B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 Response in 3D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6CB1-A670-4DCA-846B-D58B0FDF4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arrays place elements over 2D area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Uniform rectangular array </a:t>
                </a:r>
                <a:r>
                  <a:rPr lang="en-US" dirty="0"/>
                  <a:t>(URA):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grid of elements</a:t>
                </a:r>
              </a:p>
              <a:p>
                <a:pPr lvl="1"/>
                <a:r>
                  <a:rPr lang="en-US" dirty="0"/>
                  <a:t>Spaced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uniform planar array (UPA)</a:t>
                </a:r>
              </a:p>
              <a:p>
                <a:r>
                  <a:rPr lang="en-US" dirty="0"/>
                  <a:t>Incident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(Azimuth, elevation) or (azimuth, inclination)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Spatial signature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complex response to antenna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6CB1-A670-4DCA-846B-D58B0FDF4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B9EF-9CA3-4B9C-B31C-2133090D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772DF-8E30-4371-9C52-ABE112E7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504" y="1771990"/>
            <a:ext cx="3792583" cy="26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87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45789</TotalTime>
  <Words>3352</Words>
  <Application>Microsoft Office PowerPoint</Application>
  <PresentationFormat>Widescreen</PresentationFormat>
  <Paragraphs>628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 Math</vt:lpstr>
      <vt:lpstr>Wingdings</vt:lpstr>
      <vt:lpstr>Retrospect</vt:lpstr>
      <vt:lpstr>Multiple Antennas and Beamforming</vt:lpstr>
      <vt:lpstr>Outline</vt:lpstr>
      <vt:lpstr>Antenna Arrays</vt:lpstr>
      <vt:lpstr>Multiple Receive Antennas</vt:lpstr>
      <vt:lpstr>Channel vs. Position</vt:lpstr>
      <vt:lpstr>Proof of  Phase Rotation with Displacement</vt:lpstr>
      <vt:lpstr>Response for a ULA</vt:lpstr>
      <vt:lpstr>Response Decomposition</vt:lpstr>
      <vt:lpstr>Array Response in 3D</vt:lpstr>
      <vt:lpstr>Outline</vt:lpstr>
      <vt:lpstr>Multiple Receive Antennas</vt:lpstr>
      <vt:lpstr>Scalar Multiple Channel Problem</vt:lpstr>
      <vt:lpstr>Linear Combining</vt:lpstr>
      <vt:lpstr>Linear Combining Analysis</vt:lpstr>
      <vt:lpstr>Maximum Ratio Combining</vt:lpstr>
      <vt:lpstr>MRC Gain</vt:lpstr>
      <vt:lpstr>RX Beamforming</vt:lpstr>
      <vt:lpstr>MRC Beamforming</vt:lpstr>
      <vt:lpstr>Example Problem</vt:lpstr>
      <vt:lpstr>MATLAB Phased Array Toolbox</vt:lpstr>
      <vt:lpstr>Example:  Defining a ULA</vt:lpstr>
      <vt:lpstr>Computing the Spatial Signature</vt:lpstr>
      <vt:lpstr>Example:  Defining a URA</vt:lpstr>
      <vt:lpstr>Multiple Antennas in Commercial Systems</vt:lpstr>
      <vt:lpstr>Massive MIMO</vt:lpstr>
      <vt:lpstr>Beamforming and MmWave</vt:lpstr>
      <vt:lpstr>In-Class Problem:  Simple QPSK simulation</vt:lpstr>
      <vt:lpstr>Outline</vt:lpstr>
      <vt:lpstr>Array Factor</vt:lpstr>
      <vt:lpstr>Uniform Linear Array </vt:lpstr>
      <vt:lpstr>Antenna Gain for ULA</vt:lpstr>
      <vt:lpstr>Plotting the Array Factor</vt:lpstr>
      <vt:lpstr>Polar Plot</vt:lpstr>
      <vt:lpstr>Key Statistics</vt:lpstr>
      <vt:lpstr>Grating Lobes</vt:lpstr>
      <vt:lpstr>Plotting the Patterns </vt:lpstr>
      <vt:lpstr>Element Gain</vt:lpstr>
      <vt:lpstr>Example:  URA with Patch Elements </vt:lpstr>
      <vt:lpstr>Example:  URA with Patch Elements in 2D</vt:lpstr>
      <vt:lpstr>In-Class Problem:  Simulating BF Mismatch</vt:lpstr>
      <vt:lpstr>Outline</vt:lpstr>
      <vt:lpstr>Multiple Paths</vt:lpstr>
      <vt:lpstr>Time-Varying Frequency Response</vt:lpstr>
      <vt:lpstr>Time-Varying  Frequency Response</vt:lpstr>
      <vt:lpstr>OFDM Time-Frequency Grid</vt:lpstr>
      <vt:lpstr>OFDM Channel with Multiple RX Antennas</vt:lpstr>
      <vt:lpstr>Time Scales</vt:lpstr>
      <vt:lpstr>RX Correlation </vt:lpstr>
      <vt:lpstr>Correlation with Random AoAs</vt:lpstr>
      <vt:lpstr>Correlation with Uniform AoAs</vt:lpstr>
      <vt:lpstr>Diversity Gain</vt:lpstr>
      <vt:lpstr>Outline</vt:lpstr>
      <vt:lpstr>Multiple TX antennas</vt:lpstr>
      <vt:lpstr>Single Path Channel</vt:lpstr>
      <vt:lpstr>TX Beamforming</vt:lpstr>
      <vt:lpstr>MRC TX Beamforming</vt:lpstr>
      <vt:lpstr>Beamforming and Channel Estimation</vt:lpstr>
      <vt:lpstr>Friis’ Law and MmWave</vt:lpstr>
      <vt:lpstr>Friis’ Law and MmWave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576</cp:revision>
  <cp:lastPrinted>2017-01-24T17:12:09Z</cp:lastPrinted>
  <dcterms:created xsi:type="dcterms:W3CDTF">2015-03-22T11:15:32Z</dcterms:created>
  <dcterms:modified xsi:type="dcterms:W3CDTF">2020-05-01T15:47:08Z</dcterms:modified>
</cp:coreProperties>
</file>