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8" r:id="rId2"/>
    <p:sldId id="328" r:id="rId3"/>
    <p:sldId id="2765" r:id="rId4"/>
    <p:sldId id="399" r:id="rId5"/>
    <p:sldId id="411" r:id="rId6"/>
    <p:sldId id="412" r:id="rId7"/>
    <p:sldId id="413" r:id="rId8"/>
    <p:sldId id="443" r:id="rId9"/>
    <p:sldId id="445" r:id="rId10"/>
    <p:sldId id="410" r:id="rId11"/>
    <p:sldId id="402" r:id="rId12"/>
    <p:sldId id="2768" r:id="rId13"/>
    <p:sldId id="2770" r:id="rId14"/>
    <p:sldId id="415" r:id="rId15"/>
    <p:sldId id="416" r:id="rId16"/>
    <p:sldId id="421" r:id="rId17"/>
    <p:sldId id="417" r:id="rId18"/>
    <p:sldId id="418" r:id="rId19"/>
    <p:sldId id="422" r:id="rId20"/>
    <p:sldId id="419" r:id="rId21"/>
    <p:sldId id="420" r:id="rId22"/>
    <p:sldId id="423" r:id="rId23"/>
    <p:sldId id="427" r:id="rId24"/>
    <p:sldId id="431" r:id="rId25"/>
    <p:sldId id="384" r:id="rId26"/>
    <p:sldId id="430" r:id="rId27"/>
    <p:sldId id="437" r:id="rId28"/>
    <p:sldId id="425" r:id="rId29"/>
    <p:sldId id="424" r:id="rId30"/>
    <p:sldId id="434" r:id="rId31"/>
    <p:sldId id="2769" r:id="rId32"/>
    <p:sldId id="433" r:id="rId33"/>
    <p:sldId id="439" r:id="rId34"/>
    <p:sldId id="438" r:id="rId35"/>
    <p:sldId id="440" r:id="rId36"/>
    <p:sldId id="442" r:id="rId37"/>
    <p:sldId id="444" r:id="rId38"/>
    <p:sldId id="441" r:id="rId3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Antennas and </a:t>
            </a:r>
            <a:br>
              <a:rPr lang="en-US" sz="5400" dirty="0"/>
            </a:br>
            <a:r>
              <a:rPr lang="en-US" sz="5400" dirty="0"/>
              <a:t>Free Space Propagation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Wireless short course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Spectrum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44580" y="4091055"/>
            <a:ext cx="9099045" cy="1905000"/>
          </a:xfrm>
        </p:spPr>
        <p:txBody>
          <a:bodyPr>
            <a:normAutofit/>
          </a:bodyPr>
          <a:lstStyle/>
          <a:p>
            <a:r>
              <a:rPr lang="en-US" sz="2400" dirty="0"/>
              <a:t>Frequency of EM radiation has wide range</a:t>
            </a:r>
          </a:p>
          <a:p>
            <a:r>
              <a:rPr lang="en-US" sz="2400" dirty="0"/>
              <a:t>Encompasses many forms of radiation</a:t>
            </a:r>
          </a:p>
          <a:p>
            <a:r>
              <a:rPr lang="en-US" sz="2400" dirty="0"/>
              <a:t>Radio waves are uniquely valuable since they can propagate far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72" y="1585996"/>
            <a:ext cx="4209029" cy="24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7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Spectrum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66" y="2021670"/>
            <a:ext cx="4513053" cy="3737372"/>
          </a:xfrm>
        </p:spPr>
      </p:pic>
    </p:spTree>
    <p:extLst>
      <p:ext uri="{BB962C8B-B14F-4D97-AF65-F5344CB8AC3E}">
        <p14:creationId xmlns:p14="http://schemas.microsoft.com/office/powerpoint/2010/main" val="117378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of Electromagnetic Waves </a:t>
            </a:r>
          </a:p>
          <a:p>
            <a:r>
              <a:rPr lang="en-US" dirty="0"/>
              <a:t>Basics of Antennas </a:t>
            </a:r>
          </a:p>
          <a:p>
            <a:r>
              <a:rPr lang="en-US" dirty="0"/>
              <a:t>Free Space Propagation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91377" y="1933562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7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AFBA-9C9C-4FCD-A6BC-CD16AD09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Excellent Text for Antennas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DC84-10F0-43EE-9C2A-2AC80BFD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4825348" cy="4329817"/>
          </a:xfrm>
        </p:spPr>
        <p:txBody>
          <a:bodyPr/>
          <a:lstStyle/>
          <a:p>
            <a:r>
              <a:rPr lang="en-US" dirty="0"/>
              <a:t>This section based on classic text</a:t>
            </a:r>
          </a:p>
          <a:p>
            <a:pPr lvl="1"/>
            <a:r>
              <a:rPr lang="en-US" dirty="0"/>
              <a:t>Figures are from this text</a:t>
            </a:r>
          </a:p>
          <a:p>
            <a:r>
              <a:rPr lang="en-US" dirty="0" err="1"/>
              <a:t>Balanis</a:t>
            </a:r>
            <a:r>
              <a:rPr lang="en-US" dirty="0"/>
              <a:t>, “Antenna Theory”</a:t>
            </a:r>
          </a:p>
          <a:p>
            <a:r>
              <a:rPr lang="en-US" dirty="0"/>
              <a:t>Full EM theory </a:t>
            </a:r>
          </a:p>
          <a:p>
            <a:r>
              <a:rPr lang="en-US" dirty="0"/>
              <a:t>Many excellent problems and examples</a:t>
            </a:r>
          </a:p>
          <a:p>
            <a:r>
              <a:rPr lang="en-US" dirty="0"/>
              <a:t>Designed for RF engineers</a:t>
            </a:r>
          </a:p>
          <a:p>
            <a:endParaRPr lang="en-US" dirty="0"/>
          </a:p>
          <a:p>
            <a:r>
              <a:rPr lang="en-US" dirty="0"/>
              <a:t>We will use only a small portion here</a:t>
            </a:r>
          </a:p>
          <a:p>
            <a:r>
              <a:rPr lang="en-US" dirty="0"/>
              <a:t>Take an EM class for more!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59903-6752-4D48-8B2B-9E93996B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7F77C-3653-42EF-801A-F7B649214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41" y="1326816"/>
            <a:ext cx="3462513" cy="49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3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DEBE-EA8D-47B1-ADDE-6B05B552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Waveguides and Transmission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E480-6D44-4031-A2FE-BE318E184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10058400" cy="209457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Transmission lines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waveguides</a:t>
            </a:r>
            <a:r>
              <a:rPr lang="en-US" dirty="0"/>
              <a:t>:  Any structure to guide waves with minimal loss</a:t>
            </a:r>
          </a:p>
          <a:p>
            <a:r>
              <a:rPr lang="en-US" dirty="0"/>
              <a:t>Some texts:</a:t>
            </a:r>
          </a:p>
          <a:p>
            <a:pPr lvl="1"/>
            <a:r>
              <a:rPr lang="en-US" dirty="0"/>
              <a:t>Transmission lines refer to conductors and waveguides to hollow structures</a:t>
            </a:r>
          </a:p>
          <a:p>
            <a:r>
              <a:rPr lang="en-US" dirty="0"/>
              <a:t>Many examples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BB003-EFC9-4F0D-920A-095014B6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4098" name="Picture 2" descr="Image result for coaxial cable">
            <a:extLst>
              <a:ext uri="{FF2B5EF4-FFF2-40B4-BE49-F238E27FC236}">
                <a16:creationId xmlns:a16="http://schemas.microsoft.com/office/drawing/2014/main" id="{BE58D2B2-5616-4CF6-8FBA-86AA64883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74" y="3571896"/>
            <a:ext cx="17907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waveguide">
            <a:extLst>
              <a:ext uri="{FF2B5EF4-FFF2-40B4-BE49-F238E27FC236}">
                <a16:creationId xmlns:a16="http://schemas.microsoft.com/office/drawing/2014/main" id="{C2E6A2F8-7BD9-4673-8522-5FEB54FCF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3633850"/>
            <a:ext cx="19050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44665C7-8B0C-4D66-9A1F-19F0E3402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726" y="3485930"/>
            <a:ext cx="2461978" cy="148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1D9AE0-AF87-4BBF-BFDA-2A27705220A9}"/>
              </a:ext>
            </a:extLst>
          </p:cNvPr>
          <p:cNvSpPr txBox="1"/>
          <p:nvPr/>
        </p:nvSpPr>
        <p:spPr>
          <a:xfrm>
            <a:off x="1589565" y="5343546"/>
            <a:ext cx="140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Coaxial cable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55580-FABD-4990-84A6-B69F4994F589}"/>
              </a:ext>
            </a:extLst>
          </p:cNvPr>
          <p:cNvSpPr txBox="1"/>
          <p:nvPr/>
        </p:nvSpPr>
        <p:spPr>
          <a:xfrm>
            <a:off x="4580847" y="5318720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Waveguide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19FA0-749F-46A1-9A0E-8146AE63995C}"/>
              </a:ext>
            </a:extLst>
          </p:cNvPr>
          <p:cNvSpPr txBox="1"/>
          <p:nvPr/>
        </p:nvSpPr>
        <p:spPr>
          <a:xfrm>
            <a:off x="7671726" y="5041721"/>
            <a:ext cx="2594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PCB traces</a:t>
            </a:r>
          </a:p>
          <a:p>
            <a:r>
              <a:rPr lang="en-US" dirty="0"/>
              <a:t>Microstrip:  External layer</a:t>
            </a:r>
          </a:p>
          <a:p>
            <a:r>
              <a:rPr lang="en-US" dirty="0" err="1"/>
              <a:t>Stripline</a:t>
            </a:r>
            <a:r>
              <a:rPr lang="en-US" dirty="0"/>
              <a:t>:  Internal layer</a:t>
            </a:r>
          </a:p>
        </p:txBody>
      </p:sp>
    </p:spTree>
    <p:extLst>
      <p:ext uri="{BB962C8B-B14F-4D97-AF65-F5344CB8AC3E}">
        <p14:creationId xmlns:p14="http://schemas.microsoft.com/office/powerpoint/2010/main" val="35850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CF96-9F52-48DB-B858-6AF507CB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Antenna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10998-E0DC-40F4-97AC-05F7A7D07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0" y="1539279"/>
            <a:ext cx="5992009" cy="432981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Transmit antenna</a:t>
            </a:r>
            <a:r>
              <a:rPr lang="en-US" dirty="0"/>
              <a:t>: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Radiates</a:t>
            </a:r>
            <a:r>
              <a:rPr lang="en-US" dirty="0"/>
              <a:t> electromagnetic waves</a:t>
            </a:r>
          </a:p>
          <a:p>
            <a:r>
              <a:rPr lang="en-US" dirty="0"/>
              <a:t>Converts signals:</a:t>
            </a:r>
          </a:p>
          <a:p>
            <a:pPr lvl="1"/>
            <a:r>
              <a:rPr lang="en-US" dirty="0"/>
              <a:t>From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guided signals </a:t>
            </a:r>
            <a:r>
              <a:rPr lang="en-US" dirty="0"/>
              <a:t>in transmission lines to</a:t>
            </a:r>
          </a:p>
          <a:p>
            <a:pPr lvl="1"/>
            <a:r>
              <a:rPr lang="en-US" dirty="0"/>
              <a:t>To radiation in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free space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Receive antenna:  Collects </a:t>
            </a:r>
            <a:r>
              <a:rPr lang="en-US" dirty="0">
                <a:solidFill>
                  <a:schemeClr val="tx1"/>
                </a:solidFill>
              </a:rPr>
              <a:t>EM wave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F68F3-74B7-4F50-88E9-B40E4C7C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BCCBD-8326-449A-A23B-2DA638151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65" y="1539279"/>
            <a:ext cx="3715321" cy="4065455"/>
          </a:xfrm>
          <a:prstGeom prst="rect">
            <a:avLst/>
          </a:prstGeom>
        </p:spPr>
      </p:pic>
      <p:pic>
        <p:nvPicPr>
          <p:cNvPr id="5122" name="Picture 2" descr="Image result for usrp antenna">
            <a:extLst>
              <a:ext uri="{FF2B5EF4-FFF2-40B4-BE49-F238E27FC236}">
                <a16:creationId xmlns:a16="http://schemas.microsoft.com/office/drawing/2014/main" id="{1F992590-356C-44A5-8CFC-82482C816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70" y="3704187"/>
            <a:ext cx="3638550" cy="194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9F613-F44E-4244-B38A-2E2453687839}"/>
              </a:ext>
            </a:extLst>
          </p:cNvPr>
          <p:cNvSpPr txBox="1"/>
          <p:nvPr/>
        </p:nvSpPr>
        <p:spPr>
          <a:xfrm>
            <a:off x="9004152" y="4044875"/>
            <a:ext cx="2299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USRP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four</a:t>
            </a:r>
            <a:r>
              <a:rPr lang="es-ES" dirty="0"/>
              <a:t> vertical antenas</a:t>
            </a:r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1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73FC-C386-4940-93FA-1B3C2BB7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88B8-03C0-45FB-94E0-FEEDDF6B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</a:t>
            </a:r>
            <a:r>
              <a:rPr lang="en-US" dirty="0"/>
              <a:t>antenna radiation typically shown via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pattern</a:t>
            </a:r>
          </a:p>
          <a:p>
            <a:pPr lvl="1"/>
            <a:r>
              <a:rPr lang="en-US" dirty="0"/>
              <a:t>Value of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scalar</a:t>
            </a:r>
            <a:r>
              <a:rPr lang="en-US" dirty="0"/>
              <a:t> as a function of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position</a:t>
            </a:r>
          </a:p>
          <a:p>
            <a:pPr lvl="1"/>
            <a:r>
              <a:rPr lang="en-US" dirty="0"/>
              <a:t>Antenna usually at origin</a:t>
            </a:r>
          </a:p>
          <a:p>
            <a:pPr lvl="1"/>
            <a:r>
              <a:rPr lang="en-US" dirty="0"/>
              <a:t>Orientation of the antenna is important</a:t>
            </a:r>
          </a:p>
          <a:p>
            <a:r>
              <a:rPr lang="en-US" dirty="0"/>
              <a:t>Many possible quantities:  </a:t>
            </a:r>
          </a:p>
          <a:p>
            <a:pPr lvl="1"/>
            <a:r>
              <a:rPr lang="en-US" dirty="0"/>
              <a:t>Power, electric field, …</a:t>
            </a:r>
          </a:p>
          <a:p>
            <a:pPr lvl="1"/>
            <a:r>
              <a:rPr lang="en-US" dirty="0"/>
              <a:t>Normalized or un-normalized</a:t>
            </a:r>
          </a:p>
          <a:p>
            <a:r>
              <a:rPr lang="en-US" dirty="0"/>
              <a:t>Can be 2D or 3D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8098A-630F-4A6A-98F4-F83EBE5F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481CE-2F14-44A2-9698-2E57B143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038" y="1688305"/>
            <a:ext cx="2073726" cy="3481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50FE4B-28C0-4812-8D16-F32C826EC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832" y="1988342"/>
            <a:ext cx="3447952" cy="2881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145FC-4502-4241-86B9-3EC1D80B1F0A}"/>
              </a:ext>
            </a:extLst>
          </p:cNvPr>
          <p:cNvSpPr txBox="1"/>
          <p:nvPr/>
        </p:nvSpPr>
        <p:spPr>
          <a:xfrm>
            <a:off x="10055147" y="549976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19D8B-38A2-4D22-9B6B-9675BAC405B2}"/>
              </a:ext>
            </a:extLst>
          </p:cNvPr>
          <p:cNvSpPr txBox="1"/>
          <p:nvPr/>
        </p:nvSpPr>
        <p:spPr>
          <a:xfrm>
            <a:off x="7181725" y="548455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9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79CE-A883-4592-89A5-A5C42A33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C94AF-7CDF-4772-AE0C-CC6AE2C92A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251787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Radiation patterns are often given in spherical coordinates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Spherical coordinates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]: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Azimuth</a:t>
                </a:r>
                <a:r>
                  <a:rPr lang="en-US" dirty="0"/>
                  <a:t>, counter-clockwise angle in xy 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𝑒𝑙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Elevation</a:t>
                </a:r>
                <a:r>
                  <a:rPr lang="en-US" dirty="0"/>
                  <a:t>, angle from xy 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Radius</a:t>
                </a:r>
                <a:r>
                  <a:rPr lang="en-US" dirty="0"/>
                  <a:t> from origin</a:t>
                </a:r>
              </a:p>
              <a:p>
                <a:r>
                  <a:rPr lang="en-US" dirty="0"/>
                  <a:t>Many texts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polar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inclination angle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𝑖𝑛𝑐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𝑒𝑙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Measures angle from z axis</a:t>
                </a:r>
              </a:p>
              <a:p>
                <a:pPr lvl="1"/>
                <a:r>
                  <a:rPr lang="en-US" dirty="0"/>
                  <a:t>Most antenna and math texts use polar form</a:t>
                </a:r>
              </a:p>
              <a:p>
                <a:pPr lvl="1"/>
                <a:r>
                  <a:rPr lang="en-US" dirty="0"/>
                  <a:t>But, MATLAB antenna toolbox uses elevation form</a:t>
                </a:r>
              </a:p>
              <a:p>
                <a:r>
                  <a:rPr lang="en-US" dirty="0"/>
                  <a:t>Remember right hand rule!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C94AF-7CDF-4772-AE0C-CC6AE2C92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251787" cy="4329817"/>
              </a:xfrm>
              <a:blipFill>
                <a:blip r:embed="rId2"/>
                <a:stretch>
                  <a:fillRect l="-2339" t="-1549" r="-2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02406-DAD1-4314-97F3-BCBFC3C6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65171-4A78-4891-9DEC-335619B10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488" y="4498872"/>
            <a:ext cx="1910885" cy="1331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D6CB3E-714C-4C80-BD1E-717B850DB620}"/>
                  </a:ext>
                </a:extLst>
              </p:cNvPr>
              <p:cNvSpPr txBox="1"/>
              <p:nvPr/>
            </p:nvSpPr>
            <p:spPr>
              <a:xfrm>
                <a:off x="7349066" y="4103786"/>
                <a:ext cx="4459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Spherical (polar form)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Cartesian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D6CB3E-714C-4C80-BD1E-717B850DB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66" y="4103786"/>
                <a:ext cx="4459524" cy="369332"/>
              </a:xfrm>
              <a:prstGeom prst="rect">
                <a:avLst/>
              </a:prstGeom>
              <a:blipFill>
                <a:blip r:embed="rId4"/>
                <a:stretch>
                  <a:fillRect l="-123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F195709-815D-48C6-8364-6AADC19ED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6796" y="4579349"/>
            <a:ext cx="2245987" cy="108722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3B0268E-769A-4745-A164-31E893B99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73" y="1792808"/>
            <a:ext cx="22860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22CCF-A411-4749-8E02-E8D8381D8E59}"/>
              </a:ext>
            </a:extLst>
          </p:cNvPr>
          <p:cNvSpPr txBox="1"/>
          <p:nvPr/>
        </p:nvSpPr>
        <p:spPr>
          <a:xfrm>
            <a:off x="9489640" y="1453709"/>
            <a:ext cx="18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Polar coordinates</a:t>
            </a:r>
          </a:p>
        </p:txBody>
      </p:sp>
    </p:spTree>
    <p:extLst>
      <p:ext uri="{BB962C8B-B14F-4D97-AF65-F5344CB8AC3E}">
        <p14:creationId xmlns:p14="http://schemas.microsoft.com/office/powerpoint/2010/main" val="163994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79CE-A883-4592-89A5-A5C42A33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Coordinates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94AF-7CDF-4772-AE0C-CC6AE2C92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9"/>
            <a:ext cx="6251787" cy="432981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Conversion between spherical and cartesian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Conversion to a coordinate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02406-DAD1-4314-97F3-BCBFC3C6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1C19D-0594-4D44-9F0E-ECB35E59D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150" y="1857375"/>
            <a:ext cx="3019425" cy="3143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59C13-21AC-4203-8586-9F58056F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92" y="1903962"/>
            <a:ext cx="4298634" cy="1876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91ADEB-2A7C-4220-9223-E5313F019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192" y="4202104"/>
            <a:ext cx="34671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47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E179-5BE9-4D40-9ABB-275C6685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Radians</a:t>
            </a:r>
            <a:r>
              <a:rPr lang="es-ES" dirty="0"/>
              <a:t> and </a:t>
            </a:r>
            <a:r>
              <a:rPr lang="es-ES" dirty="0" err="1"/>
              <a:t>Steradians</a:t>
            </a:r>
            <a:r>
              <a:rPr lang="es-E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09543-685D-4C55-815C-F713C1D32B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751724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Radian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Circle of radius one</a:t>
                </a:r>
              </a:p>
              <a:p>
                <a:pPr lvl="1"/>
                <a:r>
                  <a:rPr lang="en-US" dirty="0"/>
                  <a:t>Angle for unit length on circumference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radians in the circle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Steradian</a:t>
                </a:r>
              </a:p>
              <a:p>
                <a:pPr lvl="1"/>
                <a:r>
                  <a:rPr lang="en-US" dirty="0"/>
                  <a:t>Defined on sphere of radius one</a:t>
                </a:r>
              </a:p>
              <a:p>
                <a:pPr lvl="1"/>
                <a:r>
                  <a:rPr lang="en-US" dirty="0"/>
                  <a:t>Angles corresponding to unit area on surface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sr in the sphere</a:t>
                </a:r>
              </a:p>
              <a:p>
                <a:r>
                  <a:rPr lang="en-US" dirty="0"/>
                  <a:t>Infinitesimal area and solid angle: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Note: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inclination angle not elevation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09543-685D-4C55-815C-F713C1D32B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751724" cy="4329817"/>
              </a:xfrm>
              <a:blipFill>
                <a:blip r:embed="rId2"/>
                <a:stretch>
                  <a:fillRect l="-2542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1177C-987B-4EDE-9EA9-D8918D9F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D0049-2B79-478C-A585-7A0D85EE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04" y="1539279"/>
            <a:ext cx="3438525" cy="432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C60219-39F8-4D5C-B7C7-89061D812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875" y="4477853"/>
            <a:ext cx="2740233" cy="6356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F18113-F8D7-481B-8E60-D7AFCC28F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108" y="4537853"/>
            <a:ext cx="2577154" cy="6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0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Mathematically describe an EM wave: </a:t>
            </a:r>
          </a:p>
          <a:p>
            <a:pPr lvl="1"/>
            <a:r>
              <a:rPr lang="en-US" dirty="0"/>
              <a:t>Direction of motion, wavenumber, frequency, polarization, …</a:t>
            </a:r>
          </a:p>
          <a:p>
            <a:r>
              <a:rPr lang="en-US" dirty="0"/>
              <a:t>Identify radio spectrum and power levels used in common commercial wireless products</a:t>
            </a:r>
          </a:p>
          <a:p>
            <a:r>
              <a:rPr lang="en-US" dirty="0"/>
              <a:t>Perform basic mathematical operations in polar coordinates</a:t>
            </a:r>
          </a:p>
          <a:p>
            <a:pPr lvl="1"/>
            <a:r>
              <a:rPr lang="en-US" dirty="0"/>
              <a:t>Conversions to cartesian coordinates, rotations, integrals, averages, …</a:t>
            </a:r>
          </a:p>
          <a:p>
            <a:r>
              <a:rPr lang="en-US" dirty="0"/>
              <a:t>Use tools from MATLAB to compute and plot key antenna parameters</a:t>
            </a:r>
          </a:p>
          <a:p>
            <a:pPr lvl="1"/>
            <a:r>
              <a:rPr lang="en-US" dirty="0"/>
              <a:t>Directivity, gain, efficiency, …</a:t>
            </a:r>
          </a:p>
          <a:p>
            <a:r>
              <a:rPr lang="en-US" dirty="0"/>
              <a:t>Compute received power in an angular region using the radiation density and intensity.</a:t>
            </a:r>
          </a:p>
          <a:p>
            <a:r>
              <a:rPr lang="en-US" dirty="0"/>
              <a:t>Compute the free-space path loss using </a:t>
            </a:r>
            <a:r>
              <a:rPr lang="en-US" dirty="0" err="1"/>
              <a:t>Friis</a:t>
            </a:r>
            <a:r>
              <a:rPr lang="en-US" dirty="0"/>
              <a:t> Law</a:t>
            </a:r>
          </a:p>
          <a:p>
            <a:r>
              <a:rPr lang="en-US" dirty="0"/>
              <a:t>Derive </a:t>
            </a:r>
            <a:r>
              <a:rPr lang="en-US" dirty="0" err="1"/>
              <a:t>Friis</a:t>
            </a:r>
            <a:r>
              <a:rPr lang="en-US" dirty="0"/>
              <a:t> Law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9AD6-D3F8-42F4-8582-5E55884A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Regions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BC99A-EB9F-4AE3-8D82-A70063B83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4626187" cy="4329817"/>
              </a:xfrm>
            </p:spPr>
            <p:txBody>
              <a:bodyPr/>
              <a:lstStyle/>
              <a:p>
                <a:r>
                  <a:rPr lang="en-US" dirty="0"/>
                  <a:t>Antenna patterns depend on the region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Reactive near field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Reactive pattern dominates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Radiating near field </a:t>
                </a:r>
                <a:r>
                  <a:rPr lang="en-US" dirty="0"/>
                  <a:t>or Fresnel region:</a:t>
                </a:r>
              </a:p>
              <a:p>
                <a:pPr lvl="1"/>
                <a:r>
                  <a:rPr lang="en-US" dirty="0"/>
                  <a:t>Angular pattern depends on distance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Far field </a:t>
                </a:r>
                <a:r>
                  <a:rPr lang="en-US" dirty="0"/>
                  <a:t>or Fraunhofer region:</a:t>
                </a:r>
              </a:p>
              <a:p>
                <a:pPr lvl="1"/>
                <a:r>
                  <a:rPr lang="en-US" dirty="0"/>
                  <a:t>Angular pattern independent of distance</a:t>
                </a:r>
              </a:p>
              <a:p>
                <a:pPr lvl="1"/>
                <a:r>
                  <a:rPr lang="en-US" dirty="0"/>
                  <a:t>Radiation is approximately plane waves</a:t>
                </a:r>
              </a:p>
              <a:p>
                <a:r>
                  <a:rPr lang="en-US" dirty="0"/>
                  <a:t>Can be approximately calculated using: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Maximum antenna dimension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Wavelength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BC99A-EB9F-4AE3-8D82-A70063B83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4626187" cy="4329817"/>
              </a:xfrm>
              <a:blipFill>
                <a:blip r:embed="rId2"/>
                <a:stretch>
                  <a:fillRect l="-316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D8C39-B73C-4E32-A324-40DA1CF0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E6074-E64F-40C2-B6E0-D7F4D869C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930" y="1907137"/>
            <a:ext cx="4521798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76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9AD6-D3F8-42F4-8582-5E55884A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BC99A-EB9F-4AE3-8D82-A70063B83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5362788" cy="4329817"/>
              </a:xfrm>
            </p:spPr>
            <p:txBody>
              <a:bodyPr/>
              <a:lstStyle/>
              <a:p>
                <a:r>
                  <a:rPr lang="en-US" dirty="0"/>
                  <a:t>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far-field =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Rayleigh</a:t>
                </a:r>
                <a:r>
                  <a:rPr lang="en-US" dirty="0"/>
                  <a:t> distance</a:t>
                </a:r>
              </a:p>
              <a:p>
                <a:r>
                  <a:rPr lang="en-US" dirty="0"/>
                  <a:t>Most cellular / WLAN systems operate in far field</a:t>
                </a:r>
              </a:p>
              <a:p>
                <a:r>
                  <a:rPr lang="en-US" dirty="0"/>
                  <a:t>Ex 1:  Half wavelength dipole antenna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= 2.3 GHz: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r>
                  <a:rPr lang="en-US" dirty="0"/>
                  <a:t> cm</a:t>
                </a:r>
              </a:p>
              <a:p>
                <a:r>
                  <a:rPr lang="en-US" dirty="0"/>
                  <a:t>Ex 2:  Large cellular base station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≈7</m:t>
                    </m:r>
                  </m:oMath>
                </a14:m>
                <a:r>
                  <a:rPr lang="en-US" dirty="0"/>
                  <a:t>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= 2.3 GHz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=751</m:t>
                    </m:r>
                  </m:oMath>
                </a14:m>
                <a:r>
                  <a:rPr lang="en-US" dirty="0"/>
                  <a:t> m</a:t>
                </a:r>
              </a:p>
              <a:p>
                <a:r>
                  <a:rPr lang="en-US" dirty="0"/>
                  <a:t>Ex 3:  </a:t>
                </a:r>
                <a:r>
                  <a:rPr lang="en-US" dirty="0" err="1"/>
                  <a:t>MmWave</a:t>
                </a:r>
                <a:r>
                  <a:rPr lang="en-US" dirty="0"/>
                  <a:t> wide aperture antenna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≈40</m:t>
                    </m:r>
                  </m:oMath>
                </a14:m>
                <a:r>
                  <a:rPr lang="en-US" dirty="0"/>
                  <a:t> cm,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= 140 GHz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149</m:t>
                    </m:r>
                  </m:oMath>
                </a14:m>
                <a:r>
                  <a:rPr lang="en-US" dirty="0"/>
                  <a:t> m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BC99A-EB9F-4AE3-8D82-A70063B83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5362788" cy="4329817"/>
              </a:xfrm>
              <a:blipFill>
                <a:blip r:embed="rId2"/>
                <a:stretch>
                  <a:fillRect l="-2727" t="-1549" r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D8C39-B73C-4E32-A324-40DA1CF0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E6074-E64F-40C2-B6E0-D7F4D869C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63" y="584199"/>
            <a:ext cx="3501889" cy="2783437"/>
          </a:xfrm>
          <a:prstGeom prst="rect">
            <a:avLst/>
          </a:prstGeom>
        </p:spPr>
      </p:pic>
      <p:pic>
        <p:nvPicPr>
          <p:cNvPr id="2050" name="Picture 2" descr="Image result for base station antenna">
            <a:extLst>
              <a:ext uri="{FF2B5EF4-FFF2-40B4-BE49-F238E27FC236}">
                <a16:creationId xmlns:a16="http://schemas.microsoft.com/office/drawing/2014/main" id="{4A4883AD-3E4F-48EA-9A07-E63D98123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33" y="3429000"/>
            <a:ext cx="2607875" cy="24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217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E7E9-9C38-4D97-9CCB-3A32D3D6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A3BEB-9C94-4097-B33D-18157B5410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instantaneous energy flux for a plane wave: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normal vector in direction of the plane wave</a:t>
                </a:r>
              </a:p>
              <a:p>
                <a:r>
                  <a:rPr lang="en-US" dirty="0"/>
                  <a:t>Typically consider fields at some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Time average power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Note factor of 2</a:t>
                </a:r>
              </a:p>
              <a:p>
                <a:r>
                  <a:rPr lang="en-US" dirty="0"/>
                  <a:t>Can write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Radiation density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radiation density</a:t>
                </a:r>
              </a:p>
              <a:p>
                <a:pPr lvl="1"/>
                <a:r>
                  <a:rPr lang="en-US" dirty="0"/>
                  <a:t>Maximum power available if aligned in the direction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Units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This is a function of 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A3BEB-9C94-4097-B33D-18157B541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 b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AACFE-9F91-4013-B1CE-F046F6A7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50704-6DDE-4605-8D7A-709BBBA36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996" y="3227428"/>
            <a:ext cx="22860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93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E7E9-9C38-4D97-9CCB-3A32D3D6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Intensity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A3BEB-9C94-4097-B33D-18157B5410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previous slide: 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Radiation density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Units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ES" b="0" dirty="0"/>
              </a:p>
              <a:p>
                <a:r>
                  <a:rPr lang="en-US" dirty="0"/>
                  <a:t>Also define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radiation intensity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Watts per </a:t>
                </a:r>
                <a:r>
                  <a:rPr lang="en-US" dirty="0"/>
                  <a:t>solid angle: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I</a:t>
                </a:r>
                <a:r>
                  <a:rPr lang="en-US" dirty="0"/>
                  <a:t>n far field, radiation pattern typically decays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In this case,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Only depends on angular position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Does not depend on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A3BEB-9C94-4097-B33D-18157B541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AACFE-9F91-4013-B1CE-F046F6A7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50704-6DDE-4605-8D7A-709BBBA36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996" y="3227428"/>
            <a:ext cx="22860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12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E7E9-9C38-4D97-9CCB-3A32D3D6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Radiated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A3BEB-9C94-4097-B33D-18157B5410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Total radiated power</a:t>
                </a:r>
                <a:r>
                  <a:rPr lang="en-US" dirty="0"/>
                  <a:t>:   </a:t>
                </a:r>
                <a:br>
                  <a:rPr lang="es-E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𝑟𝑎𝑑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𝑈𝑑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Units is Watts</a:t>
                </a:r>
              </a:p>
              <a:p>
                <a:pPr lvl="1"/>
                <a:r>
                  <a:rPr lang="en-US" dirty="0"/>
                  <a:t>Note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term!  Angle here is elevation angle not polar angle</a:t>
                </a:r>
                <a:endParaRPr lang="en-US" b="0" dirty="0"/>
              </a:p>
              <a:p>
                <a:r>
                  <a:rPr lang="en-US" b="0" dirty="0"/>
                  <a:t>Typically measured in dBm or </a:t>
                </a:r>
                <a:r>
                  <a:rPr lang="en-US" b="0" dirty="0" err="1"/>
                  <a:t>dBW</a:t>
                </a:r>
                <a:r>
                  <a:rPr lang="en-US" b="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𝑟𝑎𝑑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dBm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m:rPr>
                                    <m:nor/>
                                  </m:rPr>
                                  <a:rPr lang="es-ES" b="0" i="0" smtClean="0">
                                    <a:latin typeface="Cambria Math" panose="02040503050406030204" pitchFamily="18" charset="0"/>
                                  </a:rPr>
                                  <m:t>mW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𝑟𝑎𝑑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ES">
                            <a:latin typeface="Cambria Math" panose="02040503050406030204" pitchFamily="18" charset="0"/>
                          </a:rPr>
                          <m:t>dB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m:rPr>
                                    <m:nor/>
                                  </m:rPr>
                                  <a:rPr lang="es-ES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Power relative to </a:t>
                </a:r>
                <a:r>
                  <a:rPr lang="en-US" dirty="0" err="1"/>
                  <a:t>mW</a:t>
                </a:r>
                <a:r>
                  <a:rPr lang="en-US" dirty="0"/>
                  <a:t> or W</a:t>
                </a:r>
              </a:p>
              <a:p>
                <a:r>
                  <a:rPr lang="en-US" dirty="0"/>
                  <a:t>Review dB calculations if you forgot!</a:t>
                </a:r>
              </a:p>
              <a:p>
                <a:pPr lvl="1"/>
                <a:r>
                  <a:rPr lang="en-US" dirty="0"/>
                  <a:t>Ex:  A mobile transmitter transmits 250 </a:t>
                </a:r>
                <a:r>
                  <a:rPr lang="en-US" dirty="0" err="1"/>
                  <a:t>mW</a:t>
                </a:r>
                <a:r>
                  <a:rPr lang="en-US" dirty="0"/>
                  <a:t>.  What is the power in dBm?</a:t>
                </a:r>
              </a:p>
              <a:p>
                <a:pPr lvl="1"/>
                <a:r>
                  <a:rPr lang="en-US" dirty="0"/>
                  <a:t>Ans:  250 = 1000/4=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.   In dBm: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r>
                  <a:rPr lang="en-US" dirty="0"/>
                  <a:t> dBm</a:t>
                </a:r>
              </a:p>
              <a:p>
                <a:endParaRPr lang="en-US" dirty="0"/>
              </a:p>
              <a:p>
                <a:pPr marL="201168" lvl="1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A3BEB-9C94-4097-B33D-18157B541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AACFE-9F91-4013-B1CE-F046F6A7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16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Wireless Power Transmit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kW = 80 </a:t>
            </a:r>
            <a:r>
              <a:rPr lang="en-US" dirty="0" err="1"/>
              <a:t>dBm</a:t>
            </a:r>
            <a:r>
              <a:rPr lang="en-US" dirty="0"/>
              <a:t>: Typical FM radio transmission with 50 km radius</a:t>
            </a:r>
          </a:p>
          <a:p>
            <a:r>
              <a:rPr lang="en-US" dirty="0"/>
              <a:t> 1 kW = 60 </a:t>
            </a:r>
            <a:r>
              <a:rPr lang="en-US" dirty="0" err="1"/>
              <a:t>dBm</a:t>
            </a:r>
            <a:r>
              <a:rPr lang="en-US" dirty="0"/>
              <a:t>:  Microwave oven element (most of this doesn’t escape)</a:t>
            </a:r>
          </a:p>
          <a:p>
            <a:r>
              <a:rPr lang="en-US" dirty="0"/>
              <a:t>~300 W = 55 </a:t>
            </a:r>
            <a:r>
              <a:rPr lang="en-US" dirty="0" err="1"/>
              <a:t>dBm</a:t>
            </a:r>
            <a:r>
              <a:rPr lang="en-US" dirty="0"/>
              <a:t>:  Geostationary satellite</a:t>
            </a:r>
          </a:p>
          <a:p>
            <a:r>
              <a:rPr lang="en-US" dirty="0"/>
              <a:t>250 </a:t>
            </a:r>
            <a:r>
              <a:rPr lang="en-US" dirty="0" err="1"/>
              <a:t>mW</a:t>
            </a:r>
            <a:r>
              <a:rPr lang="en-US" dirty="0"/>
              <a:t> = 24 </a:t>
            </a:r>
            <a:r>
              <a:rPr lang="en-US" dirty="0" err="1"/>
              <a:t>dBm</a:t>
            </a:r>
            <a:r>
              <a:rPr lang="en-US" dirty="0"/>
              <a:t>:  Cellular phone maximum power (class 2)</a:t>
            </a:r>
          </a:p>
          <a:p>
            <a:r>
              <a:rPr lang="en-US" dirty="0"/>
              <a:t>200 </a:t>
            </a:r>
            <a:r>
              <a:rPr lang="en-US" dirty="0" err="1"/>
              <a:t>mW</a:t>
            </a:r>
            <a:r>
              <a:rPr lang="en-US" dirty="0"/>
              <a:t> = 23 </a:t>
            </a:r>
            <a:r>
              <a:rPr lang="en-US" dirty="0" err="1"/>
              <a:t>dBm</a:t>
            </a:r>
            <a:r>
              <a:rPr lang="en-US" dirty="0"/>
              <a:t>:  </a:t>
            </a:r>
            <a:r>
              <a:rPr lang="en-US" dirty="0" err="1"/>
              <a:t>WiFi</a:t>
            </a:r>
            <a:r>
              <a:rPr lang="en-US" dirty="0"/>
              <a:t> access point</a:t>
            </a:r>
          </a:p>
          <a:p>
            <a:r>
              <a:rPr lang="en-US" dirty="0"/>
              <a:t>32 </a:t>
            </a:r>
            <a:r>
              <a:rPr lang="en-US" dirty="0" err="1"/>
              <a:t>mW</a:t>
            </a:r>
            <a:r>
              <a:rPr lang="en-US" dirty="0"/>
              <a:t> = 15 </a:t>
            </a:r>
            <a:r>
              <a:rPr lang="en-US" dirty="0" err="1"/>
              <a:t>dBm</a:t>
            </a:r>
            <a:r>
              <a:rPr lang="en-US" dirty="0"/>
              <a:t>:  </a:t>
            </a:r>
            <a:r>
              <a:rPr lang="en-US" dirty="0" err="1"/>
              <a:t>WiFi</a:t>
            </a:r>
            <a:r>
              <a:rPr lang="en-US" dirty="0"/>
              <a:t> transmitter in a laptop</a:t>
            </a:r>
          </a:p>
          <a:p>
            <a:r>
              <a:rPr lang="en-US" dirty="0"/>
              <a:t>4 </a:t>
            </a:r>
            <a:r>
              <a:rPr lang="en-US" dirty="0" err="1"/>
              <a:t>mW</a:t>
            </a:r>
            <a:r>
              <a:rPr lang="en-US" dirty="0"/>
              <a:t> = 6 </a:t>
            </a:r>
            <a:r>
              <a:rPr lang="en-US" dirty="0" err="1"/>
              <a:t>dBm</a:t>
            </a:r>
            <a:r>
              <a:rPr lang="en-US" dirty="0"/>
              <a:t>:  Bluetooth 10 m range</a:t>
            </a:r>
          </a:p>
          <a:p>
            <a:r>
              <a:rPr lang="en-US" dirty="0"/>
              <a:t>1 </a:t>
            </a:r>
            <a:r>
              <a:rPr lang="en-US" dirty="0" err="1"/>
              <a:t>mW</a:t>
            </a:r>
            <a:r>
              <a:rPr lang="en-US" dirty="0"/>
              <a:t> = 0 </a:t>
            </a:r>
            <a:r>
              <a:rPr lang="en-US" dirty="0" err="1"/>
              <a:t>dBm</a:t>
            </a:r>
            <a:r>
              <a:rPr lang="en-US" dirty="0"/>
              <a:t>:  Bluetooth, 1 m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60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8F9D-FB36-4544-AA8B-5ECA15BF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Antenna Directivity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5BEC7-E60E-40AF-A546-C066A1CBC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Isotropic antenna</a:t>
                </a:r>
                <a:r>
                  <a:rPr lang="en-US" dirty="0"/>
                  <a:t>:  Radiates uniformly in all directions</a:t>
                </a:r>
              </a:p>
              <a:p>
                <a:pPr lvl="1"/>
                <a:r>
                  <a:rPr lang="en-US" dirty="0"/>
                  <a:t>Theoretically construct</a:t>
                </a:r>
              </a:p>
              <a:p>
                <a:r>
                  <a:rPr lang="en-US" dirty="0"/>
                  <a:t>Most antennas concentrate power in certain angles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Antenna directivity</a:t>
                </a:r>
                <a:r>
                  <a:rPr lang="en-US" dirty="0"/>
                  <a:t>:</a:t>
                </a:r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𝑟𝑎𝑑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[dimensionless]</a:t>
                </a:r>
              </a:p>
              <a:p>
                <a:pPr lvl="1"/>
                <a:r>
                  <a:rPr lang="en-US" dirty="0"/>
                  <a:t>Measures power at an angle relative to average</a:t>
                </a:r>
              </a:p>
              <a:p>
                <a:pPr lvl="1"/>
                <a:r>
                  <a:rPr lang="en-US" dirty="0"/>
                  <a:t>Average in linear domain is one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Max directivity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Directivity in direction with maximum power</a:t>
                </a:r>
              </a:p>
              <a:p>
                <a:r>
                  <a:rPr lang="en-US" dirty="0"/>
                  <a:t>Typically measured in </a:t>
                </a:r>
                <a:r>
                  <a:rPr lang="en-US" dirty="0" err="1"/>
                  <a:t>dBi</a:t>
                </a:r>
                <a:endParaRPr lang="en-US" dirty="0"/>
              </a:p>
              <a:p>
                <a:pPr lvl="1"/>
                <a:r>
                  <a:rPr lang="en-US" dirty="0"/>
                  <a:t>dB relative to isotropic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𝑑𝐵𝑖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d>
                                  <m:d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5BEC7-E60E-40AF-A546-C066A1CBC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3987A-D3B5-4B4D-993F-726A9CFA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1C28A-88B4-4CE1-B519-C2D4BCDED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598" y="1573867"/>
            <a:ext cx="2109989" cy="1632546"/>
          </a:xfrm>
          <a:prstGeom prst="rect">
            <a:avLst/>
          </a:prstGeom>
        </p:spPr>
      </p:pic>
      <p:pic>
        <p:nvPicPr>
          <p:cNvPr id="1026" name="Picture 2" descr="Image result for antenna pattern horn">
            <a:extLst>
              <a:ext uri="{FF2B5EF4-FFF2-40B4-BE49-F238E27FC236}">
                <a16:creationId xmlns:a16="http://schemas.microsoft.com/office/drawing/2014/main" id="{FF0F9891-ABEC-4466-9729-97D72957B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233" y="3360890"/>
            <a:ext cx="2276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BA0570-BBA6-4A4D-ADA9-8338EF38A20B}"/>
              </a:ext>
            </a:extLst>
          </p:cNvPr>
          <p:cNvSpPr txBox="1"/>
          <p:nvPr/>
        </p:nvSpPr>
        <p:spPr>
          <a:xfrm>
            <a:off x="8128000" y="1539279"/>
            <a:ext cx="292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Theoretical isotropic antenna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03AF7-8A60-4F07-A96D-D9E3CD42D894}"/>
              </a:ext>
            </a:extLst>
          </p:cNvPr>
          <p:cNvSpPr txBox="1"/>
          <p:nvPr/>
        </p:nvSpPr>
        <p:spPr>
          <a:xfrm>
            <a:off x="8226737" y="5366365"/>
            <a:ext cx="293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Horn antenna with directivity</a:t>
            </a:r>
          </a:p>
        </p:txBody>
      </p:sp>
    </p:spTree>
    <p:extLst>
      <p:ext uri="{BB962C8B-B14F-4D97-AF65-F5344CB8AC3E}">
        <p14:creationId xmlns:p14="http://schemas.microsoft.com/office/powerpoint/2010/main" val="1987323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E517-F3BE-49DA-AD41-C44FA14C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Antenna Gain and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D456B-E84C-442A-A96B-83BD52812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574453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Most antennas have losses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efficiency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𝑟𝑎𝑑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Radiated to input power in TX mode</a:t>
                </a:r>
              </a:p>
              <a:p>
                <a:pPr lvl="1"/>
                <a:r>
                  <a:rPr lang="en-US" dirty="0"/>
                  <a:t>Remaining power is lost in heat in the antenna</a:t>
                </a:r>
              </a:p>
              <a:p>
                <a:pPr lvl="1"/>
                <a:r>
                  <a:rPr lang="en-US" dirty="0"/>
                  <a:t>Note: Some text include losses in the generator</a:t>
                </a:r>
              </a:p>
              <a:p>
                <a:r>
                  <a:rPr lang="en-US" dirty="0"/>
                  <a:t>Lossless antenna: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Antenna gain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Radiation intensity per unit input power</a:t>
                </a:r>
              </a:p>
              <a:p>
                <a:pPr lvl="1"/>
                <a:r>
                  <a:rPr lang="en-US" dirty="0"/>
                  <a:t>For losses antennas, gain = directivity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D456B-E84C-442A-A96B-83BD52812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574453" cy="4329817"/>
              </a:xfrm>
              <a:blipFill>
                <a:blip r:embed="rId2"/>
                <a:stretch>
                  <a:fillRect l="-2626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DEE0E-DD68-413F-B2EE-12728343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17CD9-FFD5-4850-91E7-2E1AD5BB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061" b="8284"/>
          <a:stretch/>
        </p:blipFill>
        <p:spPr>
          <a:xfrm>
            <a:off x="7316258" y="1630891"/>
            <a:ext cx="3449152" cy="3546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F31FB0-7B8F-4A62-B6C0-EF6B4EC01F65}"/>
                  </a:ext>
                </a:extLst>
              </p:cNvPr>
              <p:cNvSpPr txBox="1"/>
              <p:nvPr/>
            </p:nvSpPr>
            <p:spPr>
              <a:xfrm>
                <a:off x="9868922" y="4654489"/>
                <a:ext cx="1340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Radiated power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F31FB0-7B8F-4A62-B6C0-EF6B4EC01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8922" y="4654489"/>
                <a:ext cx="1340945" cy="523220"/>
              </a:xfrm>
              <a:prstGeom prst="rect">
                <a:avLst/>
              </a:prstGeom>
              <a:blipFill>
                <a:blip r:embed="rId4"/>
                <a:stretch>
                  <a:fillRect l="-136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A8C0DB41-AA81-4945-99C1-6DF2EA2E6660}"/>
              </a:ext>
            </a:extLst>
          </p:cNvPr>
          <p:cNvSpPr/>
          <p:nvPr/>
        </p:nvSpPr>
        <p:spPr>
          <a:xfrm rot="16200000">
            <a:off x="8722033" y="4034881"/>
            <a:ext cx="181186" cy="71355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D7E0CAF-2A32-4B5A-B79A-FC7D144F6FB5}"/>
              </a:ext>
            </a:extLst>
          </p:cNvPr>
          <p:cNvSpPr/>
          <p:nvPr/>
        </p:nvSpPr>
        <p:spPr>
          <a:xfrm rot="16200000">
            <a:off x="10447567" y="4028542"/>
            <a:ext cx="181187" cy="1070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039FEF-3CA1-4CED-9747-2AF9E68353A3}"/>
                  </a:ext>
                </a:extLst>
              </p:cNvPr>
              <p:cNvSpPr txBox="1"/>
              <p:nvPr/>
            </p:nvSpPr>
            <p:spPr>
              <a:xfrm>
                <a:off x="8364905" y="5206744"/>
                <a:ext cx="10816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Input power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039FEF-3CA1-4CED-9747-2AF9E683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905" y="5206744"/>
                <a:ext cx="1081643" cy="523220"/>
              </a:xfrm>
              <a:prstGeom prst="rect">
                <a:avLst/>
              </a:prstGeom>
              <a:blipFill>
                <a:blip r:embed="rId5"/>
                <a:stretch>
                  <a:fillRect l="-1685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A90A331-78CB-4C35-B286-E202748A8EDB}"/>
              </a:ext>
            </a:extLst>
          </p:cNvPr>
          <p:cNvSpPr txBox="1"/>
          <p:nvPr/>
        </p:nvSpPr>
        <p:spPr>
          <a:xfrm>
            <a:off x="9452592" y="3349294"/>
            <a:ext cx="1135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Losses</a:t>
            </a:r>
            <a:r>
              <a:rPr lang="es-ES" sz="1400" dirty="0"/>
              <a:t> / </a:t>
            </a:r>
            <a:r>
              <a:rPr lang="es-ES" sz="1400" dirty="0" err="1"/>
              <a:t>heat</a:t>
            </a:r>
            <a:endParaRPr lang="en-US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F8ECAD-FE1A-4352-846C-C84CFE0C4283}"/>
              </a:ext>
            </a:extLst>
          </p:cNvPr>
          <p:cNvCxnSpPr/>
          <p:nvPr/>
        </p:nvCxnSpPr>
        <p:spPr>
          <a:xfrm>
            <a:off x="8905727" y="3657071"/>
            <a:ext cx="0" cy="137212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04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7507-48C5-4961-9C38-B98E79D7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Antenna Toolbox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A0C8-CFC6-4870-91F1-D313D37F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5235787" cy="4329817"/>
          </a:xfrm>
        </p:spPr>
        <p:txBody>
          <a:bodyPr/>
          <a:lstStyle/>
          <a:p>
            <a:r>
              <a:rPr lang="en-US" dirty="0"/>
              <a:t>Powerful routines for:</a:t>
            </a:r>
          </a:p>
          <a:p>
            <a:pPr lvl="1"/>
            <a:r>
              <a:rPr lang="en-US" dirty="0"/>
              <a:t>Design and analysis of antennas</a:t>
            </a:r>
          </a:p>
          <a:p>
            <a:pPr lvl="1"/>
            <a:r>
              <a:rPr lang="en-US" dirty="0"/>
              <a:t>Radiation patterns</a:t>
            </a:r>
          </a:p>
          <a:p>
            <a:r>
              <a:rPr lang="en-US" dirty="0"/>
              <a:t>Supports many antennas</a:t>
            </a:r>
          </a:p>
          <a:p>
            <a:r>
              <a:rPr lang="en-US" dirty="0"/>
              <a:t>Accurate EM modeling</a:t>
            </a:r>
          </a:p>
          <a:p>
            <a:endParaRPr lang="en-US" dirty="0"/>
          </a:p>
          <a:p>
            <a:r>
              <a:rPr lang="en-US" dirty="0"/>
              <a:t>Free to NYU students</a:t>
            </a:r>
          </a:p>
          <a:p>
            <a:pPr lvl="1"/>
            <a:r>
              <a:rPr lang="en-US" dirty="0"/>
              <a:t>Just download it with your MATLAB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A51AA-DB4E-40EF-98AC-F0A85CDF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26FF9-0CBC-4C3A-8093-3D10AEC23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262" y="1475847"/>
            <a:ext cx="3951471" cy="2721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BD5C8-288C-4667-9F89-0A0A8AC39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445" y="4253182"/>
            <a:ext cx="5522172" cy="15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98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9787-3E3B-4D79-A131-A496B9FE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MATLAB:  Dipole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076D-D162-424B-B07D-06B41207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8173720" cy="2025188"/>
          </a:xfrm>
        </p:spPr>
        <p:txBody>
          <a:bodyPr/>
          <a:lstStyle/>
          <a:p>
            <a:r>
              <a:rPr lang="en-US" dirty="0"/>
              <a:t>MATLAB has powerful tools for calculating antenna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3F4A-FC82-4211-9827-C6C78281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A7149-C88B-43A7-AFFA-1D1E9B5B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4" y="2295129"/>
            <a:ext cx="2277982" cy="2538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A3D6C7-E83B-4E30-ABE2-67380D8FA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866" y="2295129"/>
            <a:ext cx="3175000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38096-79E0-4679-B157-C2CA33C0B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432" y="2280182"/>
            <a:ext cx="3000279" cy="2025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33FE4B-EBD4-4DA8-AC3C-B8CE9C5AD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815" y="5004395"/>
            <a:ext cx="1906586" cy="622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C7A2E-F527-45F6-A4F0-56314F26B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7249" y="5004395"/>
            <a:ext cx="3031123" cy="5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5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of Electromagnetic Waves </a:t>
            </a:r>
          </a:p>
          <a:p>
            <a:r>
              <a:rPr lang="en-US" dirty="0"/>
              <a:t>Basics of Antennas </a:t>
            </a:r>
          </a:p>
          <a:p>
            <a:r>
              <a:rPr lang="en-US" dirty="0"/>
              <a:t>Free Space Propagation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508155" y="1539279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66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9787-3E3B-4D79-A131-A496B9FE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Microstrip Patch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076D-D162-424B-B07D-06B41207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8173720" cy="2025188"/>
          </a:xfrm>
        </p:spPr>
        <p:txBody>
          <a:bodyPr/>
          <a:lstStyle/>
          <a:p>
            <a:r>
              <a:rPr lang="en-US" dirty="0"/>
              <a:t>A more complex antenna</a:t>
            </a:r>
          </a:p>
          <a:p>
            <a:r>
              <a:rPr lang="en-US" dirty="0"/>
              <a:t>Many other parameters</a:t>
            </a:r>
          </a:p>
          <a:p>
            <a:pPr lvl="1"/>
            <a:r>
              <a:rPr lang="en-US" dirty="0"/>
              <a:t>Substrate selection (e.g. FR4, Rogers)</a:t>
            </a:r>
          </a:p>
          <a:p>
            <a:pPr lvl="1"/>
            <a:r>
              <a:rPr lang="en-US" dirty="0"/>
              <a:t>Shapes, notches,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3F4A-FC82-4211-9827-C6C78281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74FCFF-C40D-4CBF-8850-40B4AE961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988" y="1831576"/>
            <a:ext cx="4613615" cy="3388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0AAFCC-8DC4-40B6-97DF-02BCBFC4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72" y="3025771"/>
            <a:ext cx="4803054" cy="290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14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of Electromagnetic Waves </a:t>
            </a:r>
          </a:p>
          <a:p>
            <a:r>
              <a:rPr lang="en-US" dirty="0"/>
              <a:t>Basics of Antennas </a:t>
            </a:r>
          </a:p>
          <a:p>
            <a:r>
              <a:rPr lang="en-US" dirty="0"/>
              <a:t>Free Space Propagation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91377" y="2378178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35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8F9D-FB36-4544-AA8B-5ECA15BF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Antenna Effective Aperture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5BEC7-E60E-40AF-A546-C066A1CBC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63069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RX antenna sees incident plane wave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Assume polarization aligned to the antenna</a:t>
                </a: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effective antenna aperture </a:t>
                </a:r>
                <a:r>
                  <a:rPr lang="en-US" dirty="0"/>
                  <a:t>(or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area</a:t>
                </a:r>
                <a:r>
                  <a:rPr lang="en-US" dirty="0"/>
                  <a:t>):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Power density of incident wave [W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Power delivered to load at the receiver [W]</a:t>
                </a:r>
              </a:p>
              <a:p>
                <a:r>
                  <a:rPr lang="en-US" dirty="0"/>
                  <a:t>The effective area that the antenna collects</a:t>
                </a:r>
              </a:p>
              <a:p>
                <a:pPr lvl="1"/>
                <a:r>
                  <a:rPr lang="en-US" dirty="0"/>
                  <a:t>We will see this is different than the physical aperture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will depend on the direction of arrival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5BEC7-E60E-40AF-A546-C066A1CBC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630691" cy="4329817"/>
              </a:xfrm>
              <a:blipFill>
                <a:blip r:embed="rId2"/>
                <a:stretch>
                  <a:fillRect l="-259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3987A-D3B5-4B4D-993F-726A9CFA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FB0F2-9D96-4F1C-8667-E3EC1D91F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506" y="2095500"/>
            <a:ext cx="4335174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75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8F9D-FB36-4544-AA8B-5ECA15BF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Aperture and Directivity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5BEC7-E60E-40AF-A546-C066A1CBC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7405697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From previous slide, effective aperture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Ratio of received power to incident radiation density</a:t>
                </a:r>
                <a:endParaRPr lang="en-US" b="0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Aperture-directivity relation</a:t>
                </a:r>
                <a:r>
                  <a:rPr lang="en-US" dirty="0"/>
                  <a:t>:</a:t>
                </a:r>
              </a:p>
              <a:p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True for all lossless antennas</a:t>
                </a:r>
              </a:p>
              <a:p>
                <a:pPr lvl="1"/>
                <a:r>
                  <a:rPr lang="en-US" dirty="0"/>
                  <a:t>Proof:  next slide</a:t>
                </a:r>
              </a:p>
              <a:p>
                <a:r>
                  <a:rPr lang="en-US" b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Consequence</a:t>
                </a:r>
                <a:r>
                  <a:rPr lang="en-US" b="0" dirty="0"/>
                  <a:t>:  Average aperture is always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Why?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nary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nary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s-E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Independent of the physical size of the antenna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5BEC7-E60E-40AF-A546-C066A1CBC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7405697" cy="4329817"/>
              </a:xfrm>
              <a:blipFill>
                <a:blip r:embed="rId2"/>
                <a:stretch>
                  <a:fillRect l="-1811" t="-1268" b="-4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3987A-D3B5-4B4D-993F-726A9CFA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FB0F2-9D96-4F1C-8667-E3EC1D91F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506" y="2095500"/>
            <a:ext cx="4335174" cy="25336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613D148-6423-4066-862A-DEDD03E985B5}"/>
              </a:ext>
            </a:extLst>
          </p:cNvPr>
          <p:cNvGrpSpPr/>
          <p:nvPr/>
        </p:nvGrpSpPr>
        <p:grpSpPr>
          <a:xfrm>
            <a:off x="2475220" y="2695415"/>
            <a:ext cx="3385165" cy="832603"/>
            <a:chOff x="2572575" y="2952224"/>
            <a:chExt cx="3553905" cy="113121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01E2E0-6B4D-4FE8-A56A-0EB4FE8CADF1}"/>
                </a:ext>
              </a:extLst>
            </p:cNvPr>
            <p:cNvSpPr/>
            <p:nvPr/>
          </p:nvSpPr>
          <p:spPr>
            <a:xfrm>
              <a:off x="2572575" y="2952224"/>
              <a:ext cx="3553905" cy="113121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8E58888-678F-4ED3-8E04-FE0FE777D175}"/>
                    </a:ext>
                  </a:extLst>
                </p:cNvPr>
                <p:cNvSpPr txBox="1"/>
                <p:nvPr/>
              </p:nvSpPr>
              <p:spPr>
                <a:xfrm>
                  <a:off x="2911939" y="3104904"/>
                  <a:ext cx="2875176" cy="6481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8E58888-678F-4ED3-8E04-FE0FE777D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939" y="3104904"/>
                  <a:ext cx="2875176" cy="648191"/>
                </a:xfrm>
                <a:prstGeom prst="rect">
                  <a:avLst/>
                </a:prstGeom>
                <a:blipFill>
                  <a:blip r:embed="rId4"/>
                  <a:stretch>
                    <a:fillRect b="-25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9229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3E87-028B-4C9B-B528-DA6D6359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of the Aperture-Directivity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E708A-E4FA-4DC6-86FC-AE811FFB1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953211" cy="43298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Ant 1 transmits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Radiation density is: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Received power at Ant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ES" dirty="0"/>
              </a:p>
              <a:p>
                <a:r>
                  <a:rPr lang="en-US" dirty="0"/>
                  <a:t>TX from Ant 2, the gain must be the same: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consequence of reciprocity</a:t>
                </a:r>
              </a:p>
              <a:p>
                <a:r>
                  <a:rPr lang="en-US" dirty="0"/>
                  <a:t>Hence, for any two antennas: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From simple antenna calculations for a short dipole: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(Needs basic EM theory)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E708A-E4FA-4DC6-86FC-AE811FFB1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953211" cy="4329817"/>
              </a:xfrm>
              <a:blipFill>
                <a:blip r:embed="rId2"/>
                <a:stretch>
                  <a:fillRect l="-2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30F26-723A-47DC-AC54-EB2F93B0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0E909-ED98-4352-891E-562EC431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895" y="2853724"/>
            <a:ext cx="4273484" cy="206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E47A-BB1F-4130-90CF-153E70F8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Friis</a:t>
            </a:r>
            <a:r>
              <a:rPr lang="es-ES" dirty="0"/>
              <a:t>’ </a:t>
            </a:r>
            <a:r>
              <a:rPr lang="es-ES" dirty="0" err="1"/>
              <a:t>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A583C-7C61-4121-B9C4-8EAA2F0D9D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two lossless antennas in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free space</a:t>
                </a:r>
              </a:p>
              <a:p>
                <a:r>
                  <a:rPr lang="en-US" dirty="0"/>
                  <a:t>From previous slide: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From aperture-directivity relation: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leads to </a:t>
                </a: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Friis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’ Law </a:t>
                </a:r>
                <a:r>
                  <a:rPr lang="en-US" dirty="0">
                    <a:solidFill>
                      <a:schemeClr val="tx1"/>
                    </a:solidFill>
                  </a:rPr>
                  <a:t>(for lossless antennas)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Path loss </a:t>
                </a:r>
                <a:r>
                  <a:rPr lang="en-US" dirty="0"/>
                  <a:t>is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Path loss Inversely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A583C-7C61-4121-B9C4-8EAA2F0D9D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6005C-1B40-4C42-A561-7C6ED136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01A575-7FF2-469D-BDBF-5290BFEEC929}"/>
              </a:ext>
            </a:extLst>
          </p:cNvPr>
          <p:cNvGrpSpPr/>
          <p:nvPr/>
        </p:nvGrpSpPr>
        <p:grpSpPr>
          <a:xfrm>
            <a:off x="2465738" y="3796933"/>
            <a:ext cx="3385165" cy="832603"/>
            <a:chOff x="2572575" y="2952224"/>
            <a:chExt cx="3553905" cy="113121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7DB8E70-49B8-4E9E-B49B-430B098021E8}"/>
                </a:ext>
              </a:extLst>
            </p:cNvPr>
            <p:cNvSpPr/>
            <p:nvPr/>
          </p:nvSpPr>
          <p:spPr>
            <a:xfrm>
              <a:off x="2572575" y="2952224"/>
              <a:ext cx="3553905" cy="113121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ED22D9C-32BF-4366-9DC0-3A005F85467C}"/>
                    </a:ext>
                  </a:extLst>
                </p:cNvPr>
                <p:cNvSpPr txBox="1"/>
                <p:nvPr/>
              </p:nvSpPr>
              <p:spPr>
                <a:xfrm>
                  <a:off x="2981216" y="2952224"/>
                  <a:ext cx="2875176" cy="1045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ED22D9C-32BF-4366-9DC0-3A005F854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216" y="2952224"/>
                  <a:ext cx="2875176" cy="10453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0" name="Picture 2" descr="Image result for free space path loss">
            <a:extLst>
              <a:ext uri="{FF2B5EF4-FFF2-40B4-BE49-F238E27FC236}">
                <a16:creationId xmlns:a16="http://schemas.microsoft.com/office/drawing/2014/main" id="{D240FFE3-4E61-4648-8FCF-856E2C09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90" y="1878069"/>
            <a:ext cx="4792150" cy="310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643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4447-B18A-4635-B0F1-2027962D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3F051-9557-4440-B85A-7A116D4AB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8" y="1539279"/>
                <a:ext cx="8164167" cy="4329817"/>
              </a:xfrm>
            </p:spPr>
            <p:txBody>
              <a:bodyPr/>
              <a:lstStyle/>
              <a:p>
                <a:r>
                  <a:rPr lang="en-US" dirty="0"/>
                  <a:t>Friis’ Law assumes incident wave is aligned in polarization</a:t>
                </a:r>
              </a:p>
              <a:p>
                <a:r>
                  <a:rPr lang="en-US" dirty="0"/>
                  <a:t>In general, need to consider polarization loss</a:t>
                </a:r>
              </a:p>
              <a:p>
                <a:r>
                  <a:rPr lang="en-US" dirty="0"/>
                  <a:t>Recall: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polarization vector</a:t>
                </a:r>
                <a:r>
                  <a:rPr lang="en-US" dirty="0"/>
                  <a:t> for a plane wave:</a:t>
                </a:r>
              </a:p>
              <a:p>
                <a:pPr lvl="1"/>
                <a:r>
                  <a:rPr lang="en-US" dirty="0"/>
                  <a:t>Direction of the E-field in phasor notation</a:t>
                </a:r>
              </a:p>
              <a:p>
                <a:pPr lvl="1"/>
                <a:r>
                  <a:rPr lang="en-US" dirty="0"/>
                  <a:t>A complex vector in 3-dim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Polarization loss factor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𝑃𝐿𝐹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𝝆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𝝆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:  Polarization vector of the TX wave from antenna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:  Polarization vector of the RX incident wave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:  Angle between them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3F051-9557-4440-B85A-7A116D4AB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8" y="1539279"/>
                <a:ext cx="8164167" cy="4329817"/>
              </a:xfrm>
              <a:blipFill>
                <a:blip r:embed="rId2"/>
                <a:stretch>
                  <a:fillRect l="-179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9E6EA-B2AA-4843-9D86-93D9D2C0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BC637-0554-4CE3-8E1E-7BA1C386B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157" y="1744094"/>
            <a:ext cx="1811277" cy="1723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D11B6-DB36-491D-9B0E-CAD322BC7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458" y="3887996"/>
            <a:ext cx="3929325" cy="158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13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4447-B18A-4635-B0F1-2027962D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Antenna Impedance and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3F051-9557-4440-B85A-7A116D4AB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8" y="1539279"/>
                <a:ext cx="8164167" cy="4329817"/>
              </a:xfrm>
            </p:spPr>
            <p:txBody>
              <a:bodyPr/>
              <a:lstStyle/>
              <a:p>
                <a:r>
                  <a:rPr lang="en-US" dirty="0"/>
                  <a:t>Not all power from radio may be delivered to antenna</a:t>
                </a:r>
              </a:p>
              <a:p>
                <a:r>
                  <a:rPr lang="en-US" dirty="0"/>
                  <a:t>Some is reflected back</a:t>
                </a:r>
              </a:p>
              <a:p>
                <a:r>
                  <a:rPr lang="en-US" dirty="0"/>
                  <a:t>Described by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reflection coefficient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s-ES" b="0" dirty="0"/>
              </a:p>
              <a:p>
                <a:pPr lvl="1"/>
                <a:r>
                  <a:rPr lang="es-ES" dirty="0" err="1"/>
                  <a:t>Also</a:t>
                </a:r>
                <a:r>
                  <a:rPr lang="es-ES" dirty="0"/>
                  <a:t> </a:t>
                </a:r>
                <a:r>
                  <a:rPr lang="es-ES" dirty="0" err="1"/>
                  <a:t>referred</a:t>
                </a:r>
                <a:r>
                  <a:rPr lang="es-ES" dirty="0"/>
                  <a:t> </a:t>
                </a:r>
                <a:r>
                  <a:rPr lang="es-ES" dirty="0" err="1"/>
                  <a:t>to</a:t>
                </a:r>
                <a:r>
                  <a:rPr lang="es-E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Complex ratio of forward to reverse wave</a:t>
                </a:r>
              </a:p>
              <a:p>
                <a:r>
                  <a:rPr lang="en-US" dirty="0"/>
                  <a:t>Also described by impedance mismatch: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Γ</m:t>
                    </m:r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Fraction of power transferred: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b="0" dirty="0"/>
              </a:p>
              <a:p>
                <a:r>
                  <a:rPr lang="en-US" dirty="0"/>
                  <a:t>Also given as voltage standing wave ratio (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VSWR</a:t>
                </a:r>
                <a:r>
                  <a:rPr lang="en-US" dirty="0"/>
                  <a:t>)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3F051-9557-4440-B85A-7A116D4AB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8" y="1539279"/>
                <a:ext cx="8164167" cy="4329817"/>
              </a:xfrm>
              <a:blipFill>
                <a:blip r:embed="rId2"/>
                <a:stretch>
                  <a:fillRect l="-179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9E6EA-B2AA-4843-9D86-93D9D2C0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3B25A-AA09-4504-B290-096AFCFC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585" y="1574926"/>
            <a:ext cx="4508877" cy="1690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83510-997A-483A-9BB7-83552A12C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622" y="3513865"/>
            <a:ext cx="3086100" cy="1876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CD55DE-F576-4E32-A497-36E324B2FA77}"/>
              </a:ext>
            </a:extLst>
          </p:cNvPr>
          <p:cNvSpPr txBox="1"/>
          <p:nvPr/>
        </p:nvSpPr>
        <p:spPr>
          <a:xfrm>
            <a:off x="7626452" y="5499764"/>
            <a:ext cx="4079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Ali et al, Small Form Factor PIFA Antenna Design at 28 GHz for 5G Applications, 2019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567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4447-B18A-4635-B0F1-2027962D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Friis</a:t>
            </a:r>
            <a:r>
              <a:rPr lang="en-US" dirty="0"/>
              <a:t>’ Law with Losses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3F051-9557-4440-B85A-7A116D4AB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8" y="1539279"/>
                <a:ext cx="8164167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Three losses in practice:</a:t>
                </a:r>
              </a:p>
              <a:p>
                <a:pPr lvl="1"/>
                <a:r>
                  <a:rPr lang="en-US" dirty="0"/>
                  <a:t>Polarization loss</a:t>
                </a:r>
              </a:p>
              <a:p>
                <a:pPr lvl="1"/>
                <a:r>
                  <a:rPr lang="en-US" dirty="0"/>
                  <a:t>conductive / dielectric loss</a:t>
                </a:r>
              </a:p>
              <a:p>
                <a:pPr lvl="1"/>
                <a:r>
                  <a:rPr lang="en-US" dirty="0"/>
                  <a:t>Impedance mismatch</a:t>
                </a:r>
              </a:p>
              <a:p>
                <a:r>
                  <a:rPr lang="en-US" dirty="0" err="1"/>
                  <a:t>Friis</a:t>
                </a:r>
                <a:r>
                  <a:rPr lang="en-US" dirty="0"/>
                  <a:t>’ Law with lossy antennas: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𝑃𝑂𝐿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Efficiency of antenna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𝑃𝑂𝐿</m:t>
                        </m:r>
                      </m:sub>
                    </m:sSub>
                  </m:oMath>
                </a14:m>
                <a:r>
                  <a:rPr lang="en-US" dirty="0"/>
                  <a:t>:  Angle between the polarization vectors</a:t>
                </a:r>
              </a:p>
              <a:p>
                <a:pPr lvl="1"/>
                <a:r>
                  <a:rPr lang="en-US" dirty="0"/>
                  <a:t>Note that gain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3F051-9557-4440-B85A-7A116D4AB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8" y="1539279"/>
                <a:ext cx="8164167" cy="4329817"/>
              </a:xfrm>
              <a:blipFill>
                <a:blip r:embed="rId2"/>
                <a:stretch>
                  <a:fillRect l="-179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9E6EA-B2AA-4843-9D86-93D9D2C0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8C407-E63D-4BA9-AC11-894C3CF1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55" y="1728569"/>
            <a:ext cx="42005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6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098" y="2444257"/>
            <a:ext cx="2907582" cy="1969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and Magnetic Forces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Two closely related forces:</a:t>
                </a:r>
              </a:p>
              <a:p>
                <a:pPr lvl="1"/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Electric</a:t>
                </a:r>
                <a:r>
                  <a:rPr lang="en-US" sz="2000" dirty="0"/>
                  <a:t>:  Forces between charged particles</a:t>
                </a:r>
              </a:p>
              <a:p>
                <a:pPr lvl="1"/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Magnetic</a:t>
                </a:r>
                <a:r>
                  <a:rPr lang="en-US" sz="2000" dirty="0"/>
                  <a:t>:  Forces between moving charged particles</a:t>
                </a:r>
              </a:p>
              <a:p>
                <a:r>
                  <a:rPr lang="en-US" sz="2200" dirty="0"/>
                  <a:t>Forces operate at a distance:  </a:t>
                </a:r>
              </a:p>
              <a:p>
                <a:pPr lvl="1"/>
                <a:r>
                  <a:rPr lang="en-US" sz="2000" dirty="0"/>
                  <a:t>Enables communication.</a:t>
                </a:r>
              </a:p>
              <a:p>
                <a:pPr lvl="1"/>
                <a:r>
                  <a:rPr lang="en-US" sz="2000" dirty="0"/>
                  <a:t>… and many other phenomena in the universe</a:t>
                </a:r>
              </a:p>
              <a:p>
                <a:pPr lvl="1"/>
                <a:endParaRPr lang="en-US" sz="2000" dirty="0"/>
              </a:p>
              <a:p>
                <a:r>
                  <a:rPr lang="en-US" dirty="0"/>
                  <a:t>Represented by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vector field</a:t>
                </a:r>
              </a:p>
              <a:p>
                <a:pPr lvl="1"/>
                <a:r>
                  <a:rPr lang="en-US" sz="2000" dirty="0"/>
                  <a:t>Force strength has a direction and magnitude</a:t>
                </a:r>
              </a:p>
              <a:p>
                <a:pPr lvl="1"/>
                <a:r>
                  <a:rPr lang="en-US" sz="2000" dirty="0"/>
                  <a:t>Changes with position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time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E-field: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in N/C (force / unit charge)</a:t>
                </a:r>
              </a:p>
              <a:p>
                <a:pPr lvl="1"/>
                <a:r>
                  <a:rPr lang="en-US" sz="2000" dirty="0"/>
                  <a:t>B-field: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in N/(Am) (force / unit charge / velocity)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576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11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207" y="2190137"/>
            <a:ext cx="2143125" cy="2143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Waves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736352"/>
                <a:ext cx="7391400" cy="41683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EM field governed by Maxwell’s equations</a:t>
                </a:r>
              </a:p>
              <a:p>
                <a:r>
                  <a:rPr lang="en-US" dirty="0"/>
                  <a:t>All solutions can be decomposed into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plane waves</a:t>
                </a:r>
              </a:p>
              <a:p>
                <a:endParaRPr lang="en-US" dirty="0"/>
              </a:p>
              <a:p>
                <a:r>
                  <a:rPr lang="en-US" dirty="0"/>
                  <a:t>EM plane wave at position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speed of light </a:t>
                </a:r>
              </a:p>
              <a:p>
                <a:r>
                  <a:rPr lang="en-US" dirty="0"/>
                  <a:t>Sometimes write: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b="1" i="1" dirty="0"/>
                  <a:t>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wave number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736352"/>
                <a:ext cx="7391400" cy="4168381"/>
              </a:xfrm>
              <a:blipFill>
                <a:blip r:embed="rId3"/>
                <a:stretch>
                  <a:fillRect l="-1814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36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Waves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EM plane wave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Five key parameters:</a:t>
                </a:r>
              </a:p>
              <a:p>
                <a:pPr lvl="1"/>
                <a:r>
                  <a:rPr lang="en-US" dirty="0"/>
                  <a:t>Amplitude, frequency, direction of motion, phase</a:t>
                </a:r>
              </a:p>
              <a:p>
                <a:pPr lvl="1"/>
                <a:r>
                  <a:rPr lang="en-US" dirty="0"/>
                  <a:t>Polarization (see below)</a:t>
                </a:r>
              </a:p>
              <a:p>
                <a:r>
                  <a:rPr lang="en-US" dirty="0"/>
                  <a:t>Diagrams on board</a:t>
                </a:r>
              </a:p>
              <a:p>
                <a:pPr lvl="1"/>
                <a:r>
                  <a:rPr lang="en-US" dirty="0"/>
                  <a:t>Fixed position, variation in time</a:t>
                </a:r>
              </a:p>
              <a:p>
                <a:pPr lvl="1"/>
                <a:r>
                  <a:rPr lang="en-US" dirty="0"/>
                  <a:t>Fixed time, variation in position.  </a:t>
                </a:r>
              </a:p>
              <a:p>
                <a:r>
                  <a:rPr lang="en-US" dirty="0"/>
                  <a:t>Phasor notation: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𝑅𝑒𝑎𝑙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60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247" y="1677417"/>
            <a:ext cx="2143125" cy="2143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Wave Direction of Motion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43781" y="1534543"/>
                <a:ext cx="7149268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EM field constant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plane</a:t>
                </a:r>
              </a:p>
              <a:p>
                <a:r>
                  <a:rPr lang="en-US" dirty="0"/>
                  <a:t>Moves along z-direction: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</a:t>
                </a:r>
                <a:r>
                  <a:rPr lang="en-US" dirty="0" err="1"/>
                  <a:t>Poynting</a:t>
                </a:r>
                <a:r>
                  <a:rPr lang="en-US" dirty="0"/>
                  <a:t>”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“energy flux”</a:t>
                </a:r>
              </a:p>
              <a:p>
                <a:pPr lvl="1"/>
                <a:r>
                  <a:rPr lang="en-US" dirty="0"/>
                  <a:t>Energy consumed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Units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43781" y="1534543"/>
                <a:ext cx="7149268" cy="4572000"/>
              </a:xfrm>
              <a:blipFill>
                <a:blip r:embed="rId3"/>
                <a:stretch>
                  <a:fillRect l="-2046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796" y="4480495"/>
            <a:ext cx="22860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3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15438" y="1581961"/>
                <a:ext cx="10310368" cy="44196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Polarization</a:t>
                </a:r>
                <a:r>
                  <a:rPr lang="en-US" dirty="0"/>
                  <a:t>:  Orientation of E-field relative to direction of motion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Linearly polarized</a:t>
                </a:r>
                <a:r>
                  <a:rPr lang="en-US" dirty="0"/>
                  <a:t>:  Constant orientation</a:t>
                </a:r>
              </a:p>
              <a:p>
                <a:pPr lvl="1"/>
                <a:r>
                  <a:rPr lang="en-US" dirty="0"/>
                  <a:t>Vertical: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Horizontal: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Also,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circularly polarized</a:t>
                </a:r>
              </a:p>
              <a:p>
                <a:pPr lvl="1"/>
                <a:r>
                  <a:rPr lang="en-US" dirty="0"/>
                  <a:t>Sum of V and H that are out of phase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Called left hand and right hand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Two degrees of freedom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Consider any plane wave in some direction</a:t>
                </a:r>
              </a:p>
              <a:p>
                <a:pPr lvl="1"/>
                <a:r>
                  <a:rPr lang="en-US" dirty="0"/>
                  <a:t>Can be decomposed as V + H or LH + RH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15438" y="1581961"/>
                <a:ext cx="10310368" cy="4419600"/>
              </a:xfrm>
              <a:blipFill>
                <a:blip r:embed="rId2"/>
                <a:stretch>
                  <a:fillRect l="-1419" t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61" y="2209800"/>
            <a:ext cx="25908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529" y="3741709"/>
            <a:ext cx="2790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2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2701-EEAC-4086-99F2-85846D21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Wave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E8D3A-2A37-48EE-84B5-C6D7E9FB9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670926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Every electric field</a:t>
                </a:r>
                <a:r>
                  <a:rPr lang="en-US" b="1" dirty="0"/>
                  <a:t> </a:t>
                </a:r>
                <a:r>
                  <a:rPr lang="en-US" dirty="0"/>
                  <a:t>is a linear combination  of plane waves</a:t>
                </a:r>
              </a:p>
              <a:p>
                <a:r>
                  <a:rPr lang="en-US" dirty="0"/>
                  <a:t>Each plane wave in the decomposition has: </a:t>
                </a:r>
              </a:p>
              <a:p>
                <a:pPr lvl="1"/>
                <a:r>
                  <a:rPr lang="en-US" dirty="0"/>
                  <a:t>Frequency</a:t>
                </a:r>
              </a:p>
              <a:p>
                <a:pPr lvl="1"/>
                <a:r>
                  <a:rPr lang="en-US" dirty="0"/>
                  <a:t>Direction of motion</a:t>
                </a:r>
              </a:p>
              <a:p>
                <a:pPr lvl="1"/>
                <a:r>
                  <a:rPr lang="en-US" dirty="0"/>
                  <a:t>Gain, Phase</a:t>
                </a:r>
              </a:p>
              <a:p>
                <a:pPr lvl="1"/>
                <a:r>
                  <a:rPr lang="en-US" dirty="0"/>
                  <a:t>One of two polarization</a:t>
                </a:r>
              </a:p>
              <a:p>
                <a:r>
                  <a:rPr lang="en-US" dirty="0"/>
                  <a:t>Decomposition can be found from a 4D Fourier transform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Converts time + space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wavenumber and frequency</a:t>
                </a:r>
              </a:p>
              <a:p>
                <a:pPr lvl="1"/>
                <a:r>
                  <a:rPr lang="en-US" dirty="0"/>
                  <a:t>Note that there are two polarization components</a:t>
                </a:r>
              </a:p>
              <a:p>
                <a:r>
                  <a:rPr lang="en-US" dirty="0"/>
                  <a:t>This decomposition is used in many EM solvers</a:t>
                </a:r>
              </a:p>
              <a:p>
                <a:pPr lvl="1"/>
                <a:r>
                  <a:rPr lang="en-US" dirty="0"/>
                  <a:t>And your EM class if you take 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E8D3A-2A37-48EE-84B5-C6D7E9FB9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670926" cy="4329817"/>
              </a:xfrm>
              <a:blipFill>
                <a:blip r:embed="rId2"/>
                <a:stretch>
                  <a:fillRect l="-2194" t="-1549" b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B14A7-A01D-4BA9-BDC4-ECD15F88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Image result for plane wave decomposition EM fourier transform">
            <a:extLst>
              <a:ext uri="{FF2B5EF4-FFF2-40B4-BE49-F238E27FC236}">
                <a16:creationId xmlns:a16="http://schemas.microsoft.com/office/drawing/2014/main" id="{526671F4-183C-4606-8BF8-AE1C3CDC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501" y="2214695"/>
            <a:ext cx="3218000" cy="267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5918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31425</TotalTime>
  <Words>2321</Words>
  <Application>Microsoft Office PowerPoint</Application>
  <PresentationFormat>Widescreen</PresentationFormat>
  <Paragraphs>403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Wingdings</vt:lpstr>
      <vt:lpstr>Retrospect</vt:lpstr>
      <vt:lpstr>Antennas and  Free Space Propagation</vt:lpstr>
      <vt:lpstr>Learning Objectives</vt:lpstr>
      <vt:lpstr>Outline </vt:lpstr>
      <vt:lpstr>Electric and Magnetic Forces</vt:lpstr>
      <vt:lpstr>Plane Waves</vt:lpstr>
      <vt:lpstr>Plane Waves Illustrated</vt:lpstr>
      <vt:lpstr>Plane Wave Direction of Motion</vt:lpstr>
      <vt:lpstr>Polarization</vt:lpstr>
      <vt:lpstr>Plane Wave Decomposition</vt:lpstr>
      <vt:lpstr>EM Spectrum</vt:lpstr>
      <vt:lpstr>Radio Spectrum</vt:lpstr>
      <vt:lpstr>Outline </vt:lpstr>
      <vt:lpstr>Excellent Text for Antennas</vt:lpstr>
      <vt:lpstr>Waveguides and Transmission Lines</vt:lpstr>
      <vt:lpstr>Antenna</vt:lpstr>
      <vt:lpstr>Radiation Patterns</vt:lpstr>
      <vt:lpstr>Spherical Coordinates</vt:lpstr>
      <vt:lpstr>Spherical Coordinates in MATLAB</vt:lpstr>
      <vt:lpstr>Radians and Steradians </vt:lpstr>
      <vt:lpstr>Field Regions</vt:lpstr>
      <vt:lpstr>Rayleigh Distance</vt:lpstr>
      <vt:lpstr>Radiation Density</vt:lpstr>
      <vt:lpstr>Radiation Intensity</vt:lpstr>
      <vt:lpstr>Total Radiated Power</vt:lpstr>
      <vt:lpstr>Typical Wireless Power Transmit Levels</vt:lpstr>
      <vt:lpstr>Antenna Directivity</vt:lpstr>
      <vt:lpstr>Antenna Gain and Efficiency</vt:lpstr>
      <vt:lpstr>Antenna Toolbox in MATLAB</vt:lpstr>
      <vt:lpstr>Patterns in MATLAB:  Dipole Example</vt:lpstr>
      <vt:lpstr>Microstrip Patch Example</vt:lpstr>
      <vt:lpstr>Outline </vt:lpstr>
      <vt:lpstr>Antenna Effective Aperture</vt:lpstr>
      <vt:lpstr>Aperture and Directivity</vt:lpstr>
      <vt:lpstr>Proof of the Aperture-Directivity Relation</vt:lpstr>
      <vt:lpstr>Friis’ Law</vt:lpstr>
      <vt:lpstr>Polarization Loss</vt:lpstr>
      <vt:lpstr>Antenna Impedance and Matching</vt:lpstr>
      <vt:lpstr>Friis’ Law with Losses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414</cp:revision>
  <cp:lastPrinted>2017-01-24T17:12:09Z</cp:lastPrinted>
  <dcterms:created xsi:type="dcterms:W3CDTF">2015-03-22T11:15:32Z</dcterms:created>
  <dcterms:modified xsi:type="dcterms:W3CDTF">2020-03-27T14:01:38Z</dcterms:modified>
</cp:coreProperties>
</file>