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8" r:id="rId2"/>
    <p:sldId id="328" r:id="rId3"/>
    <p:sldId id="2765" r:id="rId4"/>
    <p:sldId id="2709" r:id="rId5"/>
    <p:sldId id="2740" r:id="rId6"/>
    <p:sldId id="279" r:id="rId7"/>
    <p:sldId id="371" r:id="rId8"/>
    <p:sldId id="386" r:id="rId9"/>
    <p:sldId id="2766" r:id="rId10"/>
    <p:sldId id="2756" r:id="rId11"/>
    <p:sldId id="451" r:id="rId12"/>
    <p:sldId id="454" r:id="rId13"/>
    <p:sldId id="456" r:id="rId14"/>
    <p:sldId id="457" r:id="rId15"/>
    <p:sldId id="375" r:id="rId16"/>
    <p:sldId id="379" r:id="rId17"/>
    <p:sldId id="377" r:id="rId18"/>
    <p:sldId id="378" r:id="rId19"/>
    <p:sldId id="455" r:id="rId20"/>
    <p:sldId id="2757" r:id="rId21"/>
    <p:sldId id="2767" r:id="rId22"/>
    <p:sldId id="392" r:id="rId23"/>
    <p:sldId id="393" r:id="rId24"/>
    <p:sldId id="390" r:id="rId25"/>
    <p:sldId id="391" r:id="rId26"/>
    <p:sldId id="2764" r:id="rId27"/>
    <p:sldId id="394" r:id="rId28"/>
    <p:sldId id="366" r:id="rId29"/>
    <p:sldId id="396" r:id="rId30"/>
    <p:sldId id="395" r:id="rId31"/>
    <p:sldId id="2768" r:id="rId32"/>
    <p:sldId id="2759" r:id="rId33"/>
    <p:sldId id="2760" r:id="rId34"/>
    <p:sldId id="2761" r:id="rId35"/>
    <p:sldId id="2762" r:id="rId36"/>
    <p:sldId id="428" r:id="rId3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8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7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9.png"/><Relationship Id="rId7" Type="http://schemas.openxmlformats.org/officeDocument/2006/relationships/image" Target="../media/image7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hyperlink" Target="http://www.wiley.com/go/molisc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Non-LOS Propagation and </a:t>
            </a:r>
            <a:br>
              <a:rPr lang="en-US" sz="5400" dirty="0"/>
            </a:br>
            <a:r>
              <a:rPr lang="en-US" sz="5400" dirty="0"/>
              <a:t>Link Budget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Wireless short course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066" y="3707780"/>
            <a:ext cx="10058400" cy="21289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Basic questions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How does TX and RX power effect achievable rate for a communication system?</a:t>
            </a:r>
          </a:p>
          <a:p>
            <a:pPr lvl="1"/>
            <a:r>
              <a:rPr lang="en-US" dirty="0"/>
              <a:t>What level of path loss can a system sustain?</a:t>
            </a:r>
          </a:p>
          <a:p>
            <a:pPr lvl="1"/>
            <a:r>
              <a:rPr lang="en-US" dirty="0"/>
              <a:t>How much rate can be reliably transmitted?</a:t>
            </a:r>
          </a:p>
          <a:p>
            <a:r>
              <a:rPr lang="en-US" dirty="0"/>
              <a:t>Answer:  We review some basic concepts from Digital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54F89C-4D14-4D9A-BDEE-D1489A1A320D}"/>
              </a:ext>
            </a:extLst>
          </p:cNvPr>
          <p:cNvSpPr/>
          <p:nvPr/>
        </p:nvSpPr>
        <p:spPr>
          <a:xfrm>
            <a:off x="8012165" y="2210750"/>
            <a:ext cx="773723" cy="683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652EA7-F336-4A29-B807-45708F6ED891}"/>
              </a:ext>
            </a:extLst>
          </p:cNvPr>
          <p:cNvSpPr txBox="1"/>
          <p:nvPr/>
        </p:nvSpPr>
        <p:spPr>
          <a:xfrm>
            <a:off x="7708821" y="239651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RX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3433B5-0E3C-40FA-9E74-8F36A36CE1BD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785888" y="2548710"/>
            <a:ext cx="852772" cy="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E990EC-A6AC-4F6C-AE84-2D849DC56E73}"/>
              </a:ext>
            </a:extLst>
          </p:cNvPr>
          <p:cNvSpPr/>
          <p:nvPr/>
        </p:nvSpPr>
        <p:spPr>
          <a:xfrm>
            <a:off x="3465482" y="2299316"/>
            <a:ext cx="647309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B7DB25-055F-4F63-A8EA-CE619B78F642}"/>
              </a:ext>
            </a:extLst>
          </p:cNvPr>
          <p:cNvCxnSpPr>
            <a:cxnSpLocks/>
          </p:cNvCxnSpPr>
          <p:nvPr/>
        </p:nvCxnSpPr>
        <p:spPr>
          <a:xfrm>
            <a:off x="2793534" y="2586090"/>
            <a:ext cx="67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028FF3-4731-4352-99BA-0BA15ACECC11}"/>
                  </a:ext>
                </a:extLst>
              </p:cNvPr>
              <p:cNvSpPr txBox="1"/>
              <p:nvPr/>
            </p:nvSpPr>
            <p:spPr>
              <a:xfrm>
                <a:off x="1664620" y="2426086"/>
                <a:ext cx="1316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Info rate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028FF3-4731-4352-99BA-0BA15ACEC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620" y="2426086"/>
                <a:ext cx="1316345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9D09ABE2-5446-4A93-8621-132559DB087A}"/>
              </a:ext>
            </a:extLst>
          </p:cNvPr>
          <p:cNvSpPr/>
          <p:nvPr/>
        </p:nvSpPr>
        <p:spPr>
          <a:xfrm rot="10800000">
            <a:off x="4151140" y="1967822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2503963-74F8-45E1-9A6F-0844F4DDE7C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4101456" y="2210750"/>
            <a:ext cx="251364" cy="3722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41CF0F1B-5CFB-45B5-9C21-7377FAB311C5}"/>
              </a:ext>
            </a:extLst>
          </p:cNvPr>
          <p:cNvSpPr/>
          <p:nvPr/>
        </p:nvSpPr>
        <p:spPr>
          <a:xfrm rot="10800000">
            <a:off x="7495393" y="1998389"/>
            <a:ext cx="403361" cy="286041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1E47EF4-7887-4E4E-B6D3-234D82A42392}"/>
              </a:ext>
            </a:extLst>
          </p:cNvPr>
          <p:cNvCxnSpPr>
            <a:cxnSpLocks/>
            <a:endCxn id="58" idx="0"/>
          </p:cNvCxnSpPr>
          <p:nvPr/>
        </p:nvCxnSpPr>
        <p:spPr>
          <a:xfrm rot="10800000">
            <a:off x="7697074" y="2284430"/>
            <a:ext cx="315091" cy="296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1F7ACE9-7B1A-44BB-990E-AAA3F2D0AC06}"/>
              </a:ext>
            </a:extLst>
          </p:cNvPr>
          <p:cNvSpPr txBox="1"/>
          <p:nvPr/>
        </p:nvSpPr>
        <p:spPr>
          <a:xfrm>
            <a:off x="3091598" y="242608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TX</a:t>
            </a:r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9B4F0B3C-CD32-4BB6-9D85-13346B5D8AE9}"/>
              </a:ext>
            </a:extLst>
          </p:cNvPr>
          <p:cNvSpPr/>
          <p:nvPr/>
        </p:nvSpPr>
        <p:spPr>
          <a:xfrm>
            <a:off x="5068181" y="2449528"/>
            <a:ext cx="978408" cy="227531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1BCBD0-E8BF-4257-89EA-51258CD2ED44}"/>
                  </a:ext>
                </a:extLst>
              </p:cNvPr>
              <p:cNvSpPr txBox="1"/>
              <p:nvPr/>
            </p:nvSpPr>
            <p:spPr>
              <a:xfrm>
                <a:off x="4839599" y="2740933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Channel gain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1BCBD0-E8BF-4257-89EA-51258CD2E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99" y="2740933"/>
                <a:ext cx="137160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A00821A-7EB7-4DA1-A039-75A9FEE4FEFF}"/>
                  </a:ext>
                </a:extLst>
              </p:cNvPr>
              <p:cNvSpPr txBox="1"/>
              <p:nvPr/>
            </p:nvSpPr>
            <p:spPr>
              <a:xfrm>
                <a:off x="5597404" y="1602957"/>
                <a:ext cx="1316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Noise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A00821A-7EB7-4DA1-A039-75A9FEE4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04" y="1602957"/>
                <a:ext cx="1316345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A5CBF4E-A312-409F-99A0-A6BDF5A580F0}"/>
                  </a:ext>
                </a:extLst>
              </p:cNvPr>
              <p:cNvSpPr txBox="1"/>
              <p:nvPr/>
            </p:nvSpPr>
            <p:spPr>
              <a:xfrm>
                <a:off x="3348310" y="1630848"/>
                <a:ext cx="1719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TX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sz="1400" dirty="0"/>
                  <a:t>,  BW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A5CBF4E-A312-409F-99A0-A6BDF5A58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10" y="1630848"/>
                <a:ext cx="1719871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B6AE1FA-583B-4A12-AF08-880CB2FC36EA}"/>
                  </a:ext>
                </a:extLst>
              </p:cNvPr>
              <p:cNvSpPr txBox="1"/>
              <p:nvPr/>
            </p:nvSpPr>
            <p:spPr>
              <a:xfrm>
                <a:off x="7050648" y="1662163"/>
                <a:ext cx="1316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RX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B6AE1FA-583B-4A12-AF08-880CB2FC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48" y="1662163"/>
                <a:ext cx="131634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row: Right 69">
            <a:extLst>
              <a:ext uri="{FF2B5EF4-FFF2-40B4-BE49-F238E27FC236}">
                <a16:creationId xmlns:a16="http://schemas.microsoft.com/office/drawing/2014/main" id="{21B80C51-4C28-4F1C-9E10-0C0E71131221}"/>
              </a:ext>
            </a:extLst>
          </p:cNvPr>
          <p:cNvSpPr/>
          <p:nvPr/>
        </p:nvSpPr>
        <p:spPr>
          <a:xfrm rot="5400000">
            <a:off x="5991659" y="2078471"/>
            <a:ext cx="527837" cy="227531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EA3EBB87-862F-49D5-9383-112E0B22FE76}"/>
              </a:ext>
            </a:extLst>
          </p:cNvPr>
          <p:cNvSpPr/>
          <p:nvPr/>
        </p:nvSpPr>
        <p:spPr>
          <a:xfrm>
            <a:off x="6481230" y="2434944"/>
            <a:ext cx="978408" cy="227531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E9F4B3-FDE8-4A36-A453-4BF62518BD52}"/>
              </a:ext>
            </a:extLst>
          </p:cNvPr>
          <p:cNvSpPr/>
          <p:nvPr/>
        </p:nvSpPr>
        <p:spPr>
          <a:xfrm>
            <a:off x="6155201" y="2488092"/>
            <a:ext cx="207311" cy="21640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2D03A01-44B4-451F-B45B-7889C6E4824D}"/>
                  </a:ext>
                </a:extLst>
              </p:cNvPr>
              <p:cNvSpPr txBox="1"/>
              <p:nvPr/>
            </p:nvSpPr>
            <p:spPr>
              <a:xfrm>
                <a:off x="6105948" y="2442403"/>
                <a:ext cx="315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2D03A01-44B4-451F-B45B-7889C6E48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948" y="2442403"/>
                <a:ext cx="31592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Transmitter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99300" y="3284446"/>
            <a:ext cx="8851783" cy="2427477"/>
          </a:xfrm>
        </p:spPr>
        <p:txBody>
          <a:bodyPr>
            <a:normAutofit/>
          </a:bodyPr>
          <a:lstStyle/>
          <a:p>
            <a:r>
              <a:rPr lang="en-US" dirty="0"/>
              <a:t>Communication systems typically use three stages</a:t>
            </a:r>
          </a:p>
          <a:p>
            <a:pPr lvl="1"/>
            <a:r>
              <a:rPr lang="en-US" dirty="0"/>
              <a:t>Channel coding:  ex. Convolutional, turbo, LDPC</a:t>
            </a:r>
          </a:p>
          <a:p>
            <a:pPr lvl="1"/>
            <a:r>
              <a:rPr lang="en-US" dirty="0"/>
              <a:t>Modulation:  QPSK, 16-QAM, 64-QAM, …</a:t>
            </a:r>
          </a:p>
          <a:p>
            <a:pPr lvl="1"/>
            <a:r>
              <a:rPr lang="en-US" dirty="0"/>
              <a:t>Pulse shaping</a:t>
            </a:r>
          </a:p>
          <a:p>
            <a:r>
              <a:rPr lang="en-US" dirty="0"/>
              <a:t>Determines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modulation + coding scheme </a:t>
            </a:r>
            <a:r>
              <a:rPr lang="en-US" dirty="0"/>
              <a:t>(MCS)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2015" y="1881614"/>
            <a:ext cx="914400" cy="579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76451" y="2171333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6981" y="1894614"/>
                <a:ext cx="8951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Info bits</a:t>
                </a:r>
                <a:br>
                  <a:rPr lang="en-US" sz="1600" dirty="0"/>
                </a:br>
                <a:r>
                  <a:rPr lang="en-US" sz="1600" dirty="0"/>
                  <a:t>Rate =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81" y="1894614"/>
                <a:ext cx="895117" cy="584775"/>
              </a:xfrm>
              <a:prstGeom prst="rect">
                <a:avLst/>
              </a:prstGeom>
              <a:blipFill>
                <a:blip r:embed="rId2"/>
                <a:stretch>
                  <a:fillRect l="-340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683243" y="1881614"/>
            <a:ext cx="914400" cy="579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3656415" y="2171333"/>
            <a:ext cx="1026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385" y="1557474"/>
            <a:ext cx="852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Coded </a:t>
            </a:r>
            <a:br>
              <a:rPr lang="en-US" sz="1600" dirty="0"/>
            </a:br>
            <a:r>
              <a:rPr lang="en-US" sz="1600" dirty="0"/>
              <a:t>bits</a:t>
            </a:r>
            <a:br>
              <a:rPr lang="en-US" sz="1600" dirty="0"/>
            </a:b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96382" y="2492805"/>
                <a:ext cx="1765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Channel coding</a:t>
                </a:r>
                <a:br>
                  <a:rPr lang="en-US" sz="1600" i="1" dirty="0">
                    <a:latin typeface="Cambria Math" panose="02040503050406030204" pitchFamily="18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82" y="2492805"/>
                <a:ext cx="1765511" cy="584775"/>
              </a:xfrm>
              <a:prstGeom prst="rect">
                <a:avLst/>
              </a:prstGeom>
              <a:blipFill>
                <a:blip r:embed="rId3"/>
                <a:stretch>
                  <a:fillRect l="-2076" t="-3125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55640" y="2463658"/>
                <a:ext cx="1469120" cy="718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Modulation</a:t>
                </a:r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sym</a:t>
                </a:r>
                <a:r>
                  <a:rPr lang="en-US" sz="1600" dirty="0"/>
                  <a:t>/sec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40" y="2463658"/>
                <a:ext cx="1469120" cy="718017"/>
              </a:xfrm>
              <a:prstGeom prst="rect">
                <a:avLst/>
              </a:prstGeom>
              <a:blipFill>
                <a:blip r:embed="rId4"/>
                <a:stretch>
                  <a:fillRect l="-2075" t="-2542" r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597643" y="2170185"/>
            <a:ext cx="126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1390" y="1505321"/>
            <a:ext cx="1333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Complex symbols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45214" y="1842635"/>
            <a:ext cx="914400" cy="579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43141" y="2473242"/>
                <a:ext cx="15935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DAC </a:t>
                </a:r>
                <a:r>
                  <a:rPr lang="es-ES" sz="1600" dirty="0"/>
                  <a:t>+ </a:t>
                </a:r>
                <a:r>
                  <a:rPr lang="es-ES" sz="1600" dirty="0" err="1"/>
                  <a:t>filtering</a:t>
                </a:r>
                <a:r>
                  <a:rPr lang="en-US" sz="1600" dirty="0"/>
                  <a:t> 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excess BW </a:t>
                </a:r>
                <a:r>
                  <a:rPr lang="en-US" sz="1600" dirty="0" err="1"/>
                  <a:t>frac</a:t>
                </a:r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141" y="2473242"/>
                <a:ext cx="1593578" cy="584775"/>
              </a:xfrm>
              <a:prstGeom prst="rect">
                <a:avLst/>
              </a:prstGeom>
              <a:blipFill>
                <a:blip r:embed="rId5"/>
                <a:stretch>
                  <a:fillRect l="-1908" t="-3125" r="-114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922486" y="1570495"/>
            <a:ext cx="1333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Baseband</a:t>
            </a:r>
          </a:p>
          <a:p>
            <a:r>
              <a:rPr lang="en-US" sz="1600" dirty="0"/>
              <a:t>analog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DAE1F6-3538-404F-9A78-D710466BC4C2}"/>
              </a:ext>
            </a:extLst>
          </p:cNvPr>
          <p:cNvSpPr txBox="1"/>
          <p:nvPr/>
        </p:nvSpPr>
        <p:spPr>
          <a:xfrm>
            <a:off x="8764247" y="240388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U</a:t>
            </a:r>
            <a:r>
              <a:rPr lang="en-US" sz="1400" dirty="0" err="1"/>
              <a:t>pconversion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+ Power amp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9138D3-60AF-4609-ABA4-2E22F8D5444E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7759614" y="2126643"/>
            <a:ext cx="1370875" cy="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D70D12-A757-4503-A2C9-C996CB34CE8E}"/>
              </a:ext>
            </a:extLst>
          </p:cNvPr>
          <p:cNvSpPr/>
          <p:nvPr/>
        </p:nvSpPr>
        <p:spPr>
          <a:xfrm>
            <a:off x="9130489" y="1836497"/>
            <a:ext cx="718906" cy="5802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9AB0117-6644-44E2-A50D-72BDFD639756}"/>
              </a:ext>
            </a:extLst>
          </p:cNvPr>
          <p:cNvSpPr/>
          <p:nvPr/>
        </p:nvSpPr>
        <p:spPr>
          <a:xfrm rot="10800000">
            <a:off x="9899079" y="1511438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B2E0D6-7FCF-4248-93D4-263E8BAEC5BE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V="1">
            <a:off x="9849395" y="1754366"/>
            <a:ext cx="251364" cy="3722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84A745-002D-47BF-B84F-31A3137C0AFD}"/>
                  </a:ext>
                </a:extLst>
              </p:cNvPr>
              <p:cNvSpPr txBox="1"/>
              <p:nvPr/>
            </p:nvSpPr>
            <p:spPr>
              <a:xfrm>
                <a:off x="10351083" y="1505321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0" dirty="0" err="1"/>
                  <a:t>Power</a:t>
                </a:r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84A745-002D-47BF-B84F-31A3137C0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083" y="1505321"/>
                <a:ext cx="685800" cy="523220"/>
              </a:xfrm>
              <a:prstGeom prst="rect">
                <a:avLst/>
              </a:prstGeom>
              <a:blipFill>
                <a:blip r:embed="rId6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49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Transmitter Relations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0698" y="3321259"/>
                <a:ext cx="9518123" cy="242747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Information rate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ES" b="0" dirty="0"/>
              </a:p>
              <a:p>
                <a:r>
                  <a:rPr lang="es-ES" b="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Signal</a:t>
                </a:r>
                <a:r>
                  <a:rPr lang="es-ES" b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b="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bandwidth</a:t>
                </a:r>
                <a:r>
                  <a:rPr lang="es-ES" b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</a:t>
                </a:r>
                <a:r>
                  <a:rPr lang="es-ES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Occupied bandwidth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Ex</a:t>
                </a:r>
                <a:r>
                  <a:rPr lang="en-US" dirty="0"/>
                  <a:t>:  A system transmits with rate ½ coding, 16-QAM, 10 </a:t>
                </a:r>
                <a:r>
                  <a:rPr lang="en-US" dirty="0" err="1"/>
                  <a:t>Msym</a:t>
                </a:r>
                <a:r>
                  <a:rPr lang="en-US" dirty="0"/>
                  <a:t>/s and excess BW 10%</a:t>
                </a:r>
              </a:p>
              <a:p>
                <a:pPr lvl="1"/>
                <a:r>
                  <a:rPr lang="en-US" dirty="0"/>
                  <a:t>Data 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 (16-QAM);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Msym</a:t>
                </a:r>
                <a:r>
                  <a:rPr lang="en-US" dirty="0"/>
                  <a:t>/s;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 information rate is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Mbps</a:t>
                </a:r>
              </a:p>
              <a:p>
                <a:pPr lvl="1"/>
                <a:r>
                  <a:rPr lang="en-US" dirty="0"/>
                  <a:t>Occupied bandwidth =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1.1</m:t>
                        </m:r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=11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0698" y="3321259"/>
                <a:ext cx="9518123" cy="2427477"/>
              </a:xfrm>
              <a:blipFill>
                <a:blip r:embed="rId2"/>
                <a:stretch>
                  <a:fillRect l="-1409" t="-4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42015" y="1881614"/>
            <a:ext cx="914400" cy="579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76451" y="2171333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6981" y="1894614"/>
                <a:ext cx="8951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Info bits</a:t>
                </a:r>
                <a:br>
                  <a:rPr lang="en-US" sz="1600" dirty="0"/>
                </a:br>
                <a:r>
                  <a:rPr lang="en-US" sz="1600" dirty="0"/>
                  <a:t>Rate =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81" y="1894614"/>
                <a:ext cx="895117" cy="584775"/>
              </a:xfrm>
              <a:prstGeom prst="rect">
                <a:avLst/>
              </a:prstGeom>
              <a:blipFill>
                <a:blip r:embed="rId3"/>
                <a:stretch>
                  <a:fillRect l="-340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683243" y="1881614"/>
            <a:ext cx="914400" cy="579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3656415" y="2171333"/>
            <a:ext cx="1026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6385" y="1557474"/>
            <a:ext cx="852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Coded </a:t>
            </a:r>
            <a:br>
              <a:rPr lang="en-US" sz="1600" dirty="0"/>
            </a:br>
            <a:r>
              <a:rPr lang="en-US" sz="1600" dirty="0"/>
              <a:t>bits</a:t>
            </a:r>
            <a:br>
              <a:rPr lang="en-US" sz="1600" dirty="0"/>
            </a:b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96382" y="2492805"/>
                <a:ext cx="1765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Channel coding</a:t>
                </a:r>
                <a:br>
                  <a:rPr lang="en-US" sz="1600" i="1" dirty="0">
                    <a:latin typeface="Cambria Math" panose="02040503050406030204" pitchFamily="18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82" y="2492805"/>
                <a:ext cx="1765511" cy="584775"/>
              </a:xfrm>
              <a:prstGeom prst="rect">
                <a:avLst/>
              </a:prstGeom>
              <a:blipFill>
                <a:blip r:embed="rId4"/>
                <a:stretch>
                  <a:fillRect l="-2076" t="-3125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55640" y="2463658"/>
                <a:ext cx="1469120" cy="718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sym</a:t>
                </a:r>
                <a:r>
                  <a:rPr lang="en-US" sz="1600" dirty="0"/>
                  <a:t>/sec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sz="1600" dirty="0"/>
                  <a:t> bits/</a:t>
                </a:r>
                <a:r>
                  <a:rPr lang="en-US" sz="1600" dirty="0" err="1"/>
                  <a:t>sym</a:t>
                </a:r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40" y="2463658"/>
                <a:ext cx="1469120" cy="718017"/>
              </a:xfrm>
              <a:prstGeom prst="rect">
                <a:avLst/>
              </a:prstGeom>
              <a:blipFill>
                <a:blip r:embed="rId5"/>
                <a:stretch>
                  <a:fillRect r="-830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597643" y="2170185"/>
            <a:ext cx="126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1390" y="1505321"/>
            <a:ext cx="1333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Complex symbols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45214" y="1842635"/>
            <a:ext cx="914400" cy="579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43141" y="2473242"/>
                <a:ext cx="15935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DAC </a:t>
                </a:r>
                <a:r>
                  <a:rPr lang="es-ES" sz="1600" dirty="0"/>
                  <a:t>+ </a:t>
                </a:r>
                <a:r>
                  <a:rPr lang="es-ES" sz="1600" dirty="0" err="1"/>
                  <a:t>filtering</a:t>
                </a:r>
                <a:r>
                  <a:rPr lang="en-US" sz="1600" dirty="0"/>
                  <a:t> 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excess BW </a:t>
                </a:r>
                <a:r>
                  <a:rPr lang="en-US" sz="1600" dirty="0" err="1"/>
                  <a:t>frac</a:t>
                </a:r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141" y="2473242"/>
                <a:ext cx="1593578" cy="584775"/>
              </a:xfrm>
              <a:prstGeom prst="rect">
                <a:avLst/>
              </a:prstGeom>
              <a:blipFill>
                <a:blip r:embed="rId6"/>
                <a:stretch>
                  <a:fillRect l="-1908" t="-3125" r="-114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922486" y="1570495"/>
            <a:ext cx="1333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Baseband</a:t>
            </a:r>
          </a:p>
          <a:p>
            <a:r>
              <a:rPr lang="en-US" sz="1600" dirty="0"/>
              <a:t>analog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DAE1F6-3538-404F-9A78-D710466BC4C2}"/>
              </a:ext>
            </a:extLst>
          </p:cNvPr>
          <p:cNvSpPr txBox="1"/>
          <p:nvPr/>
        </p:nvSpPr>
        <p:spPr>
          <a:xfrm>
            <a:off x="8764247" y="240388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U</a:t>
            </a:r>
            <a:r>
              <a:rPr lang="en-US" sz="1400" dirty="0" err="1"/>
              <a:t>pconversion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+ Power amp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9138D3-60AF-4609-ABA4-2E22F8D5444E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7759614" y="2126643"/>
            <a:ext cx="1370875" cy="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D70D12-A757-4503-A2C9-C996CB34CE8E}"/>
              </a:ext>
            </a:extLst>
          </p:cNvPr>
          <p:cNvSpPr/>
          <p:nvPr/>
        </p:nvSpPr>
        <p:spPr>
          <a:xfrm>
            <a:off x="9130489" y="1836497"/>
            <a:ext cx="718906" cy="5802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9AB0117-6644-44E2-A50D-72BDFD639756}"/>
              </a:ext>
            </a:extLst>
          </p:cNvPr>
          <p:cNvSpPr/>
          <p:nvPr/>
        </p:nvSpPr>
        <p:spPr>
          <a:xfrm rot="10800000">
            <a:off x="9899079" y="1511438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B2E0D6-7FCF-4248-93D4-263E8BAEC5BE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V="1">
            <a:off x="9849395" y="1754366"/>
            <a:ext cx="251364" cy="3722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84A745-002D-47BF-B84F-31A3137C0AFD}"/>
                  </a:ext>
                </a:extLst>
              </p:cNvPr>
              <p:cNvSpPr txBox="1"/>
              <p:nvPr/>
            </p:nvSpPr>
            <p:spPr>
              <a:xfrm>
                <a:off x="10351083" y="1505321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0" dirty="0" err="1"/>
                  <a:t>Power</a:t>
                </a:r>
                <a:r>
                  <a:rPr lang="es-E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84A745-002D-47BF-B84F-31A3137C0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083" y="1505321"/>
                <a:ext cx="685800" cy="523220"/>
              </a:xfrm>
              <a:prstGeom prst="rect">
                <a:avLst/>
              </a:prstGeom>
              <a:blipFill>
                <a:blip r:embed="rId7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07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2732" y="3063162"/>
                <a:ext cx="10058400" cy="259504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Power relations</a:t>
                </a:r>
              </a:p>
              <a:p>
                <a:pPr lvl="1"/>
                <a:r>
                  <a:rPr lang="en-US" dirty="0"/>
                  <a:t>Power at receiver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energy per degree of freedom = Noise PSD: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Requirements at the receiver are typically specified by two key parameters</a:t>
                </a:r>
              </a:p>
              <a:p>
                <a:pPr lvl="1"/>
                <a:r>
                  <a:rPr lang="en-US" b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SNR per bit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  (pronounced “ebb-no”)  or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SNR per symbol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Spectral efficiency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  (Units are bps/Hz or bits/DOF)</a:t>
                </a:r>
              </a:p>
              <a:p>
                <a:r>
                  <a:rPr lang="en-US" dirty="0"/>
                  <a:t>The receiver requirements will depend on the MCS and implementation of the receiver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732" y="3063162"/>
                <a:ext cx="10058400" cy="2595047"/>
              </a:xfrm>
              <a:blipFill>
                <a:blip r:embed="rId2"/>
                <a:stretch>
                  <a:fillRect l="-133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03776" y="2051359"/>
            <a:ext cx="773723" cy="683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00432" y="223712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RX</a:t>
            </a:r>
          </a:p>
        </p:txBody>
      </p:sp>
      <p:cxnSp>
        <p:nvCxnSpPr>
          <p:cNvPr id="22" name="Straight Arrow Connector 21"/>
          <p:cNvCxnSpPr>
            <a:cxnSpLocks/>
            <a:stCxn id="11" idx="3"/>
          </p:cNvCxnSpPr>
          <p:nvPr/>
        </p:nvCxnSpPr>
        <p:spPr>
          <a:xfrm flipV="1">
            <a:off x="8777499" y="2389319"/>
            <a:ext cx="852772" cy="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C1BEB50-BCEC-47F3-9F1C-97BBEFD5C84D}"/>
              </a:ext>
            </a:extLst>
          </p:cNvPr>
          <p:cNvSpPr/>
          <p:nvPr/>
        </p:nvSpPr>
        <p:spPr>
          <a:xfrm>
            <a:off x="3457093" y="2139925"/>
            <a:ext cx="647309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D7B946-3683-4CA9-8216-3E29C27BF1C1}"/>
              </a:ext>
            </a:extLst>
          </p:cNvPr>
          <p:cNvCxnSpPr>
            <a:cxnSpLocks/>
          </p:cNvCxnSpPr>
          <p:nvPr/>
        </p:nvCxnSpPr>
        <p:spPr>
          <a:xfrm>
            <a:off x="2785145" y="2426699"/>
            <a:ext cx="67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1157AE-C9F1-4D57-A76C-2854D5478470}"/>
                  </a:ext>
                </a:extLst>
              </p:cNvPr>
              <p:cNvSpPr txBox="1"/>
              <p:nvPr/>
            </p:nvSpPr>
            <p:spPr>
              <a:xfrm>
                <a:off x="1656231" y="2266695"/>
                <a:ext cx="1316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Info rate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1157AE-C9F1-4D57-A76C-2854D547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231" y="2266695"/>
                <a:ext cx="1316345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8898317-7E23-4908-89FD-0AB8C101D36D}"/>
              </a:ext>
            </a:extLst>
          </p:cNvPr>
          <p:cNvSpPr/>
          <p:nvPr/>
        </p:nvSpPr>
        <p:spPr>
          <a:xfrm rot="10800000">
            <a:off x="4142751" y="1808431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8B02CAD-3416-44B0-A476-7AF7B73937FF}"/>
              </a:ext>
            </a:extLst>
          </p:cNvPr>
          <p:cNvCxnSpPr>
            <a:cxnSpLocks/>
            <a:endCxn id="41" idx="0"/>
          </p:cNvCxnSpPr>
          <p:nvPr/>
        </p:nvCxnSpPr>
        <p:spPr>
          <a:xfrm flipV="1">
            <a:off x="4093067" y="2051359"/>
            <a:ext cx="251364" cy="3722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973BD4F4-468E-4AE1-AD79-F0B180E85DAB}"/>
              </a:ext>
            </a:extLst>
          </p:cNvPr>
          <p:cNvSpPr/>
          <p:nvPr/>
        </p:nvSpPr>
        <p:spPr>
          <a:xfrm rot="10800000">
            <a:off x="7487004" y="1838998"/>
            <a:ext cx="403361" cy="286041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9D61A25-E861-4EB5-9B1D-5F4690C4ADF5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>
            <a:off x="7688685" y="2125039"/>
            <a:ext cx="315091" cy="296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CA3800-B92E-404C-B2BB-E294BAB13A10}"/>
              </a:ext>
            </a:extLst>
          </p:cNvPr>
          <p:cNvSpPr txBox="1"/>
          <p:nvPr/>
        </p:nvSpPr>
        <p:spPr>
          <a:xfrm>
            <a:off x="3083209" y="226669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TX</a:t>
            </a:r>
            <a:endParaRPr lang="en-US" dirty="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3BCAB1B-2423-45C8-8B9A-D005F272557D}"/>
              </a:ext>
            </a:extLst>
          </p:cNvPr>
          <p:cNvSpPr/>
          <p:nvPr/>
        </p:nvSpPr>
        <p:spPr>
          <a:xfrm>
            <a:off x="5059792" y="2290137"/>
            <a:ext cx="978408" cy="227531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91335E-1D69-473F-9E15-3009868AF605}"/>
                  </a:ext>
                </a:extLst>
              </p:cNvPr>
              <p:cNvSpPr txBox="1"/>
              <p:nvPr/>
            </p:nvSpPr>
            <p:spPr>
              <a:xfrm>
                <a:off x="4831210" y="2581542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Channel gain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91335E-1D69-473F-9E15-3009868AF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210" y="2581542"/>
                <a:ext cx="1371600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28B732-580B-4F6E-8D44-D3C83366FE7B}"/>
                  </a:ext>
                </a:extLst>
              </p:cNvPr>
              <p:cNvSpPr txBox="1"/>
              <p:nvPr/>
            </p:nvSpPr>
            <p:spPr>
              <a:xfrm>
                <a:off x="5589015" y="1443566"/>
                <a:ext cx="1316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Noise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28B732-580B-4F6E-8D44-D3C83366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15" y="1443566"/>
                <a:ext cx="1316345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0E6CA7-1112-429A-A287-28B67CE99490}"/>
                  </a:ext>
                </a:extLst>
              </p:cNvPr>
              <p:cNvSpPr txBox="1"/>
              <p:nvPr/>
            </p:nvSpPr>
            <p:spPr>
              <a:xfrm>
                <a:off x="3339921" y="1471457"/>
                <a:ext cx="1719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TX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sz="1400" dirty="0"/>
                  <a:t>,  BW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0E6CA7-1112-429A-A287-28B67CE99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21" y="1471457"/>
                <a:ext cx="1719871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50745E-1A09-49B0-B872-0421883DC82B}"/>
                  </a:ext>
                </a:extLst>
              </p:cNvPr>
              <p:cNvSpPr txBox="1"/>
              <p:nvPr/>
            </p:nvSpPr>
            <p:spPr>
              <a:xfrm>
                <a:off x="7042259" y="1502772"/>
                <a:ext cx="1316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RX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50745E-1A09-49B0-B872-0421883D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259" y="1502772"/>
                <a:ext cx="1316345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A57CD00B-39E4-44A6-88B3-2AE20E6F8662}"/>
              </a:ext>
            </a:extLst>
          </p:cNvPr>
          <p:cNvSpPr/>
          <p:nvPr/>
        </p:nvSpPr>
        <p:spPr>
          <a:xfrm rot="5400000">
            <a:off x="5983270" y="1919080"/>
            <a:ext cx="527837" cy="227531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15E0F91-9AFA-4F62-A457-124E87FC1754}"/>
              </a:ext>
            </a:extLst>
          </p:cNvPr>
          <p:cNvSpPr/>
          <p:nvPr/>
        </p:nvSpPr>
        <p:spPr>
          <a:xfrm>
            <a:off x="6472841" y="2275553"/>
            <a:ext cx="978408" cy="227531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E5D8CC-7C8E-4D33-9083-E8D19680F430}"/>
              </a:ext>
            </a:extLst>
          </p:cNvPr>
          <p:cNvSpPr/>
          <p:nvPr/>
        </p:nvSpPr>
        <p:spPr>
          <a:xfrm>
            <a:off x="6146812" y="2328701"/>
            <a:ext cx="207311" cy="216401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4651FB-531D-4418-B4C4-D8F4DFB383E9}"/>
                  </a:ext>
                </a:extLst>
              </p:cNvPr>
              <p:cNvSpPr txBox="1"/>
              <p:nvPr/>
            </p:nvSpPr>
            <p:spPr>
              <a:xfrm>
                <a:off x="6097559" y="2283012"/>
                <a:ext cx="315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4651FB-531D-4418-B4C4-D8F4DFB3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559" y="2283012"/>
                <a:ext cx="31592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219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D4E-ECE6-4C9D-B421-95480143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84379-6CF2-4A8C-8DA4-12E8BA5DD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system uses: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Convolutional code shown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16-QAM</a:t>
                </a:r>
              </a:p>
              <a:p>
                <a:pPr lvl="1"/>
                <a:r>
                  <a:rPr lang="en-US" dirty="0"/>
                  <a:t>Symbol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Msym</a:t>
                </a:r>
                <a:r>
                  <a:rPr lang="en-US" dirty="0"/>
                  <a:t>/s.  No excess bandwidth</a:t>
                </a:r>
              </a:p>
              <a:p>
                <a:pPr lvl="1"/>
                <a:r>
                  <a:rPr lang="en-US" dirty="0"/>
                  <a:t>Transmit power: 23 dBm</a:t>
                </a:r>
              </a:p>
              <a:p>
                <a:pPr lvl="1"/>
                <a:r>
                  <a:rPr lang="en-US" dirty="0"/>
                  <a:t>RX noise PSD:  -170 dBm/Hz (including NF)</a:t>
                </a:r>
              </a:p>
              <a:p>
                <a:r>
                  <a:rPr lang="en-US" dirty="0"/>
                  <a:t>For a 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find the maximum path loss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From graph we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≈4.5 </m:t>
                    </m:r>
                  </m:oMath>
                </a14:m>
                <a:r>
                  <a:rPr lang="en-US" dirty="0"/>
                  <a:t>dB</a:t>
                </a:r>
              </a:p>
              <a:p>
                <a:pPr lvl="1"/>
                <a:r>
                  <a:rPr lang="en-US" dirty="0"/>
                  <a:t>Information rate is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=200 </m:t>
                    </m:r>
                  </m:oMath>
                </a14:m>
                <a:r>
                  <a:rPr lang="en-US" dirty="0"/>
                  <a:t>Mbps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In dB scale: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=4.5+3+80−170=−82.5 </m:t>
                    </m:r>
                  </m:oMath>
                </a14:m>
                <a:r>
                  <a:rPr lang="en-US" dirty="0"/>
                  <a:t>dBm</a:t>
                </a:r>
              </a:p>
              <a:p>
                <a:pPr lvl="1"/>
                <a:r>
                  <a:rPr lang="en-US" dirty="0"/>
                  <a:t>Hence, max path loss is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=23−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−82.5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=105.5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84379-6CF2-4A8C-8DA4-12E8BA5DD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C5A51-6449-4ACA-BBF8-6F0D26C7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7480C-6628-4687-9FC8-D4B89432A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437" y="726944"/>
            <a:ext cx="3538134" cy="39444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68A94-1551-41E8-98CD-D33CCA1D81E0}"/>
              </a:ext>
            </a:extLst>
          </p:cNvPr>
          <p:cNvCxnSpPr>
            <a:cxnSpLocks/>
          </p:cNvCxnSpPr>
          <p:nvPr/>
        </p:nvCxnSpPr>
        <p:spPr>
          <a:xfrm>
            <a:off x="8841996" y="1861656"/>
            <a:ext cx="63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EFDB53-8821-4303-80BE-F928320DC625}"/>
              </a:ext>
            </a:extLst>
          </p:cNvPr>
          <p:cNvCxnSpPr/>
          <p:nvPr/>
        </p:nvCxnSpPr>
        <p:spPr>
          <a:xfrm>
            <a:off x="9479559" y="1872142"/>
            <a:ext cx="75501" cy="227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3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Capacity</a:t>
                </a:r>
                <a:r>
                  <a:rPr lang="en-US" sz="2400" dirty="0"/>
                  <a:t> = max rate achievable given bandwidth and SNR</a:t>
                </a:r>
              </a:p>
              <a:p>
                <a:pPr lvl="1"/>
                <a:r>
                  <a:rPr lang="en-US" sz="2200" dirty="0"/>
                  <a:t>Rate optimized over all possible MCSs and communication schemes.</a:t>
                </a:r>
              </a:p>
              <a:p>
                <a:r>
                  <a:rPr lang="en-US" sz="2400" dirty="0"/>
                  <a:t>Given by classic </a:t>
                </a:r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Shannon formula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sz="2400" dirty="0"/>
                  <a:t>Capacity relates theoretical rate to two key parameters:</a:t>
                </a:r>
              </a:p>
              <a:p>
                <a:pPr lvl="1"/>
                <a:r>
                  <a:rPr lang="en-US" sz="2000" dirty="0"/>
                  <a:t>B = bandwidth in Hz</a:t>
                </a:r>
              </a:p>
              <a:p>
                <a:pPr lvl="1"/>
                <a:r>
                  <a:rPr lang="en-US" sz="2000" dirty="0"/>
                  <a:t>SNR in linear scale (not dB!!!)</a:t>
                </a:r>
              </a:p>
              <a:p>
                <a:r>
                  <a:rPr lang="en-US" sz="2200" dirty="0"/>
                  <a:t>Mathematical result from classic paper in 1948.  </a:t>
                </a:r>
                <a:endParaRPr lang="en-US" sz="2000" dirty="0"/>
              </a:p>
              <a:p>
                <a:pPr>
                  <a:buFont typeface="Wingdings" pitchFamily="2" charset="2"/>
                  <a:buNone/>
                </a:pPr>
                <a:endParaRPr lang="en-US" sz="24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10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and Power-Limited Regions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0261" y="1524000"/>
                <a:ext cx="6346177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Shannon formula: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Power-Limited region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200" dirty="0"/>
                  <a:t>As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→∞,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/>
                  <a:t>  </a:t>
                </a:r>
              </a:p>
              <a:p>
                <a:pPr lvl="1"/>
                <a:r>
                  <a:rPr lang="en-US" sz="2200" dirty="0"/>
                  <a:t>Rate linearly increases with power / SNR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200" dirty="0"/>
              </a:p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Bandwidth-limited region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200" dirty="0"/>
                  <a:t>For large SNR,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Linearly increases in bandwidth, </a:t>
                </a:r>
              </a:p>
              <a:p>
                <a:pPr lvl="1"/>
                <a:r>
                  <a:rPr lang="en-US" sz="2200" dirty="0"/>
                  <a:t>Logarithmically increase in SNR.  </a:t>
                </a:r>
              </a:p>
              <a:p>
                <a:pPr lvl="1"/>
                <a:r>
                  <a:rPr lang="en-US" sz="2200" dirty="0"/>
                  <a:t>Increasing SNR has little practical value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0261" y="1524000"/>
                <a:ext cx="6346177" cy="4572000"/>
              </a:xfrm>
              <a:blipFill>
                <a:blip r:embed="rId2"/>
                <a:stretch>
                  <a:fillRect l="-2786" t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B330750-D09E-4655-A569-C18A8A54B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48" y="2147756"/>
            <a:ext cx="4800895" cy="318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Rate vs. Shannon Capacity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Theoretical Shannon capacity cannot be achieved </a:t>
                </a:r>
              </a:p>
              <a:p>
                <a:pPr lvl="1"/>
                <a:r>
                  <a:rPr lang="en-US" sz="2200" dirty="0"/>
                  <a:t>Needs infinite computation and delay.</a:t>
                </a:r>
              </a:p>
              <a:p>
                <a:r>
                  <a:rPr lang="en-US" sz="2400" dirty="0"/>
                  <a:t>Practical modems achieve a rate below Shannon limit.</a:t>
                </a:r>
                <a:endParaRPr lang="en-US" sz="2200" dirty="0"/>
              </a:p>
              <a:p>
                <a:r>
                  <a:rPr lang="en-US" sz="2400" dirty="0"/>
                  <a:t>Useful model: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𝛽𝛾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lvl="1"/>
                <a:r>
                  <a:rPr lang="en-US" sz="2000" dirty="0">
                    <a:latin typeface="Symbol" pitchFamily="18" charset="2"/>
                  </a:rPr>
                  <a:t>D</a:t>
                </a:r>
                <a:r>
                  <a:rPr lang="en-US" sz="2000" dirty="0"/>
                  <a:t>=fraction overhead</a:t>
                </a:r>
              </a:p>
              <a:p>
                <a:pPr lvl="1"/>
                <a:r>
                  <a:rPr lang="en-US" sz="2000" dirty="0">
                    <a:latin typeface="Symbol" pitchFamily="18" charset="2"/>
                  </a:rPr>
                  <a:t>b</a:t>
                </a:r>
                <a:r>
                  <a:rPr lang="en-US" sz="2000" dirty="0"/>
                  <a:t>=loss factor, usually quoted in dB</a:t>
                </a:r>
              </a:p>
              <a:p>
                <a:pPr lvl="1"/>
                <a:r>
                  <a:rPr lang="en-US" sz="2000" dirty="0"/>
                  <a:t>Often say “system is </a:t>
                </a:r>
                <a:r>
                  <a:rPr lang="en-US" sz="2000" dirty="0">
                    <a:latin typeface="Symbol" pitchFamily="18" charset="2"/>
                  </a:rPr>
                  <a:t>b </a:t>
                </a:r>
                <a:r>
                  <a:rPr lang="en-US" sz="2000" dirty="0"/>
                  <a:t>dB below capacity”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nor/>
                          </m:rPr>
                          <a:rPr lang="es-ES" sz="200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can be thought of as an “effective” SNR</a:t>
                </a:r>
              </a:p>
              <a:p>
                <a:r>
                  <a:rPr lang="en-US" sz="2200" dirty="0"/>
                  <a:t>Usually loss from capacity is at least 3dB</a:t>
                </a:r>
              </a:p>
              <a:p>
                <a:pPr lvl="1"/>
                <a:r>
                  <a:rPr lang="en-US" sz="2000" dirty="0"/>
                  <a:t>Often higher depending on receiver complexity and other factors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vs. Capacity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What is the maximum rate for a system:</a:t>
                </a:r>
                <a:endParaRPr lang="en-US" sz="2600" dirty="0"/>
              </a:p>
              <a:p>
                <a:pPr lvl="1"/>
                <a:r>
                  <a:rPr lang="en-US" sz="2000" dirty="0"/>
                  <a:t>20% overhead, 10 MHz bandwidth, SNR=12 dB </a:t>
                </a:r>
              </a:p>
              <a:p>
                <a:pPr lvl="1"/>
                <a:r>
                  <a:rPr lang="en-US" sz="2000" dirty="0"/>
                  <a:t>Operates at 3dB below Shannon capacity</a:t>
                </a:r>
              </a:p>
              <a:p>
                <a:r>
                  <a:rPr lang="en-US" sz="2800" dirty="0"/>
                  <a:t>Answer:  </a:t>
                </a:r>
              </a:p>
              <a:p>
                <a:pPr lvl="1"/>
                <a:r>
                  <a:rPr lang="en-US" sz="2000" dirty="0"/>
                  <a:t>Effective SNR: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nor/>
                          </m:rPr>
                          <a:rPr lang="es-ES" sz="2000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2−3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r>
                  <a:rPr lang="en-US" sz="2000" dirty="0" err="1"/>
                  <a:t>dB.</a:t>
                </a:r>
                <a:r>
                  <a:rPr lang="en-US" sz="2000" dirty="0"/>
                  <a:t>  In linear scale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nor/>
                          </m:rPr>
                          <a:rPr lang="es-ES" sz="200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sz="2000" dirty="0"/>
                  <a:t>(since 9=3(3))</a:t>
                </a:r>
              </a:p>
              <a:p>
                <a:pPr lvl="1"/>
                <a:r>
                  <a:rPr lang="en-US" sz="2000" dirty="0"/>
                  <a:t>Therefore,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𝛽𝛾</m:t>
                            </m:r>
                          </m:e>
                        </m:d>
                      </m:e>
                    </m:func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func>
                      <m:func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(1+8)</m:t>
                        </m:r>
                      </m:e>
                    </m:func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=25.3</m:t>
                    </m:r>
                  </m:oMath>
                </a14:m>
                <a:r>
                  <a:rPr lang="en-US" sz="2000" dirty="0"/>
                  <a:t>  Mbps</a:t>
                </a:r>
                <a:br>
                  <a:rPr lang="en-US" sz="2000" dirty="0"/>
                </a:br>
                <a:endParaRPr lang="en-US" sz="2000" dirty="0"/>
              </a:p>
              <a:p>
                <a:pPr lvl="1"/>
                <a:r>
                  <a:rPr lang="en-US" sz="2000" dirty="0"/>
                  <a:t>Note the final units are in Mbps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93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066" y="3707780"/>
            <a:ext cx="10058400" cy="21289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Basic questions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How does TX and RX power effect achievable rate for a communication system?</a:t>
            </a:r>
          </a:p>
          <a:p>
            <a:pPr lvl="1"/>
            <a:r>
              <a:rPr lang="en-US" dirty="0"/>
              <a:t>What level of path loss can a system sustain?</a:t>
            </a:r>
          </a:p>
          <a:p>
            <a:r>
              <a:rPr lang="en-US" dirty="0"/>
              <a:t>Can review in the digital communications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0396" y="2304490"/>
            <a:ext cx="102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TX </a:t>
            </a:r>
            <a:br>
              <a:rPr lang="en-US" sz="1400" dirty="0"/>
            </a:br>
            <a:r>
              <a:rPr lang="en-US" sz="1400" dirty="0"/>
              <a:t>symbols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7626" y="2025132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03280" y="2605424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DAC</a:t>
            </a:r>
            <a:r>
              <a:rPr lang="es-ES" sz="1400" dirty="0"/>
              <a:t>+</a:t>
            </a:r>
            <a:br>
              <a:rPr lang="es-ES" sz="1400" dirty="0"/>
            </a:br>
            <a:r>
              <a:rPr lang="en-US" sz="1400" dirty="0"/>
              <a:t>TX filter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3079" y="25925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U</a:t>
            </a:r>
            <a:r>
              <a:rPr lang="en-US" sz="1400" dirty="0" err="1"/>
              <a:t>pconversion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98747" y="1901583"/>
            <a:ext cx="773723" cy="683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93521" y="2610154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ADC +</a:t>
            </a:r>
          </a:p>
          <a:p>
            <a:pPr algn="ctr"/>
            <a:r>
              <a:rPr lang="en-US" sz="1400" dirty="0"/>
              <a:t>RX filter</a:t>
            </a:r>
          </a:p>
        </p:txBody>
      </p:sp>
      <p:cxnSp>
        <p:nvCxnSpPr>
          <p:cNvPr id="19" name="Straight Arrow Connector 18"/>
          <p:cNvCxnSpPr>
            <a:cxnSpLocks/>
            <a:stCxn id="47" idx="3"/>
            <a:endCxn id="7" idx="1"/>
          </p:cNvCxnSpPr>
          <p:nvPr/>
        </p:nvCxnSpPr>
        <p:spPr>
          <a:xfrm>
            <a:off x="2216129" y="2315278"/>
            <a:ext cx="851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7" idx="3"/>
            <a:endCxn id="36" idx="1"/>
          </p:cNvCxnSpPr>
          <p:nvPr/>
        </p:nvCxnSpPr>
        <p:spPr>
          <a:xfrm>
            <a:off x="3841349" y="2315278"/>
            <a:ext cx="3879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1" idx="3"/>
            <a:endCxn id="38" idx="1"/>
          </p:cNvCxnSpPr>
          <p:nvPr/>
        </p:nvCxnSpPr>
        <p:spPr>
          <a:xfrm flipV="1">
            <a:off x="8772470" y="2233870"/>
            <a:ext cx="809555" cy="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42706" y="2297246"/>
            <a:ext cx="102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RX</a:t>
            </a:r>
            <a:br>
              <a:rPr lang="en-US" sz="1400" dirty="0"/>
            </a:br>
            <a:r>
              <a:rPr lang="en-US" sz="1400" dirty="0"/>
              <a:t>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87726" y="1883499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26" y="1883499"/>
                <a:ext cx="647037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77838" y="1810514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838" y="1810514"/>
                <a:ext cx="6489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2B946954-3A6D-4322-B3AA-40789A34CAB8}"/>
              </a:ext>
            </a:extLst>
          </p:cNvPr>
          <p:cNvSpPr/>
          <p:nvPr/>
        </p:nvSpPr>
        <p:spPr>
          <a:xfrm>
            <a:off x="9582025" y="1892231"/>
            <a:ext cx="773723" cy="683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358919-4C1A-40E7-B337-B21A48D87D0F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0355748" y="2233869"/>
            <a:ext cx="4637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7576370-CCF1-490E-9526-0DDD73E802D7}"/>
              </a:ext>
            </a:extLst>
          </p:cNvPr>
          <p:cNvSpPr txBox="1"/>
          <p:nvPr/>
        </p:nvSpPr>
        <p:spPr>
          <a:xfrm>
            <a:off x="9302212" y="2512133"/>
            <a:ext cx="1371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Equalization,</a:t>
            </a:r>
            <a:br>
              <a:rPr lang="en-US" sz="1400" dirty="0"/>
            </a:br>
            <a:r>
              <a:rPr lang="en-US" sz="1400" dirty="0" err="1"/>
              <a:t>demod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/>
              <a:t>decoding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1BEB50-BCEC-47F3-9F1C-97BBEFD5C84D}"/>
              </a:ext>
            </a:extLst>
          </p:cNvPr>
          <p:cNvSpPr/>
          <p:nvPr/>
        </p:nvSpPr>
        <p:spPr>
          <a:xfrm>
            <a:off x="1568820" y="2025132"/>
            <a:ext cx="647309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D7B946-3683-4CA9-8216-3E29C27BF1C1}"/>
              </a:ext>
            </a:extLst>
          </p:cNvPr>
          <p:cNvCxnSpPr>
            <a:cxnSpLocks/>
          </p:cNvCxnSpPr>
          <p:nvPr/>
        </p:nvCxnSpPr>
        <p:spPr>
          <a:xfrm>
            <a:off x="1174459" y="2311906"/>
            <a:ext cx="394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01157AE-C9F1-4D57-A76C-2854D5478470}"/>
              </a:ext>
            </a:extLst>
          </p:cNvPr>
          <p:cNvSpPr txBox="1"/>
          <p:nvPr/>
        </p:nvSpPr>
        <p:spPr>
          <a:xfrm>
            <a:off x="492207" y="2413819"/>
            <a:ext cx="102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Info</a:t>
            </a:r>
            <a:br>
              <a:rPr lang="en-US" sz="1400" dirty="0"/>
            </a:br>
            <a:r>
              <a:rPr lang="en-US" sz="1400" dirty="0"/>
              <a:t>bits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8BECD-873A-4346-86EA-99FD75B56C6E}"/>
              </a:ext>
            </a:extLst>
          </p:cNvPr>
          <p:cNvSpPr txBox="1"/>
          <p:nvPr/>
        </p:nvSpPr>
        <p:spPr>
          <a:xfrm>
            <a:off x="10305726" y="2365391"/>
            <a:ext cx="102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Estimated bits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749277-8C63-47CB-87C3-0B38B760B9E1}"/>
              </a:ext>
            </a:extLst>
          </p:cNvPr>
          <p:cNvSpPr/>
          <p:nvPr/>
        </p:nvSpPr>
        <p:spPr>
          <a:xfrm>
            <a:off x="4229321" y="2025133"/>
            <a:ext cx="718906" cy="5802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8898317-7E23-4908-89FD-0AB8C101D36D}"/>
              </a:ext>
            </a:extLst>
          </p:cNvPr>
          <p:cNvSpPr/>
          <p:nvPr/>
        </p:nvSpPr>
        <p:spPr>
          <a:xfrm rot="10800000">
            <a:off x="4997911" y="17000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8B02CAD-3416-44B0-A476-7AF7B73937FF}"/>
              </a:ext>
            </a:extLst>
          </p:cNvPr>
          <p:cNvCxnSpPr>
            <a:cxnSpLocks/>
            <a:stCxn id="36" idx="3"/>
            <a:endCxn id="41" idx="0"/>
          </p:cNvCxnSpPr>
          <p:nvPr/>
        </p:nvCxnSpPr>
        <p:spPr>
          <a:xfrm flipV="1">
            <a:off x="4948227" y="1943002"/>
            <a:ext cx="251364" cy="3722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973BD4F4-468E-4AE1-AD79-F0B180E85DAB}"/>
              </a:ext>
            </a:extLst>
          </p:cNvPr>
          <p:cNvSpPr/>
          <p:nvPr/>
        </p:nvSpPr>
        <p:spPr>
          <a:xfrm rot="10800000">
            <a:off x="6354781" y="1663218"/>
            <a:ext cx="403361" cy="286041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9D61A25-E861-4EB5-9B1D-5F4690C4ADF5}"/>
              </a:ext>
            </a:extLst>
          </p:cNvPr>
          <p:cNvCxnSpPr>
            <a:cxnSpLocks/>
            <a:stCxn id="51" idx="1"/>
            <a:endCxn id="48" idx="0"/>
          </p:cNvCxnSpPr>
          <p:nvPr/>
        </p:nvCxnSpPr>
        <p:spPr>
          <a:xfrm rot="10800000">
            <a:off x="6556462" y="1949259"/>
            <a:ext cx="315091" cy="296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0042DBC-A612-4702-B266-9D914FE869B2}"/>
              </a:ext>
            </a:extLst>
          </p:cNvPr>
          <p:cNvSpPr/>
          <p:nvPr/>
        </p:nvSpPr>
        <p:spPr>
          <a:xfrm>
            <a:off x="6871552" y="1904382"/>
            <a:ext cx="718906" cy="6832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D688F5-2BB7-4BEE-9652-71F338A9808E}"/>
              </a:ext>
            </a:extLst>
          </p:cNvPr>
          <p:cNvCxnSpPr>
            <a:cxnSpLocks/>
            <a:stCxn id="51" idx="3"/>
            <a:endCxn id="11" idx="1"/>
          </p:cNvCxnSpPr>
          <p:nvPr/>
        </p:nvCxnSpPr>
        <p:spPr>
          <a:xfrm flipV="1">
            <a:off x="7590458" y="2243222"/>
            <a:ext cx="408289" cy="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CA3800-B92E-404C-B2BB-E294BAB13A10}"/>
              </a:ext>
            </a:extLst>
          </p:cNvPr>
          <p:cNvSpPr txBox="1"/>
          <p:nvPr/>
        </p:nvSpPr>
        <p:spPr>
          <a:xfrm>
            <a:off x="1206674" y="26270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Coding</a:t>
            </a:r>
            <a:r>
              <a:rPr lang="es-ES" sz="1400" dirty="0"/>
              <a:t> </a:t>
            </a:r>
            <a:br>
              <a:rPr lang="es-ES" sz="1400" dirty="0"/>
            </a:br>
            <a:r>
              <a:rPr lang="es-ES" sz="1400" dirty="0"/>
              <a:t>+ </a:t>
            </a:r>
            <a:r>
              <a:rPr lang="es-ES" sz="1400" dirty="0" err="1"/>
              <a:t>modulation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B4670E-FE9F-450C-A7B1-8836AF6814EB}"/>
              </a:ext>
            </a:extLst>
          </p:cNvPr>
          <p:cNvSpPr txBox="1"/>
          <p:nvPr/>
        </p:nvSpPr>
        <p:spPr>
          <a:xfrm>
            <a:off x="6515790" y="257646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Down-</a:t>
            </a:r>
            <a:r>
              <a:rPr lang="en-US" sz="1400" dirty="0"/>
              <a:t>conversion</a:t>
            </a:r>
            <a:endParaRPr lang="en-US" dirty="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3BCAB1B-2423-45C8-8B9A-D005F272557D}"/>
              </a:ext>
            </a:extLst>
          </p:cNvPr>
          <p:cNvSpPr/>
          <p:nvPr/>
        </p:nvSpPr>
        <p:spPr>
          <a:xfrm>
            <a:off x="5429292" y="2020544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91335E-1D69-473F-9E15-3009868AF605}"/>
              </a:ext>
            </a:extLst>
          </p:cNvPr>
          <p:cNvSpPr txBox="1"/>
          <p:nvPr/>
        </p:nvSpPr>
        <p:spPr>
          <a:xfrm>
            <a:off x="5224038" y="246546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Pathloss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the noise power density given a noise figure</a:t>
            </a:r>
          </a:p>
          <a:p>
            <a:r>
              <a:rPr lang="en-US" dirty="0"/>
              <a:t>Compute noise figure in a cascade of elements</a:t>
            </a:r>
          </a:p>
          <a:p>
            <a:r>
              <a:rPr lang="en-US" dirty="0"/>
              <a:t>Relate key parameters of a communication system:  </a:t>
            </a:r>
          </a:p>
          <a:p>
            <a:pPr lvl="1"/>
            <a:r>
              <a:rPr lang="en-US" dirty="0"/>
              <a:t>Bandwidth, coding rate, modulation</a:t>
            </a:r>
          </a:p>
          <a:p>
            <a:r>
              <a:rPr lang="en-US" dirty="0"/>
              <a:t>Describe communication requirements and perform simple link budget calculations</a:t>
            </a:r>
          </a:p>
          <a:p>
            <a:r>
              <a:rPr lang="en-US" dirty="0"/>
              <a:t>Qualitatively describe various propagation mechanisms in real world settings</a:t>
            </a:r>
          </a:p>
          <a:p>
            <a:r>
              <a:rPr lang="en-US" dirty="0"/>
              <a:t>Qualitatively determine which propagation mechanisms are dominant</a:t>
            </a:r>
          </a:p>
          <a:p>
            <a:r>
              <a:rPr lang="en-US" dirty="0"/>
              <a:t>Compute probabilities of outage from a statistical channel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ADF6-879F-4F68-B3A5-27F31080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Link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DD97-AE43-48AE-9475-2FB5A4D7B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70" y="4700427"/>
            <a:ext cx="9492751" cy="1230589"/>
          </a:xfrm>
        </p:spPr>
        <p:txBody>
          <a:bodyPr/>
          <a:lstStyle/>
          <a:p>
            <a:r>
              <a:rPr lang="es-ES" dirty="0"/>
              <a:t>L</a:t>
            </a:r>
            <a:r>
              <a:rPr lang="en-US" dirty="0"/>
              <a:t>ink budget:  Measures final SNR as a function of TX power and all impairments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5E444-51F3-4A3A-B1A7-1D9A0397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AF2A73-F4FE-4193-958A-81687EAFC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66369"/>
              </p:ext>
            </p:extLst>
          </p:nvPr>
        </p:nvGraphicFramePr>
        <p:xfrm>
          <a:off x="1820738" y="1589613"/>
          <a:ext cx="8611483" cy="2848017"/>
        </p:xfrm>
        <a:graphic>
          <a:graphicData uri="http://schemas.openxmlformats.org/drawingml/2006/table">
            <a:tbl>
              <a:tblPr/>
              <a:tblGrid>
                <a:gridCol w="2759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5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335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Item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Remarks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335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Transmit power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dBm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23.0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200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mW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transmitter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9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Distanced based path loss (dB)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90.0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Will depend on propagation model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335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Shadowing (dB)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20.0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Will depend on obstructions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9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Receive power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dBm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-87.0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TX power - path loss - shadowing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335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Bandwidth (MHz)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20.0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BW of 802.11 signal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9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Noise figure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5.0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Will depend of implementation of receiver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335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Noise power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dBm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-96.0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-174 +10log(BW) + NF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335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SNR (dB)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9.0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RX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pow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- Noise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838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Noise and Noise Figure</a:t>
            </a:r>
          </a:p>
          <a:p>
            <a:r>
              <a:rPr lang="en-US" dirty="0"/>
              <a:t>Communication Requirements and Link Budget Analysis </a:t>
            </a:r>
          </a:p>
          <a:p>
            <a:r>
              <a:rPr lang="en-US" dirty="0"/>
              <a:t>Non-LOS Propagation</a:t>
            </a:r>
          </a:p>
          <a:p>
            <a:r>
              <a:rPr lang="en-US" dirty="0"/>
              <a:t>Statistical Models for Path Loss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82988" y="2394956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Loss with Reflections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79" y="3412098"/>
                <a:ext cx="9699351" cy="245530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free space, we saw power density decays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Due to ground reflections, power decays faster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30000" dirty="0"/>
              </a:p>
              <a:p>
                <a:r>
                  <a:rPr lang="en-US" dirty="0"/>
                  <a:t>For d large, decays as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path loss exponent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>
                    <a:latin typeface="Symbol" pitchFamily="18" charset="2"/>
                  </a:rPr>
                  <a:t>a</a:t>
                </a:r>
                <a:r>
                  <a:rPr lang="en-US" dirty="0"/>
                  <a:t> has been observed from 1.5 to 5.5, but usu. btw 3 and 5.</a:t>
                </a:r>
              </a:p>
              <a:p>
                <a:r>
                  <a:rPr lang="en-US" dirty="0"/>
                  <a:t>For single ground reflection, can show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=4.</a:t>
                </a:r>
              </a:p>
              <a:p>
                <a:pPr lvl="1"/>
                <a:r>
                  <a:rPr lang="en-US" dirty="0"/>
                  <a:t>Based on reflected wave canceling direct wave</a:t>
                </a:r>
              </a:p>
              <a:p>
                <a:pPr lvl="1"/>
                <a:r>
                  <a:rPr lang="en-US" dirty="0"/>
                  <a:t>See </a:t>
                </a:r>
                <a:r>
                  <a:rPr lang="en-US" dirty="0">
                    <a:hlinkClick r:id="rId2"/>
                  </a:rPr>
                  <a:t>www.wiley.com/go/molisch</a:t>
                </a:r>
                <a:r>
                  <a:rPr lang="en-US" dirty="0"/>
                  <a:t> Appendix 4-A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79" y="3412098"/>
                <a:ext cx="9699351" cy="2455302"/>
              </a:xfrm>
              <a:blipFill>
                <a:blip r:embed="rId3"/>
                <a:stretch>
                  <a:fillRect l="-1383" t="-3226" b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2717" y="1462312"/>
            <a:ext cx="3816096" cy="19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375844-5E39-4F1A-B4E1-F7B6E15A41BA}"/>
                  </a:ext>
                </a:extLst>
              </p:cNvPr>
              <p:cNvSpPr/>
              <p:nvPr/>
            </p:nvSpPr>
            <p:spPr>
              <a:xfrm>
                <a:off x="7735846" y="2616446"/>
                <a:ext cx="1917513" cy="697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375844-5E39-4F1A-B4E1-F7B6E15A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846" y="2616446"/>
                <a:ext cx="1917513" cy="697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Loss Exponent, Coverage &amp; Interference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coverage-limited systems, low </a:t>
                </a:r>
                <a:r>
                  <a:rPr lang="en-US" dirty="0">
                    <a:latin typeface="Symbol" pitchFamily="18" charset="2"/>
                  </a:rPr>
                  <a:t>a</a:t>
                </a:r>
                <a:r>
                  <a:rPr lang="en-US" dirty="0"/>
                  <a:t> is good</a:t>
                </a:r>
              </a:p>
              <a:p>
                <a:pPr lvl="1"/>
                <a:r>
                  <a:rPr lang="en-US" dirty="0"/>
                  <a:t>Power decays slower =&gt; signals have greater range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interference-limited systems, high </a:t>
                </a:r>
                <a:r>
                  <a:rPr lang="en-US" dirty="0">
                    <a:latin typeface="Symbol" pitchFamily="18" charset="2"/>
                  </a:rPr>
                  <a:t>a</a:t>
                </a:r>
                <a:r>
                  <a:rPr lang="en-US" dirty="0"/>
                  <a:t> is good</a:t>
                </a:r>
              </a:p>
              <a:p>
                <a:pPr lvl="1"/>
                <a:r>
                  <a:rPr lang="en-US" dirty="0"/>
                  <a:t>Ex:  If thermal noise is negligible: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𝑆𝐼𝑁𝑅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893" y="4704414"/>
            <a:ext cx="609600" cy="912368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7193" y="4722779"/>
            <a:ext cx="300892" cy="609600"/>
          </a:xfrm>
          <a:prstGeom prst="rect">
            <a:avLst/>
          </a:prstGeom>
          <a:noFill/>
        </p:spPr>
      </p:pic>
      <p:pic>
        <p:nvPicPr>
          <p:cNvPr id="7" name="Picture 6" descr="4g-cell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793" y="4704414"/>
            <a:ext cx="609600" cy="912368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3777493" y="5027580"/>
            <a:ext cx="1409700" cy="20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77494" y="4381249"/>
            <a:ext cx="1489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signal</a:t>
            </a:r>
          </a:p>
          <a:p>
            <a:r>
              <a:rPr lang="en-US" dirty="0"/>
              <a:t>Dist = d1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6794" y="4381249"/>
            <a:ext cx="1766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Interfering signal</a:t>
            </a:r>
          </a:p>
          <a:p>
            <a:r>
              <a:rPr lang="en-US" dirty="0"/>
              <a:t>Dist = d2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488085" y="5027578"/>
            <a:ext cx="221370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227" y="517997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3853" y="512427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&amp; Reflection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95618" y="3229760"/>
            <a:ext cx="9615182" cy="2790039"/>
          </a:xfrm>
        </p:spPr>
        <p:txBody>
          <a:bodyPr>
            <a:normAutofit/>
          </a:bodyPr>
          <a:lstStyle/>
          <a:p>
            <a:r>
              <a:rPr lang="en-US" dirty="0"/>
              <a:t>At any discontinuity in refractive index, incident wave will be transmitted and reflected.</a:t>
            </a:r>
          </a:p>
          <a:p>
            <a:pPr lvl="1"/>
            <a:r>
              <a:rPr lang="en-US" dirty="0"/>
              <a:t>Angle of incidence = angle of reflection</a:t>
            </a:r>
          </a:p>
          <a:p>
            <a:pPr lvl="1"/>
            <a:r>
              <a:rPr lang="en-US" dirty="0"/>
              <a:t>Refraction angle determined by Snell’s Law</a:t>
            </a:r>
          </a:p>
          <a:p>
            <a:r>
              <a:rPr lang="en-US" dirty="0"/>
              <a:t>Amount of reflected and transmitted power: </a:t>
            </a:r>
          </a:p>
          <a:p>
            <a:pPr lvl="1"/>
            <a:r>
              <a:rPr lang="en-US" dirty="0"/>
              <a:t>Depends on refractive indices of two mediums, angle of incidence and wave’s polarization</a:t>
            </a:r>
          </a:p>
          <a:p>
            <a:r>
              <a:rPr lang="en-US" dirty="0"/>
              <a:t>Conducting materials may also result in absorption of power</a:t>
            </a:r>
          </a:p>
        </p:txBody>
      </p:sp>
      <p:pic>
        <p:nvPicPr>
          <p:cNvPr id="5" name="Picture 4" descr="Example_snells_law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595" y="1018789"/>
            <a:ext cx="2181226" cy="17352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Transmission Through Typical Materials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467600" y="1600200"/>
            <a:ext cx="3688080" cy="2819400"/>
          </a:xfrm>
        </p:spPr>
        <p:txBody>
          <a:bodyPr>
            <a:normAutofit/>
          </a:bodyPr>
          <a:lstStyle/>
          <a:p>
            <a:r>
              <a:rPr lang="en-US" dirty="0"/>
              <a:t>Radio waves can transmit through materials, but with attenuation</a:t>
            </a:r>
          </a:p>
          <a:p>
            <a:endParaRPr lang="en-US" dirty="0"/>
          </a:p>
          <a:p>
            <a:r>
              <a:rPr lang="en-US" sz="2200" dirty="0"/>
              <a:t>Source: City of Cumberland, Maryland </a:t>
            </a:r>
            <a:r>
              <a:rPr lang="en-US" sz="2200" dirty="0" err="1"/>
              <a:t>WiFi</a:t>
            </a:r>
            <a:r>
              <a:rPr lang="en-US" sz="2200" dirty="0"/>
              <a:t> study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1452880"/>
          <a:ext cx="50292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Building 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2.4 GHz Attenuation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Solid Wood Door1. 75"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Steel Fire/Exit Door 1.75"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Steel Fire/Exit Door 2.5"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Brick 3.5"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Concrete Wall 18"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Glass Divider 0.5"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Interior Solid Wall 5"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Marble 2"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Exterior Double Pane Coated Glass 1"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Exterior Single Pane Window 0.5"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dB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3D4-900B-462A-8DD3-78FAD124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Attenuation Models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BD8E-C550-4DAE-AE82-21F38023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Phased Array Toolbox has many models atmospheric attenuation</a:t>
            </a:r>
          </a:p>
          <a:p>
            <a:pPr lvl="1"/>
            <a:r>
              <a:rPr lang="en-US" dirty="0"/>
              <a:t>Commands for free space path loss, and attenuation for fog, gas and rain</a:t>
            </a:r>
          </a:p>
          <a:p>
            <a:pPr lvl="1"/>
            <a:r>
              <a:rPr lang="en-US" dirty="0"/>
              <a:t>Based on well-studied measurements</a:t>
            </a:r>
          </a:p>
          <a:p>
            <a:r>
              <a:rPr lang="en-US" dirty="0"/>
              <a:t>Note:  Rain fades are particularly important to model for </a:t>
            </a:r>
            <a:r>
              <a:rPr lang="en-US" dirty="0" err="1"/>
              <a:t>mmWave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29245-091A-4A94-8576-BD6516F1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14E62-0864-4388-8FF3-300EE0AB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93" y="3258166"/>
            <a:ext cx="3352532" cy="2610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ED592-67B1-4AEF-B09B-0BCB82CD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544" y="4181496"/>
            <a:ext cx="2487006" cy="14659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AD608C-34FD-4817-B387-ED7692A792A0}"/>
              </a:ext>
            </a:extLst>
          </p:cNvPr>
          <p:cNvSpPr txBox="1"/>
          <p:nvPr/>
        </p:nvSpPr>
        <p:spPr>
          <a:xfrm>
            <a:off x="5263587" y="3258166"/>
            <a:ext cx="382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Rain attenuation vs. Freq</a:t>
            </a:r>
          </a:p>
          <a:p>
            <a:r>
              <a:rPr lang="en-US" dirty="0"/>
              <a:t>10 km distance</a:t>
            </a:r>
          </a:p>
          <a:p>
            <a:r>
              <a:rPr lang="en-US" dirty="0"/>
              <a:t>Rate </a:t>
            </a:r>
            <a:r>
              <a:rPr lang="en-US" dirty="0" err="1"/>
              <a:t>rate</a:t>
            </a:r>
            <a:r>
              <a:rPr lang="en-US" dirty="0"/>
              <a:t> = 20 mm/</a:t>
            </a:r>
            <a:r>
              <a:rPr lang="en-US" dirty="0" err="1"/>
              <a:t>hr</a:t>
            </a:r>
            <a:r>
              <a:rPr lang="en-US" dirty="0"/>
              <a:t> (very heavy rain)</a:t>
            </a:r>
          </a:p>
        </p:txBody>
      </p:sp>
    </p:spTree>
    <p:extLst>
      <p:ext uri="{BB962C8B-B14F-4D97-AF65-F5344CB8AC3E}">
        <p14:creationId xmlns:p14="http://schemas.microsoft.com/office/powerpoint/2010/main" val="3760006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519956" y="1694576"/>
            <a:ext cx="6543413" cy="4325224"/>
          </a:xfrm>
        </p:spPr>
        <p:txBody>
          <a:bodyPr>
            <a:normAutofit/>
          </a:bodyPr>
          <a:lstStyle/>
          <a:p>
            <a:r>
              <a:rPr lang="en-US" dirty="0"/>
              <a:t>Interfering objects (IOs) do not result in sharp shadows.</a:t>
            </a:r>
          </a:p>
          <a:p>
            <a:pPr lvl="1"/>
            <a:r>
              <a:rPr lang="en-US" dirty="0"/>
              <a:t>Due to wave nature of EM radiation</a:t>
            </a:r>
          </a:p>
          <a:p>
            <a:pPr lvl="1"/>
            <a:r>
              <a:rPr lang="en-US" dirty="0"/>
              <a:t>Simple ray model is not correct.</a:t>
            </a:r>
          </a:p>
          <a:p>
            <a:r>
              <a:rPr lang="en-US" dirty="0"/>
              <a:t>Waves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diffract</a:t>
            </a:r>
            <a:r>
              <a:rPr lang="en-US" dirty="0"/>
              <a:t> at IO boundaries, </a:t>
            </a:r>
          </a:p>
          <a:p>
            <a:pPr lvl="1"/>
            <a:r>
              <a:rPr lang="en-US" dirty="0"/>
              <a:t>Intensity after IO can be stronger in parts than with no IO!</a:t>
            </a:r>
          </a:p>
        </p:txBody>
      </p:sp>
      <p:pic>
        <p:nvPicPr>
          <p:cNvPr id="5" name="Picture 4" descr="diffraction_patter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27" y="1767981"/>
            <a:ext cx="4181475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>
                <a:latin typeface="Times New Roman"/>
                <a:cs typeface="Times New Roman"/>
              </a:rPr>
              <a:t>28</a:t>
            </a:fld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1671646"/>
            <a:ext cx="6035494" cy="1721702"/>
            <a:chOff x="4299" y="1382231"/>
            <a:chExt cx="6035494" cy="1721702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598907" y="1450145"/>
              <a:ext cx="0" cy="857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599559" y="1438079"/>
              <a:ext cx="0" cy="1072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587383" y="1826055"/>
              <a:ext cx="0" cy="310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088905" y="1826055"/>
              <a:ext cx="0" cy="310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2590428" y="1826055"/>
              <a:ext cx="0" cy="310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091951" y="1826055"/>
              <a:ext cx="0" cy="310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593473" y="1826055"/>
              <a:ext cx="0" cy="310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094996" y="1826055"/>
              <a:ext cx="0" cy="310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596519" y="1826055"/>
              <a:ext cx="0" cy="310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098041" y="1826055"/>
              <a:ext cx="0" cy="310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085860" y="1826055"/>
              <a:ext cx="0" cy="310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854066" y="2130627"/>
              <a:ext cx="463588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33" b="1" dirty="0"/>
                <a:t>0.5 m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355588" y="2130627"/>
              <a:ext cx="463588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33" b="1" dirty="0"/>
                <a:t>1.0 m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857111" y="2130627"/>
              <a:ext cx="463588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33" b="1" dirty="0"/>
                <a:t>1.5 m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58634" y="2130627"/>
              <a:ext cx="463588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33" b="1" dirty="0"/>
                <a:t>2.0 m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860156" y="2130627"/>
              <a:ext cx="463588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33" b="1" dirty="0"/>
                <a:t>2.5 m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361679" y="2130627"/>
              <a:ext cx="463588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33" b="1" dirty="0"/>
                <a:t>3.0 m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863202" y="2130627"/>
              <a:ext cx="463588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33" b="1" dirty="0"/>
                <a:t>3.5 m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364724" y="2130627"/>
              <a:ext cx="463588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33" b="1" dirty="0"/>
                <a:t>4.0 m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866247" y="2130627"/>
              <a:ext cx="463588" cy="23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33" b="1" dirty="0"/>
                <a:t>4.5 m</a:t>
              </a: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584338" y="1450145"/>
              <a:ext cx="501522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2732661" y="1382231"/>
              <a:ext cx="449162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b="1" dirty="0">
                  <a:solidFill>
                    <a:srgbClr val="FF0000"/>
                  </a:solidFill>
                </a:rPr>
                <a:t>5 m</a:t>
              </a:r>
            </a:p>
          </p:txBody>
        </p:sp>
        <p:sp>
          <p:nvSpPr>
            <p:cNvPr id="142" name="Isosceles Triangle 141"/>
            <p:cNvSpPr/>
            <p:nvPr/>
          </p:nvSpPr>
          <p:spPr>
            <a:xfrm rot="16620000">
              <a:off x="363873" y="1833760"/>
              <a:ext cx="150019" cy="2767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isometricOffAxis1Right"/>
              <a:lightRig rig="threePt" dir="t"/>
            </a:scene3d>
            <a:sp3d extrusionH="266700" contourW="635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3" name="Isosceles Triangle 142"/>
            <p:cNvSpPr/>
            <p:nvPr/>
          </p:nvSpPr>
          <p:spPr>
            <a:xfrm rot="16680000" flipV="1">
              <a:off x="5787813" y="1749709"/>
              <a:ext cx="150019" cy="2767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isometricOffAxis1Right"/>
              <a:lightRig rig="threePt" dir="t"/>
            </a:scene3d>
            <a:sp3d extrusionH="266700" contourW="635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99" y="2142608"/>
              <a:ext cx="47000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b="1" dirty="0">
                  <a:solidFill>
                    <a:srgbClr val="FF0000"/>
                  </a:solidFill>
                </a:rPr>
                <a:t>TX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550557" y="2081917"/>
              <a:ext cx="489236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b="1" dirty="0">
                  <a:solidFill>
                    <a:srgbClr val="FF0000"/>
                  </a:solidFill>
                </a:rPr>
                <a:t>RX</a:t>
              </a:r>
            </a:p>
          </p:txBody>
        </p:sp>
        <p:sp>
          <p:nvSpPr>
            <p:cNvPr id="146" name="Oval 145"/>
            <p:cNvSpPr/>
            <p:nvPr/>
          </p:nvSpPr>
          <p:spPr>
            <a:xfrm>
              <a:off x="989099" y="1651199"/>
              <a:ext cx="182880" cy="1828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1333" b="1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147" name="Oval 146"/>
            <p:cNvSpPr/>
            <p:nvPr/>
          </p:nvSpPr>
          <p:spPr>
            <a:xfrm>
              <a:off x="1491287" y="1651199"/>
              <a:ext cx="182880" cy="1828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1333" b="1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148" name="Oval 147"/>
            <p:cNvSpPr/>
            <p:nvPr/>
          </p:nvSpPr>
          <p:spPr>
            <a:xfrm>
              <a:off x="1993475" y="1651199"/>
              <a:ext cx="182880" cy="1828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1333" b="1" dirty="0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149" name="Oval 148"/>
            <p:cNvSpPr/>
            <p:nvPr/>
          </p:nvSpPr>
          <p:spPr>
            <a:xfrm>
              <a:off x="2495663" y="1651199"/>
              <a:ext cx="182880" cy="1828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1333" b="1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150" name="Oval 149"/>
            <p:cNvSpPr/>
            <p:nvPr/>
          </p:nvSpPr>
          <p:spPr>
            <a:xfrm>
              <a:off x="2997851" y="1651199"/>
              <a:ext cx="182880" cy="1828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1333" b="1" dirty="0">
                  <a:solidFill>
                    <a:schemeClr val="tx1"/>
                  </a:solidFill>
                </a:rPr>
                <a:t>45</a:t>
              </a:r>
            </a:p>
          </p:txBody>
        </p:sp>
        <p:sp>
          <p:nvSpPr>
            <p:cNvPr id="151" name="Oval 150"/>
            <p:cNvSpPr/>
            <p:nvPr/>
          </p:nvSpPr>
          <p:spPr>
            <a:xfrm>
              <a:off x="3500039" y="1651199"/>
              <a:ext cx="182880" cy="1828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1333" b="1" dirty="0">
                  <a:solidFill>
                    <a:schemeClr val="tx1"/>
                  </a:solidFill>
                </a:rPr>
                <a:t>46</a:t>
              </a:r>
            </a:p>
          </p:txBody>
        </p:sp>
        <p:sp>
          <p:nvSpPr>
            <p:cNvPr id="152" name="Oval 151"/>
            <p:cNvSpPr/>
            <p:nvPr/>
          </p:nvSpPr>
          <p:spPr>
            <a:xfrm>
              <a:off x="4002227" y="1651199"/>
              <a:ext cx="182880" cy="1828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1333" b="1" dirty="0">
                  <a:solidFill>
                    <a:schemeClr val="tx1"/>
                  </a:solidFill>
                </a:rPr>
                <a:t>47</a:t>
              </a:r>
            </a:p>
          </p:txBody>
        </p:sp>
        <p:sp>
          <p:nvSpPr>
            <p:cNvPr id="153" name="Oval 152"/>
            <p:cNvSpPr/>
            <p:nvPr/>
          </p:nvSpPr>
          <p:spPr>
            <a:xfrm>
              <a:off x="4504415" y="1651199"/>
              <a:ext cx="182880" cy="1828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1333" b="1" dirty="0">
                  <a:solidFill>
                    <a:schemeClr val="tx1"/>
                  </a:solidFill>
                </a:rPr>
                <a:t>48</a:t>
              </a:r>
            </a:p>
          </p:txBody>
        </p:sp>
        <p:sp>
          <p:nvSpPr>
            <p:cNvPr id="154" name="Oval 153"/>
            <p:cNvSpPr/>
            <p:nvPr/>
          </p:nvSpPr>
          <p:spPr>
            <a:xfrm>
              <a:off x="5006601" y="1651199"/>
              <a:ext cx="182880" cy="1828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r>
                <a:rPr lang="en-US" sz="1333" b="1" dirty="0">
                  <a:solidFill>
                    <a:schemeClr val="tx1"/>
                  </a:solidFill>
                </a:rPr>
                <a:t>49</a:t>
              </a:r>
            </a:p>
          </p:txBody>
        </p:sp>
        <p:pic>
          <p:nvPicPr>
            <p:cNvPr id="1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52507" y="2130628"/>
              <a:ext cx="205205" cy="973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/>
            <p:nvPr/>
          </p:nvCxnSpPr>
          <p:spPr>
            <a:xfrm flipV="1">
              <a:off x="1582727" y="2466558"/>
              <a:ext cx="0" cy="31649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919" y="1520491"/>
            <a:ext cx="5721892" cy="45429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1768" y="5417562"/>
            <a:ext cx="4441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G. R. MacCartney, Jr., S. Deng, S. Sun, and T. S. Rappaport, “73 GHz Millimeter-Wave Human Blockage and Dynamic Measurements,” IEEE VTC 2016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quarter" idx="1"/>
          </p:nvPr>
        </p:nvSpPr>
        <p:spPr>
          <a:xfrm>
            <a:off x="434583" y="3601424"/>
            <a:ext cx="5998776" cy="1799517"/>
          </a:xfrm>
        </p:spPr>
        <p:txBody>
          <a:bodyPr>
            <a:normAutofit/>
          </a:bodyPr>
          <a:lstStyle/>
          <a:p>
            <a:r>
              <a:rPr lang="en-US" dirty="0"/>
              <a:t>Between 25 and 40 dB blockage</a:t>
            </a:r>
          </a:p>
          <a:p>
            <a:pPr lvl="1"/>
            <a:r>
              <a:rPr lang="en-US" dirty="0"/>
              <a:t>Depends on distance </a:t>
            </a:r>
          </a:p>
          <a:p>
            <a:r>
              <a:rPr lang="en-US" dirty="0"/>
              <a:t>Total power predicted by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knife edge diffraction</a:t>
            </a:r>
          </a:p>
          <a:p>
            <a:r>
              <a:rPr lang="en-US" dirty="0"/>
              <a:t>Piecewise linear model used by 3GPP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C7D6F68-F190-45FF-87CC-CD2DE5BD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Blocking at 73GHz Example</a:t>
            </a:r>
          </a:p>
        </p:txBody>
      </p:sp>
    </p:spTree>
    <p:extLst>
      <p:ext uri="{BB962C8B-B14F-4D97-AF65-F5344CB8AC3E}">
        <p14:creationId xmlns:p14="http://schemas.microsoft.com/office/powerpoint/2010/main" val="833657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Specular</a:t>
            </a:r>
            <a:r>
              <a:rPr lang="en-US" dirty="0"/>
              <a:t> Reflections &amp; Scattering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47955" y="4037521"/>
            <a:ext cx="10570129" cy="1982279"/>
          </a:xfrm>
        </p:spPr>
        <p:txBody>
          <a:bodyPr>
            <a:normAutofit/>
          </a:bodyPr>
          <a:lstStyle/>
          <a:p>
            <a:r>
              <a:rPr lang="en-US" dirty="0"/>
              <a:t>Due to surface roughness, reflected radio waves can be scattered in many directions.</a:t>
            </a:r>
          </a:p>
          <a:p>
            <a:r>
              <a:rPr lang="en-US" dirty="0"/>
              <a:t>Amount of power loss in </a:t>
            </a:r>
            <a:r>
              <a:rPr lang="en-US" dirty="0" err="1"/>
              <a:t>specular</a:t>
            </a:r>
            <a:r>
              <a:rPr lang="en-US" dirty="0"/>
              <a:t> component related to height of surface irregularities.</a:t>
            </a:r>
          </a:p>
          <a:p>
            <a:r>
              <a:rPr lang="en-US" dirty="0"/>
              <a:t>Texts provides probabilistic models to estimate power loss based on random height variations.</a:t>
            </a:r>
          </a:p>
        </p:txBody>
      </p:sp>
      <p:pic>
        <p:nvPicPr>
          <p:cNvPr id="5" name="Picture 4" descr="specular refle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780" y="1543795"/>
            <a:ext cx="3581400" cy="22767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Noise and Noise Figure</a:t>
            </a:r>
          </a:p>
          <a:p>
            <a:r>
              <a:rPr lang="en-US" dirty="0"/>
              <a:t>Communication Requirements and Link Budget Analysis </a:t>
            </a:r>
          </a:p>
          <a:p>
            <a:r>
              <a:rPr lang="en-US" dirty="0"/>
              <a:t>Non-LOS Propagation</a:t>
            </a:r>
          </a:p>
          <a:p>
            <a:r>
              <a:rPr lang="en-US" dirty="0"/>
              <a:t>Statistical Models for Path Loss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516544" y="1472167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66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Waves Have Many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 descr="multipath_propag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3075" y="2534875"/>
            <a:ext cx="4634407" cy="2347090"/>
          </a:xfrm>
          <a:prstGeom prst="rect">
            <a:avLst/>
          </a:prstGeom>
          <a:noFill/>
        </p:spPr>
      </p:pic>
      <p:pic>
        <p:nvPicPr>
          <p:cNvPr id="6" name="Picture 5" descr="Imag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0205" y="2790692"/>
            <a:ext cx="5406705" cy="2091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Noise and Noise Figure</a:t>
            </a:r>
          </a:p>
          <a:p>
            <a:r>
              <a:rPr lang="en-US" dirty="0"/>
              <a:t>Communication Requirements and Link Budget Analysis </a:t>
            </a:r>
          </a:p>
          <a:p>
            <a:r>
              <a:rPr lang="en-US" dirty="0"/>
              <a:t>Non-LOS Propagation</a:t>
            </a:r>
          </a:p>
          <a:p>
            <a:r>
              <a:rPr lang="en-US" dirty="0"/>
              <a:t>Statistical Models for Path Loss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49432" y="2839573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0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Path Loss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13607" y="1534543"/>
            <a:ext cx="7772400" cy="1524000"/>
          </a:xfrm>
        </p:spPr>
        <p:txBody>
          <a:bodyPr/>
          <a:lstStyle/>
          <a:p>
            <a:r>
              <a:rPr lang="en-US" dirty="0"/>
              <a:t>Path loss is a complex function of environment</a:t>
            </a:r>
          </a:p>
          <a:p>
            <a:r>
              <a:rPr lang="en-US" dirty="0"/>
              <a:t>Varies with distance, obstacles, reflections …</a:t>
            </a:r>
          </a:p>
          <a:p>
            <a:r>
              <a:rPr lang="en-US" dirty="0"/>
              <a:t>Site specific path loss can be predicted with ray tracing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3352801"/>
            <a:ext cx="2714625" cy="1685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3488785"/>
            <a:ext cx="3000375" cy="152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6600" y="5371044"/>
            <a:ext cx="415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 of commercial </a:t>
            </a:r>
            <a:r>
              <a:rPr lang="en-US" dirty="0" err="1"/>
              <a:t>WinProp</a:t>
            </a:r>
            <a:r>
              <a:rPr lang="en-US" dirty="0"/>
              <a:t> ray tracer</a:t>
            </a:r>
          </a:p>
        </p:txBody>
      </p:sp>
    </p:spTree>
    <p:extLst>
      <p:ext uri="{BB962C8B-B14F-4D97-AF65-F5344CB8AC3E}">
        <p14:creationId xmlns:p14="http://schemas.microsoft.com/office/powerpoint/2010/main" val="3148058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Path Loss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Model path loss as a random variable</a:t>
            </a:r>
          </a:p>
          <a:p>
            <a:r>
              <a:rPr lang="en-US" dirty="0"/>
              <a:t>Environmental effects are modeled as random</a:t>
            </a:r>
          </a:p>
          <a:p>
            <a:r>
              <a:rPr lang="en-US" dirty="0"/>
              <a:t>Model fit for a type of environment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Urban, suburban, indoor, …  Not site-specific</a:t>
            </a:r>
          </a:p>
          <a:p>
            <a:r>
              <a:rPr lang="en-US" dirty="0"/>
              <a:t>Based on data</a:t>
            </a:r>
          </a:p>
          <a:p>
            <a:r>
              <a:rPr lang="en-US" dirty="0"/>
              <a:t>Used for evaluation of performance statistics </a:t>
            </a:r>
          </a:p>
          <a:p>
            <a:pPr lvl="1"/>
            <a:r>
              <a:rPr lang="en-US" dirty="0"/>
              <a:t>Coverage, rate distribution,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21996" y="1501608"/>
                <a:ext cx="7772400" cy="2743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Floating intercept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fit from data</a:t>
                </a:r>
              </a:p>
              <a:p>
                <a:r>
                  <a:rPr lang="en-US" dirty="0"/>
                  <a:t>Used widely in 3GPP, IEEE</a:t>
                </a:r>
              </a:p>
              <a:p>
                <a:pPr lvl="1"/>
                <a:r>
                  <a:rPr lang="en-US" dirty="0"/>
                  <a:t>Different models for different scenarios</a:t>
                </a:r>
              </a:p>
              <a:p>
                <a:r>
                  <a:rPr lang="en-US" dirty="0"/>
                  <a:t>Caution in any fit model:</a:t>
                </a:r>
              </a:p>
              <a:p>
                <a:pPr lvl="1"/>
                <a:r>
                  <a:rPr lang="en-US" dirty="0"/>
                  <a:t>Do not use outside distances, frequencies it was derived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21996" y="1501608"/>
                <a:ext cx="7772400" cy="2743200"/>
              </a:xfrm>
              <a:blipFill>
                <a:blip r:embed="rId2"/>
                <a:stretch>
                  <a:fillRect l="-1882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418" name="Picture 2" descr="482615.fig.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689" y="2281745"/>
            <a:ext cx="2209800" cy="22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73967" y="2727826"/>
            <a:ext cx="684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NLOS</a:t>
            </a:r>
          </a:p>
          <a:p>
            <a:endParaRPr lang="en-US" dirty="0"/>
          </a:p>
          <a:p>
            <a:r>
              <a:rPr lang="en-US" dirty="0"/>
              <a:t>LOS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3889" y="3996794"/>
            <a:ext cx="19823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Distance (log scale)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532689" y="288022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0418" idx="3"/>
          </p:cNvCxnSpPr>
          <p:nvPr/>
        </p:nvCxnSpPr>
        <p:spPr>
          <a:xfrm flipH="1">
            <a:off x="9837489" y="3428999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6716222" y="2979050"/>
            <a:ext cx="14536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Path loss (dB)</a:t>
            </a:r>
          </a:p>
        </p:txBody>
      </p:sp>
    </p:spTree>
    <p:extLst>
      <p:ext uri="{BB962C8B-B14F-4D97-AF65-F5344CB8AC3E}">
        <p14:creationId xmlns:p14="http://schemas.microsoft.com/office/powerpoint/2010/main" val="4124561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Close in (CI) model</a:t>
                </a:r>
              </a:p>
              <a:p>
                <a:pPr lvl="1"/>
                <a:r>
                  <a:rPr lang="en-US" dirty="0"/>
                  <a:t>Match free space at some fixed reference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𝐹𝑆𝑃𝐿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One less parameter to fit</a:t>
                </a:r>
              </a:p>
              <a:p>
                <a:pPr lvl="1"/>
                <a:r>
                  <a:rPr lang="en-US" dirty="0"/>
                  <a:t>Matches true path loss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Hata</a:t>
                </a:r>
                <a:r>
                  <a:rPr lang="en-US" dirty="0"/>
                  <a:t> model, ….</a:t>
                </a:r>
              </a:p>
              <a:p>
                <a:r>
                  <a:rPr lang="en-US" dirty="0"/>
                  <a:t>Multi-slope models</a:t>
                </a:r>
              </a:p>
              <a:p>
                <a:r>
                  <a:rPr lang="en-US" dirty="0"/>
                  <a:t>3GPP NLOS / LOS hybrid models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34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 Probability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transmission with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fixed</a:t>
                </a:r>
                <a:r>
                  <a:rPr lang="en-US" dirty="0"/>
                  <a:t> MCS with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adaptation!</a:t>
                </a:r>
              </a:p>
              <a:p>
                <a:r>
                  <a:rPr lang="en-US" dirty="0"/>
                  <a:t>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Outage:  Event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in zero rate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With variable path loss,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𝑆𝑁𝑅</m:t>
                    </m:r>
                  </m:oMath>
                </a14:m>
                <a:r>
                  <a:rPr lang="en-US" dirty="0"/>
                  <a:t>, is a random variable</a:t>
                </a:r>
              </a:p>
              <a:p>
                <a:r>
                  <a:rPr lang="en-US" dirty="0"/>
                  <a:t>Outage probability: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21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CB86-EC3E-40F4-A185-A16802F8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2103-E45E-4F6A-975F-3D9866C2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Noise</a:t>
            </a:r>
            <a:r>
              <a:rPr lang="en-US" dirty="0"/>
              <a:t>:  Any unwanted component of the signal</a:t>
            </a:r>
          </a:p>
          <a:p>
            <a:endParaRPr lang="en-US" dirty="0"/>
          </a:p>
          <a:p>
            <a:r>
              <a:rPr lang="en-US" dirty="0"/>
              <a:t>Key challenge in communication:</a:t>
            </a:r>
          </a:p>
          <a:p>
            <a:pPr lvl="1"/>
            <a:r>
              <a:rPr lang="en-US" dirty="0"/>
              <a:t>Estimate the transmitted signal in the presence of noise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CC749-1E1C-4A4D-A5C5-BE74BB6A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B4471-9D10-41BE-8B75-6B4C9BAE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37" y="1881699"/>
            <a:ext cx="4316753" cy="37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D64F-857F-4E41-B089-388A1BC8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“Noise”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0218-B98A-4085-A07F-A288608D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Internal / thermal noise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From imperfections in the receiver</a:t>
            </a:r>
          </a:p>
          <a:p>
            <a:pPr lvl="1"/>
            <a:r>
              <a:rPr lang="en-US" dirty="0"/>
              <a:t>Thermal noise:  From random fluctuations of electrons</a:t>
            </a:r>
          </a:p>
          <a:p>
            <a:pPr lvl="1"/>
            <a:r>
              <a:rPr lang="en-US" dirty="0"/>
              <a:t>Other imperfections:  Phase noise, quantization, channel estimation errors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External Interference</a:t>
            </a:r>
          </a:p>
          <a:p>
            <a:pPr lvl="1"/>
            <a:r>
              <a:rPr lang="en-US" dirty="0"/>
              <a:t>Signals from other sources</a:t>
            </a:r>
          </a:p>
          <a:p>
            <a:pPr lvl="1"/>
            <a:r>
              <a:rPr lang="en-US" dirty="0"/>
              <a:t>In-band:  Transmitters in the same frequency</a:t>
            </a:r>
            <a:br>
              <a:rPr lang="en-US" dirty="0"/>
            </a:br>
            <a:r>
              <a:rPr lang="en-US" dirty="0"/>
              <a:t>Ex:  Multiple devices in a cellular band</a:t>
            </a:r>
          </a:p>
          <a:p>
            <a:pPr lvl="1"/>
            <a:r>
              <a:rPr lang="en-US" dirty="0"/>
              <a:t>Out-of-band:  From leakage out of carrier</a:t>
            </a:r>
          </a:p>
          <a:p>
            <a:pPr lvl="1"/>
            <a:r>
              <a:rPr lang="en-US" dirty="0"/>
              <a:t>Some texts do not consider “interference” as noise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5C428-781B-4A3D-8BDD-647AAD2A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Image result for wireless interference">
            <a:extLst>
              <a:ext uri="{FF2B5EF4-FFF2-40B4-BE49-F238E27FC236}">
                <a16:creationId xmlns:a16="http://schemas.microsoft.com/office/drawing/2014/main" id="{E606469C-B393-431E-B8D2-B337B97F4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246" y="3548508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1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Thermal noise</a:t>
                </a:r>
                <a:r>
                  <a:rPr lang="en-US" dirty="0"/>
                  <a:t>: Caused by random fluctuations of electrons</a:t>
                </a:r>
              </a:p>
              <a:p>
                <a:pPr lvl="1"/>
                <a:r>
                  <a:rPr lang="en-US" dirty="0"/>
                  <a:t>Typically modeled as AWGN with power spectral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Units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scale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W/Hz = Joules</a:t>
                </a:r>
              </a:p>
              <a:p>
                <a:pPr lvl="1"/>
                <a:r>
                  <a:rPr lang="en-US" dirty="0"/>
                  <a:t>Represents energy per degree of freedom = noise energy in any </a:t>
                </a:r>
                <a:r>
                  <a:rPr lang="en-US" dirty="0" err="1"/>
                  <a:t>orthongonal</a:t>
                </a:r>
                <a:r>
                  <a:rPr lang="en-US" dirty="0"/>
                  <a:t> sample</a:t>
                </a:r>
              </a:p>
              <a:p>
                <a:pPr lvl="1"/>
                <a:r>
                  <a:rPr lang="en-US" dirty="0"/>
                  <a:t>Often written in dB scale: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𝑙𝑖𝑛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𝑚𝐽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 [dBm/Hz]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Fundamental limit </a:t>
                </a:r>
                <a:r>
                  <a:rPr lang="en-US" dirty="0"/>
                  <a:t>determined by statistical physics: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Boltzman</a:t>
                </a:r>
                <a:r>
                  <a:rPr lang="en-US" dirty="0"/>
                  <a:t> constant,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temperature in Kelvin</a:t>
                </a:r>
              </a:p>
              <a:p>
                <a:pPr lvl="1"/>
                <a:r>
                  <a:rPr lang="en-US" dirty="0"/>
                  <a:t>At room temperature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=300 K),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=−174 </m:t>
                    </m:r>
                  </m:oMath>
                </a14:m>
                <a:r>
                  <a:rPr lang="en-US" dirty="0"/>
                  <a:t>dBm/Hz</a:t>
                </a:r>
              </a:p>
              <a:p>
                <a:r>
                  <a:rPr lang="en-US" dirty="0"/>
                  <a:t>Practical systems see higher noise power due to receiver imperfections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dBm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Hz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Noise figure</a:t>
                </a:r>
              </a:p>
              <a:p>
                <a:pPr lvl="1"/>
                <a:r>
                  <a:rPr lang="en-US" dirty="0"/>
                  <a:t>Typical values are 2 to 9 dB in most wireless systems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3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 for Cascade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741408"/>
                <a:ext cx="9221163" cy="27190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Most receivers are built with multiple stages</a:t>
                </a:r>
              </a:p>
              <a:p>
                <a:pPr lvl="1"/>
                <a:r>
                  <a:rPr lang="en-US" dirty="0"/>
                  <a:t>Each stage has a gain and noise figure</a:t>
                </a:r>
              </a:p>
              <a:p>
                <a:pPr lvl="1"/>
                <a:r>
                  <a:rPr lang="en-US" dirty="0"/>
                  <a:t>Some stages (typically amplifiers) add noise with a noise figure</a:t>
                </a:r>
              </a:p>
              <a:p>
                <a:r>
                  <a:rPr lang="en-US" dirty="0"/>
                  <a:t>Total noise figure given by: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large initial gain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init noise figure (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is dominant.  Must make small.</a:t>
                </a:r>
              </a:p>
              <a:p>
                <a:pPr lvl="1"/>
                <a:r>
                  <a:rPr lang="en-US" dirty="0"/>
                  <a:t>Hence usual first stage is a low noise amplifier (LNA)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741408"/>
                <a:ext cx="9221163" cy="2719037"/>
              </a:xfrm>
              <a:blipFill>
                <a:blip r:embed="rId2"/>
                <a:stretch>
                  <a:fillRect l="-1586" t="-2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854837" y="2052830"/>
            <a:ext cx="533400" cy="45720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65323" y="247566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G</a:t>
            </a:r>
            <a:r>
              <a:rPr lang="en-US" baseline="-25000" dirty="0"/>
              <a:t>1</a:t>
            </a:r>
          </a:p>
        </p:txBody>
      </p:sp>
      <p:sp>
        <p:nvSpPr>
          <p:cNvPr id="14" name="Flowchart: Or 13"/>
          <p:cNvSpPr/>
          <p:nvPr/>
        </p:nvSpPr>
        <p:spPr>
          <a:xfrm>
            <a:off x="3397637" y="2166368"/>
            <a:ext cx="228600" cy="23012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6"/>
            <a:endCxn id="5" idx="1"/>
          </p:cNvCxnSpPr>
          <p:nvPr/>
        </p:nvCxnSpPr>
        <p:spPr>
          <a:xfrm>
            <a:off x="3626237" y="228143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4"/>
          </p:cNvCxnSpPr>
          <p:nvPr/>
        </p:nvCxnSpPr>
        <p:spPr>
          <a:xfrm rot="16200000" flipV="1">
            <a:off x="3160857" y="2747575"/>
            <a:ext cx="702167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46456" y="2834376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Thermal noise 1 </a:t>
            </a:r>
          </a:p>
          <a:p>
            <a:r>
              <a:rPr lang="en-US" dirty="0" err="1"/>
              <a:t>kTB</a:t>
            </a:r>
            <a:r>
              <a:rPr lang="en-US" dirty="0"/>
              <a:t> x NF</a:t>
            </a:r>
            <a:r>
              <a:rPr lang="en-US" baseline="-25000" dirty="0"/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388237" y="228143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88037" y="2283018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33838" y="2396493"/>
            <a:ext cx="133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power</a:t>
            </a:r>
          </a:p>
          <a:p>
            <a:r>
              <a:rPr lang="en-US" dirty="0"/>
              <a:t>P</a:t>
            </a:r>
            <a:r>
              <a:rPr lang="en-US" baseline="-25000" dirty="0"/>
              <a:t>in</a:t>
            </a:r>
          </a:p>
        </p:txBody>
      </p:sp>
      <p:sp>
        <p:nvSpPr>
          <p:cNvPr id="27" name="Left Brace 26"/>
          <p:cNvSpPr/>
          <p:nvPr/>
        </p:nvSpPr>
        <p:spPr>
          <a:xfrm rot="5400000">
            <a:off x="3834644" y="1270637"/>
            <a:ext cx="307848" cy="1256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15867" y="1406499"/>
            <a:ext cx="133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stage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07437" y="2051242"/>
            <a:ext cx="533400" cy="45720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734957" y="251512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2</a:t>
            </a:r>
          </a:p>
        </p:txBody>
      </p:sp>
      <p:sp>
        <p:nvSpPr>
          <p:cNvPr id="31" name="Flowchart: Or 30"/>
          <p:cNvSpPr/>
          <p:nvPr/>
        </p:nvSpPr>
        <p:spPr>
          <a:xfrm>
            <a:off x="5150237" y="2164780"/>
            <a:ext cx="228600" cy="23012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1" idx="6"/>
            <a:endCxn id="29" idx="1"/>
          </p:cNvCxnSpPr>
          <p:nvPr/>
        </p:nvCxnSpPr>
        <p:spPr>
          <a:xfrm>
            <a:off x="5378837" y="227984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4"/>
          </p:cNvCxnSpPr>
          <p:nvPr/>
        </p:nvCxnSpPr>
        <p:spPr>
          <a:xfrm rot="16200000" flipV="1">
            <a:off x="4913457" y="2745987"/>
            <a:ext cx="702167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26437" y="2882874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noise</a:t>
            </a:r>
          </a:p>
          <a:p>
            <a:r>
              <a:rPr lang="en-US" dirty="0" err="1"/>
              <a:t>kTB</a:t>
            </a:r>
            <a:r>
              <a:rPr lang="en-US" dirty="0"/>
              <a:t> (NF</a:t>
            </a:r>
            <a:r>
              <a:rPr lang="en-US" baseline="-25000" dirty="0"/>
              <a:t>2</a:t>
            </a:r>
            <a:r>
              <a:rPr lang="en-US" dirty="0"/>
              <a:t>-1)</a:t>
            </a:r>
            <a:endParaRPr lang="en-US" baseline="-250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140837" y="227984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5400000">
            <a:off x="5587244" y="1269049"/>
            <a:ext cx="307848" cy="1256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61456" y="1374062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97375" y="2057929"/>
            <a:ext cx="533400" cy="45720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24895" y="252181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3</a:t>
            </a:r>
          </a:p>
        </p:txBody>
      </p:sp>
      <p:sp>
        <p:nvSpPr>
          <p:cNvPr id="40" name="Flowchart: Or 39"/>
          <p:cNvSpPr/>
          <p:nvPr/>
        </p:nvSpPr>
        <p:spPr>
          <a:xfrm>
            <a:off x="6940175" y="2171467"/>
            <a:ext cx="228600" cy="23012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40" idx="6"/>
            <a:endCxn id="38" idx="1"/>
          </p:cNvCxnSpPr>
          <p:nvPr/>
        </p:nvCxnSpPr>
        <p:spPr>
          <a:xfrm>
            <a:off x="7168775" y="2286529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0" idx="4"/>
          </p:cNvCxnSpPr>
          <p:nvPr/>
        </p:nvCxnSpPr>
        <p:spPr>
          <a:xfrm rot="16200000" flipV="1">
            <a:off x="6703395" y="2752674"/>
            <a:ext cx="702167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16375" y="2889561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noise</a:t>
            </a:r>
          </a:p>
          <a:p>
            <a:r>
              <a:rPr lang="en-US" dirty="0" err="1"/>
              <a:t>kTB</a:t>
            </a:r>
            <a:r>
              <a:rPr lang="en-US" dirty="0"/>
              <a:t> (NF</a:t>
            </a:r>
            <a:r>
              <a:rPr lang="en-US" baseline="-25000" dirty="0"/>
              <a:t>3</a:t>
            </a:r>
            <a:r>
              <a:rPr lang="en-US" dirty="0"/>
              <a:t>-1)</a:t>
            </a:r>
            <a:endParaRPr lang="en-US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7930775" y="228652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5400000">
            <a:off x="7377182" y="1275736"/>
            <a:ext cx="307848" cy="1256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151394" y="1380749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07837" y="2236543"/>
            <a:ext cx="1510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power</a:t>
            </a:r>
          </a:p>
          <a:p>
            <a:r>
              <a:rPr lang="en-US" dirty="0"/>
              <a:t>P</a:t>
            </a:r>
            <a:r>
              <a:rPr lang="en-US" baseline="-25000" dirty="0"/>
              <a:t>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Problem </a:t>
            </a:r>
            <a:br>
              <a:rPr lang="en-US" sz="3600" dirty="0"/>
            </a:br>
            <a:r>
              <a:rPr lang="en-US" sz="2700" dirty="0"/>
              <a:t>Molisch 3.1</a:t>
            </a:r>
            <a:r>
              <a:rPr lang="en-US" sz="36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5846" y="3195285"/>
                <a:ext cx="9865618" cy="3124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total NF and gain?</a:t>
                </a:r>
              </a:p>
              <a:p>
                <a:r>
                  <a:rPr lang="en-US" dirty="0"/>
                  <a:t>Answer:  Compute G and NF (in linear units) for each stage:</a:t>
                </a:r>
              </a:p>
              <a:p>
                <a:pPr lvl="1"/>
                <a:r>
                  <a:rPr lang="en-US" dirty="0"/>
                  <a:t>Attenuator:  NF1=1 (does not add noise), G1=10</a:t>
                </a:r>
                <a:r>
                  <a:rPr lang="en-US" baseline="30000" dirty="0"/>
                  <a:t>-0.1(1.5)</a:t>
                </a:r>
                <a:r>
                  <a:rPr lang="en-US" dirty="0"/>
                  <a:t>=0.707  (note sign)</a:t>
                </a:r>
              </a:p>
              <a:p>
                <a:pPr lvl="1"/>
                <a:r>
                  <a:rPr lang="en-US" dirty="0"/>
                  <a:t>LNA: NF2=10</a:t>
                </a:r>
                <a:r>
                  <a:rPr lang="en-US" baseline="30000" dirty="0"/>
                  <a:t>0.1(4)</a:t>
                </a:r>
                <a:r>
                  <a:rPr lang="en-US" dirty="0"/>
                  <a:t>=2.51, G2=10</a:t>
                </a:r>
                <a:r>
                  <a:rPr lang="en-US" baseline="30000" dirty="0"/>
                  <a:t>-0.1(10)</a:t>
                </a:r>
                <a:r>
                  <a:rPr lang="en-US" dirty="0"/>
                  <a:t>=10 </a:t>
                </a:r>
              </a:p>
              <a:p>
                <a:pPr lvl="1"/>
                <a:r>
                  <a:rPr lang="en-US" dirty="0"/>
                  <a:t>Mixer:  NF3=10</a:t>
                </a:r>
                <a:r>
                  <a:rPr lang="en-US" baseline="30000" dirty="0"/>
                  <a:t>0.1(1)</a:t>
                </a:r>
                <a:r>
                  <a:rPr lang="en-US" dirty="0"/>
                  <a:t>=1.25, G3=1 (unit gain)</a:t>
                </a:r>
              </a:p>
              <a:p>
                <a:pPr lvl="1"/>
                <a:r>
                  <a:rPr lang="en-US" dirty="0"/>
                  <a:t>Total gain: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=−1.5+10+0=8.5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s-ES" dirty="0" err="1"/>
                  <a:t>Noise</a:t>
                </a:r>
                <a:r>
                  <a:rPr lang="es-ES" dirty="0"/>
                  <a:t> figure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s-ES" b="0" i="0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2.51−1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0.707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1.25</m:t>
                        </m:r>
                        <m:r>
                          <a:rPr lang="es-ES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0.707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)(10)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=3.15≈5.0 </m:t>
                    </m:r>
                  </m:oMath>
                </a14:m>
                <a:r>
                  <a:rPr lang="en-US" dirty="0"/>
                  <a:t>dB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5846" y="3195285"/>
                <a:ext cx="9865618" cy="3124200"/>
              </a:xfrm>
              <a:blipFill>
                <a:blip r:embed="rId2"/>
                <a:stretch>
                  <a:fillRect l="-1483" t="-1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218630" y="1388958"/>
            <a:ext cx="158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Attn connector</a:t>
            </a:r>
          </a:p>
          <a:p>
            <a:r>
              <a:rPr lang="en-US" dirty="0"/>
              <a:t>Loss = 1.5 dB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73476" y="1356521"/>
            <a:ext cx="237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noise amp</a:t>
            </a:r>
          </a:p>
          <a:p>
            <a:r>
              <a:rPr lang="en-US" dirty="0"/>
              <a:t>Gain = 10 dB, NF = 4 dB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27659" y="1392907"/>
            <a:ext cx="211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Mixer</a:t>
            </a:r>
          </a:p>
          <a:p>
            <a:r>
              <a:rPr lang="en-US" dirty="0"/>
              <a:t>Unit gain, NF = 1 dB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771904" y="2086863"/>
            <a:ext cx="533400" cy="45720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682390" y="2509693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G</a:t>
            </a:r>
            <a:r>
              <a:rPr lang="en-US" baseline="-25000" dirty="0"/>
              <a:t>1</a:t>
            </a:r>
          </a:p>
        </p:txBody>
      </p:sp>
      <p:sp>
        <p:nvSpPr>
          <p:cNvPr id="50" name="Flowchart: Or 49"/>
          <p:cNvSpPr/>
          <p:nvPr/>
        </p:nvSpPr>
        <p:spPr>
          <a:xfrm>
            <a:off x="3314704" y="2200401"/>
            <a:ext cx="228600" cy="23012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50" idx="6"/>
            <a:endCxn id="48" idx="1"/>
          </p:cNvCxnSpPr>
          <p:nvPr/>
        </p:nvCxnSpPr>
        <p:spPr>
          <a:xfrm>
            <a:off x="3543304" y="2315463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0" idx="4"/>
          </p:cNvCxnSpPr>
          <p:nvPr/>
        </p:nvCxnSpPr>
        <p:spPr>
          <a:xfrm rot="16200000" flipV="1">
            <a:off x="3077924" y="2781608"/>
            <a:ext cx="702167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486400" y="2070288"/>
            <a:ext cx="533400" cy="45720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96886" y="249311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G</a:t>
            </a:r>
            <a:r>
              <a:rPr lang="en-US" baseline="-25000" dirty="0"/>
              <a:t>2</a:t>
            </a:r>
          </a:p>
        </p:txBody>
      </p:sp>
      <p:sp>
        <p:nvSpPr>
          <p:cNvPr id="55" name="Flowchart: Or 54"/>
          <p:cNvSpPr/>
          <p:nvPr/>
        </p:nvSpPr>
        <p:spPr>
          <a:xfrm>
            <a:off x="5029200" y="2183826"/>
            <a:ext cx="228600" cy="23012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5" idx="6"/>
            <a:endCxn id="53" idx="1"/>
          </p:cNvCxnSpPr>
          <p:nvPr/>
        </p:nvCxnSpPr>
        <p:spPr>
          <a:xfrm>
            <a:off x="5257800" y="2298888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5" idx="4"/>
          </p:cNvCxnSpPr>
          <p:nvPr/>
        </p:nvCxnSpPr>
        <p:spPr>
          <a:xfrm rot="16200000" flipV="1">
            <a:off x="4792420" y="2765033"/>
            <a:ext cx="702167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53790" y="276336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28958" y="281290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</a:t>
            </a:r>
            <a:r>
              <a:rPr lang="en-US" baseline="-25000" dirty="0"/>
              <a:t>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05304" y="2313875"/>
            <a:ext cx="723896" cy="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962138" y="2088451"/>
            <a:ext cx="533400" cy="45720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872624" y="251128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G</a:t>
            </a:r>
            <a:r>
              <a:rPr lang="en-US" baseline="-25000" dirty="0"/>
              <a:t>3</a:t>
            </a:r>
          </a:p>
        </p:txBody>
      </p:sp>
      <p:sp>
        <p:nvSpPr>
          <p:cNvPr id="64" name="Flowchart: Or 63"/>
          <p:cNvSpPr/>
          <p:nvPr/>
        </p:nvSpPr>
        <p:spPr>
          <a:xfrm>
            <a:off x="7504938" y="2201989"/>
            <a:ext cx="228600" cy="23012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64" idx="6"/>
            <a:endCxn id="62" idx="1"/>
          </p:cNvCxnSpPr>
          <p:nvPr/>
        </p:nvCxnSpPr>
        <p:spPr>
          <a:xfrm>
            <a:off x="7733538" y="231705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4" idx="4"/>
          </p:cNvCxnSpPr>
          <p:nvPr/>
        </p:nvCxnSpPr>
        <p:spPr>
          <a:xfrm rot="16200000" flipV="1">
            <a:off x="7268158" y="2783196"/>
            <a:ext cx="702167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704696" y="283106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</a:t>
            </a:r>
            <a:r>
              <a:rPr lang="en-US" baseline="-25000" dirty="0"/>
              <a:t>3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019800" y="2335214"/>
            <a:ext cx="14851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495538" y="2312288"/>
            <a:ext cx="7246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743200" y="23122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Noise and Noise Figure</a:t>
            </a:r>
          </a:p>
          <a:p>
            <a:r>
              <a:rPr lang="en-US" dirty="0"/>
              <a:t>Communication Requirements and Link Budget Analysis </a:t>
            </a:r>
          </a:p>
          <a:p>
            <a:r>
              <a:rPr lang="en-US" dirty="0"/>
              <a:t>Non-LOS Propagation</a:t>
            </a:r>
          </a:p>
          <a:p>
            <a:r>
              <a:rPr lang="en-US" dirty="0"/>
              <a:t>Statistical Models for Path Loss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74599" y="1933562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06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31368</TotalTime>
  <Words>2512</Words>
  <Application>Microsoft Office PowerPoint</Application>
  <PresentationFormat>Widescreen</PresentationFormat>
  <Paragraphs>450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Symbol</vt:lpstr>
      <vt:lpstr>Times New Roman</vt:lpstr>
      <vt:lpstr>Wingdings</vt:lpstr>
      <vt:lpstr>Retrospect</vt:lpstr>
      <vt:lpstr>Non-LOS Propagation and  Link Budget Analysis</vt:lpstr>
      <vt:lpstr>Learning Objectives</vt:lpstr>
      <vt:lpstr>Outline </vt:lpstr>
      <vt:lpstr>What is Noise?</vt:lpstr>
      <vt:lpstr>Types of “Noise”</vt:lpstr>
      <vt:lpstr>Thermal Noise</vt:lpstr>
      <vt:lpstr>NF for Cascade of Elements</vt:lpstr>
      <vt:lpstr>Example Problem  Molisch 3.1 </vt:lpstr>
      <vt:lpstr>Outline </vt:lpstr>
      <vt:lpstr>Communication Requirements</vt:lpstr>
      <vt:lpstr>Typical Transmitter Steps</vt:lpstr>
      <vt:lpstr>Key Transmitter Relations</vt:lpstr>
      <vt:lpstr>Receiver Requirements</vt:lpstr>
      <vt:lpstr>Example Problem</vt:lpstr>
      <vt:lpstr>Shannon Capacity</vt:lpstr>
      <vt:lpstr>Bandwidth and Power-Limited Regions</vt:lpstr>
      <vt:lpstr>Actual Rate vs. Shannon Capacity</vt:lpstr>
      <vt:lpstr>Rate vs. Capacity Example</vt:lpstr>
      <vt:lpstr>Communication Requirements</vt:lpstr>
      <vt:lpstr>Example Link Budget</vt:lpstr>
      <vt:lpstr>Outline </vt:lpstr>
      <vt:lpstr>Propagation Loss with Reflections</vt:lpstr>
      <vt:lpstr>Path Loss Exponent, Coverage &amp; Interference</vt:lpstr>
      <vt:lpstr>Transmission &amp; Reflection</vt:lpstr>
      <vt:lpstr>Transmission Through Typical Materials</vt:lpstr>
      <vt:lpstr>Attenuation Models in MATLAB</vt:lpstr>
      <vt:lpstr>Diffraction</vt:lpstr>
      <vt:lpstr>Human Blocking at 73GHz Example</vt:lpstr>
      <vt:lpstr>Specular Reflections &amp; Scattering</vt:lpstr>
      <vt:lpstr>Radio Waves Have Many Paths</vt:lpstr>
      <vt:lpstr>Outline </vt:lpstr>
      <vt:lpstr>Real Path Loss</vt:lpstr>
      <vt:lpstr>Statistical Path Loss Models</vt:lpstr>
      <vt:lpstr>Linear Models</vt:lpstr>
      <vt:lpstr>Related Models</vt:lpstr>
      <vt:lpstr>Outage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410</cp:revision>
  <cp:lastPrinted>2017-01-24T17:12:09Z</cp:lastPrinted>
  <dcterms:created xsi:type="dcterms:W3CDTF">2015-03-22T11:15:32Z</dcterms:created>
  <dcterms:modified xsi:type="dcterms:W3CDTF">2020-03-27T14:23:01Z</dcterms:modified>
</cp:coreProperties>
</file>