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4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599194" y="2079459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uk-UA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Дослідження моделей нейронних мереж типу </a:t>
            </a:r>
            <a:r>
              <a:rPr lang="uk-UA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трансформери</a:t>
            </a:r>
            <a:r>
              <a:rPr lang="uk-UA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для семантичного та емоційного аналізу природньої мови людини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01362" y="361080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гр. ІПЗм-23-2 Кремененко К.О.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доцент каф. ПІ Афанасьєва І.В.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19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18ABA1-65C2-27F4-480B-EEF0A9119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96" y="658420"/>
            <a:ext cx="2874717" cy="41571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аналіз літератури.</a:t>
            </a:r>
          </a:p>
          <a:p>
            <a:pPr>
              <a:lnSpc>
                <a:spcPct val="150000"/>
              </a:lnSpc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аналіз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датасетів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які підходять для виконання експерименту.</a:t>
            </a:r>
          </a:p>
          <a:p>
            <a:pPr>
              <a:lnSpc>
                <a:spcPct val="150000"/>
              </a:lnSpc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експеримент та порівняльний аналіз результатів.</a:t>
            </a:r>
          </a:p>
          <a:p>
            <a:pPr>
              <a:lnSpc>
                <a:spcPct val="150000"/>
              </a:lnSpc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експерименту можна зазначити, що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траснформери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більш ефективним методом ніж класичні методи машинного навчання.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59655"/>
            <a:ext cx="8520600" cy="359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та стан розвитку галузі: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Стрімке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обсягів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текстових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цифровому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ефективних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автоматизованої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природної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(NLP).</a:t>
            </a:r>
          </a:p>
          <a:p>
            <a:pPr marL="285750" indent="-285750"/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трансформерів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GPT,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суттєво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покращила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якість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 —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змістових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зв’язків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модерації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контенту.</a:t>
            </a:r>
          </a:p>
          <a:p>
            <a:pPr marL="285750" indent="-285750"/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охоплює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соціальні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мережі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охорону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здоров’я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Чітке визначення напряму дослідження:</a:t>
            </a:r>
          </a:p>
          <a:p>
            <a:pPr marL="285750" indent="-285750">
              <a:spcBef>
                <a:spcPts val="1200"/>
              </a:spcBef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присвячене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оцінці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трансформерних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у задачах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семантичного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емоційного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зосереджена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тональності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дослідження: </a:t>
            </a:r>
          </a:p>
          <a:p>
            <a:pPr marL="285750" indent="-285750">
              <a:spcBef>
                <a:spcPts val="1200"/>
              </a:spcBef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глибинного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природної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832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 основних джерел та теорій у галузі:</a:t>
            </a:r>
          </a:p>
          <a:p>
            <a:pPr marL="285750" indent="-285750">
              <a:spcBef>
                <a:spcPts val="1500"/>
              </a:spcBef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Vaswani et al.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Is All You Need”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Radford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GPT: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генеративний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мовного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Research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T5: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універсальний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text-to-text”.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Зазначення прогалин у наявних дослідженнях:</a:t>
            </a:r>
          </a:p>
          <a:p>
            <a:pPr marL="285750" indent="-285750">
              <a:spcBef>
                <a:spcPts val="1500"/>
              </a:spcBef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Переважна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орієнтація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англомовні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української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класифікації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тонких </a:t>
            </a:r>
            <a:r>
              <a:rPr lang="ru-RU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сарказм,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іронія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змішані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емоції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17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ефективними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машинного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методологоії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визначитися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датасетом та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критеріями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порівняльний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682991"/>
            <a:ext cx="8520600" cy="3896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використаних методів дослідження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Bef>
                <a:spcPts val="1500"/>
              </a:spcBef>
            </a:pP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порівняльного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трансформерних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у задачах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семантичного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емоційного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логістична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регресія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Кількісне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за метриками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повноти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міри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macro- 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micro-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Інструментарій та технології, використані в роботі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 Transformers —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GPT,</a:t>
            </a:r>
          </a:p>
          <a:p>
            <a:pPr marL="114300" indent="0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 —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архітектури розробленої системи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38153"/>
            <a:ext cx="8520600" cy="332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архітектури розробленої системи можна побачити на </a:t>
            </a:r>
            <a:b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картинці праворуч.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ключових компонентів: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Відкриті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GoEmotions, IMDb)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емоційними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тональними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мітками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Очищення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нормалізація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шуму.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WordPiece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/BPE).</a:t>
            </a:r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GPT)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Невелика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мережа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тональності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Метрики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оцінювання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F1-score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3042EC-D509-210B-EAF0-C321ED382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485" y="1156938"/>
            <a:ext cx="2553807" cy="3226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739262"/>
            <a:ext cx="8520600" cy="3839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задачах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емоційної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застосовувались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глибокого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донавчанням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попередньо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натренованих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моделей.</a:t>
            </a: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корпуси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GoEmotions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емоції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метриками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F1-score.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метрик.</a:t>
            </a:r>
          </a:p>
          <a:p>
            <a:pPr marL="285750" indent="-285750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Вимірювання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для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зафіксовано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класифікації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2)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другого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63D459-8B64-57E4-D542-1DA99C8E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950" y="1619711"/>
            <a:ext cx="2050513" cy="3212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6B2FDA-5559-3E48-8420-709A5DB89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827" y="1632249"/>
            <a:ext cx="2050513" cy="3096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1400" dirty="0" err="1"/>
              <a:t>Результати</a:t>
            </a:r>
            <a:r>
              <a:rPr lang="ru-RU" sz="1400" dirty="0"/>
              <a:t> </a:t>
            </a:r>
            <a:r>
              <a:rPr lang="ru-RU" sz="1400" dirty="0" err="1"/>
              <a:t>експерименту</a:t>
            </a:r>
            <a:r>
              <a:rPr lang="ru-RU" sz="1400" dirty="0"/>
              <a:t> </a:t>
            </a:r>
            <a:r>
              <a:rPr lang="ru-RU" sz="1400" dirty="0" err="1"/>
              <a:t>відповідають</a:t>
            </a:r>
            <a:r>
              <a:rPr lang="ru-RU" sz="1400" dirty="0"/>
              <a:t> </a:t>
            </a:r>
            <a:r>
              <a:rPr lang="ru-RU" sz="1400" dirty="0" err="1"/>
              <a:t>поставленим</a:t>
            </a:r>
            <a:r>
              <a:rPr lang="ru-RU" sz="1400" dirty="0"/>
              <a:t> </a:t>
            </a:r>
            <a:r>
              <a:rPr lang="ru-RU" sz="1400" dirty="0" err="1"/>
              <a:t>цілям</a:t>
            </a:r>
            <a:r>
              <a:rPr lang="ru-RU" sz="1400" dirty="0"/>
              <a:t> </a:t>
            </a:r>
            <a:r>
              <a:rPr lang="ru-RU" sz="1400" dirty="0" err="1"/>
              <a:t>дослідження</a:t>
            </a:r>
            <a:r>
              <a:rPr lang="ru-RU" sz="1400" dirty="0"/>
              <a:t> — </a:t>
            </a:r>
            <a:r>
              <a:rPr lang="ru-RU" sz="1400" dirty="0" err="1"/>
              <a:t>трансформери</a:t>
            </a:r>
            <a:r>
              <a:rPr lang="ru-RU" sz="1400" dirty="0"/>
              <a:t> показали </a:t>
            </a:r>
            <a:r>
              <a:rPr lang="ru-RU" sz="1400" dirty="0" err="1"/>
              <a:t>високу</a:t>
            </a:r>
            <a:r>
              <a:rPr lang="ru-RU" sz="1400" dirty="0"/>
              <a:t> </a:t>
            </a:r>
            <a:r>
              <a:rPr lang="ru-RU" sz="1400" dirty="0" err="1"/>
              <a:t>ефективність</a:t>
            </a:r>
            <a:r>
              <a:rPr lang="ru-RU" sz="1400" dirty="0"/>
              <a:t> у задачах </a:t>
            </a:r>
            <a:r>
              <a:rPr lang="ru-RU" sz="1400" dirty="0" err="1"/>
              <a:t>емоційного</a:t>
            </a:r>
            <a:r>
              <a:rPr lang="ru-RU" sz="1400" dirty="0"/>
              <a:t> та </a:t>
            </a:r>
            <a:r>
              <a:rPr lang="ru-RU" sz="1400" dirty="0" err="1"/>
              <a:t>семантичного</a:t>
            </a:r>
            <a:r>
              <a:rPr lang="ru-RU" sz="1400" dirty="0"/>
              <a:t> </a:t>
            </a:r>
            <a:r>
              <a:rPr lang="ru-RU" sz="1400" dirty="0" err="1"/>
              <a:t>аналізу</a:t>
            </a:r>
            <a:r>
              <a:rPr lang="ru-RU" sz="1400" dirty="0"/>
              <a:t> </a:t>
            </a:r>
            <a:r>
              <a:rPr lang="ru-RU" sz="1400" dirty="0" err="1"/>
              <a:t>текстів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 err="1"/>
              <a:t>Моделі</a:t>
            </a:r>
            <a:r>
              <a:rPr lang="ru-RU" sz="1400" dirty="0"/>
              <a:t> </a:t>
            </a:r>
            <a:r>
              <a:rPr lang="ru-RU" sz="1400" dirty="0" err="1"/>
              <a:t>RoBERTa</a:t>
            </a:r>
            <a:r>
              <a:rPr lang="ru-RU" sz="1400" dirty="0"/>
              <a:t> і BERT </a:t>
            </a:r>
            <a:r>
              <a:rPr lang="ru-RU" sz="1400" dirty="0" err="1"/>
              <a:t>значно</a:t>
            </a:r>
            <a:r>
              <a:rPr lang="ru-RU" sz="1400" dirty="0"/>
              <a:t> </a:t>
            </a:r>
            <a:r>
              <a:rPr lang="ru-RU" sz="1400" dirty="0" err="1"/>
              <a:t>перевищили</a:t>
            </a:r>
            <a:r>
              <a:rPr lang="ru-RU" sz="1400" dirty="0"/>
              <a:t> </a:t>
            </a:r>
            <a:r>
              <a:rPr lang="ru-RU" sz="1400" dirty="0" err="1"/>
              <a:t>класичні</a:t>
            </a:r>
            <a:r>
              <a:rPr lang="ru-RU" sz="1400" dirty="0"/>
              <a:t> </a:t>
            </a:r>
            <a:r>
              <a:rPr lang="ru-RU" sz="1400" dirty="0" err="1"/>
              <a:t>методи</a:t>
            </a:r>
            <a:r>
              <a:rPr lang="ru-RU" sz="1400" dirty="0"/>
              <a:t> за </a:t>
            </a:r>
            <a:r>
              <a:rPr lang="ru-RU" sz="1400" dirty="0" err="1"/>
              <a:t>точністю</a:t>
            </a:r>
            <a:r>
              <a:rPr lang="ru-RU" sz="1400" dirty="0"/>
              <a:t> (до 90% F1). GPT показав </a:t>
            </a:r>
            <a:r>
              <a:rPr lang="ru-RU" sz="1400" dirty="0" err="1"/>
              <a:t>кращі</a:t>
            </a:r>
            <a:r>
              <a:rPr lang="ru-RU" sz="1400" dirty="0"/>
              <a:t> </a:t>
            </a:r>
            <a:r>
              <a:rPr lang="ru-RU" sz="1400" dirty="0" err="1"/>
              <a:t>результати</a:t>
            </a:r>
            <a:r>
              <a:rPr lang="ru-RU" sz="1400" dirty="0"/>
              <a:t> в </a:t>
            </a:r>
            <a:r>
              <a:rPr lang="ru-RU" sz="1400" dirty="0" err="1"/>
              <a:t>генеративних</a:t>
            </a:r>
            <a:r>
              <a:rPr lang="ru-RU" sz="1400" dirty="0"/>
              <a:t> задачах, </a:t>
            </a:r>
            <a:r>
              <a:rPr lang="ru-RU" sz="1400" dirty="0" err="1"/>
              <a:t>але</a:t>
            </a:r>
            <a:r>
              <a:rPr lang="ru-RU" sz="1400" dirty="0"/>
              <a:t> </a:t>
            </a:r>
            <a:r>
              <a:rPr lang="ru-RU" sz="1400" dirty="0" err="1"/>
              <a:t>поступався</a:t>
            </a:r>
            <a:r>
              <a:rPr lang="ru-RU" sz="1400" dirty="0"/>
              <a:t> в </a:t>
            </a:r>
            <a:r>
              <a:rPr lang="ru-RU" sz="1400" dirty="0" err="1"/>
              <a:t>класифікації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Отримані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 </a:t>
            </a:r>
            <a:r>
              <a:rPr lang="ru-RU" sz="1400" dirty="0" err="1"/>
              <a:t>підтверджують</a:t>
            </a:r>
            <a:r>
              <a:rPr lang="ru-RU" sz="1400" dirty="0"/>
              <a:t> </a:t>
            </a:r>
            <a:r>
              <a:rPr lang="ru-RU" sz="1400" dirty="0" err="1"/>
              <a:t>доцільність</a:t>
            </a:r>
            <a:r>
              <a:rPr lang="ru-RU" sz="1400" dirty="0"/>
              <a:t> </a:t>
            </a:r>
            <a:r>
              <a:rPr lang="ru-RU" sz="1400" dirty="0" err="1"/>
              <a:t>використання</a:t>
            </a:r>
            <a:r>
              <a:rPr lang="ru-RU" sz="1400" dirty="0"/>
              <a:t> </a:t>
            </a:r>
            <a:r>
              <a:rPr lang="ru-RU" sz="1400" dirty="0" err="1"/>
              <a:t>трансформерів</a:t>
            </a:r>
            <a:r>
              <a:rPr lang="ru-RU" sz="1400" dirty="0"/>
              <a:t> у </a:t>
            </a:r>
            <a:r>
              <a:rPr lang="ru-RU" sz="1400" dirty="0" err="1"/>
              <a:t>реальних</a:t>
            </a:r>
            <a:r>
              <a:rPr lang="ru-RU" sz="1400" dirty="0"/>
              <a:t> NLP-системах, особливо при </a:t>
            </a:r>
            <a:r>
              <a:rPr lang="ru-RU" sz="1400" dirty="0" err="1"/>
              <a:t>наявності</a:t>
            </a:r>
            <a:r>
              <a:rPr lang="ru-RU" sz="1400" dirty="0"/>
              <a:t> великих </a:t>
            </a:r>
            <a:r>
              <a:rPr lang="ru-RU" sz="1400" dirty="0" err="1"/>
              <a:t>корпусів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Інтерпретація</a:t>
            </a:r>
            <a:r>
              <a:rPr lang="ru-RU" sz="1400" dirty="0"/>
              <a:t> </a:t>
            </a:r>
            <a:r>
              <a:rPr lang="ru-RU" sz="1400" dirty="0" err="1"/>
              <a:t>результатів</a:t>
            </a:r>
            <a:r>
              <a:rPr lang="ru-RU" sz="1400" dirty="0"/>
              <a:t> </a:t>
            </a:r>
            <a:r>
              <a:rPr lang="ru-RU" sz="1400" dirty="0" err="1"/>
              <a:t>показує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моделі</a:t>
            </a:r>
            <a:r>
              <a:rPr lang="ru-RU" sz="1400" dirty="0"/>
              <a:t> </a:t>
            </a:r>
            <a:r>
              <a:rPr lang="ru-RU" sz="1400" dirty="0" err="1"/>
              <a:t>краще</a:t>
            </a:r>
            <a:r>
              <a:rPr lang="ru-RU" sz="1400" dirty="0"/>
              <a:t> </a:t>
            </a:r>
            <a:r>
              <a:rPr lang="ru-RU" sz="1400" dirty="0" err="1"/>
              <a:t>справляються</a:t>
            </a:r>
            <a:r>
              <a:rPr lang="ru-RU" sz="1400" dirty="0"/>
              <a:t> з </a:t>
            </a:r>
            <a:r>
              <a:rPr lang="ru-RU" sz="1400" dirty="0" err="1"/>
              <a:t>чітко</a:t>
            </a:r>
            <a:r>
              <a:rPr lang="ru-RU" sz="1400" dirty="0"/>
              <a:t> </a:t>
            </a:r>
            <a:r>
              <a:rPr lang="ru-RU" sz="1400" dirty="0" err="1"/>
              <a:t>вираженими</a:t>
            </a:r>
            <a:r>
              <a:rPr lang="ru-RU" sz="1400" dirty="0"/>
              <a:t> </a:t>
            </a:r>
            <a:r>
              <a:rPr lang="ru-RU" sz="1400" dirty="0" err="1"/>
              <a:t>емоціями</a:t>
            </a:r>
            <a:r>
              <a:rPr lang="ru-RU" sz="1400" dirty="0"/>
              <a:t>, </a:t>
            </a:r>
            <a:r>
              <a:rPr lang="ru-RU" sz="1400" dirty="0" err="1"/>
              <a:t>але</a:t>
            </a:r>
            <a:r>
              <a:rPr lang="ru-RU" sz="1400" dirty="0"/>
              <a:t> </a:t>
            </a:r>
            <a:r>
              <a:rPr lang="ru-RU" sz="1400" dirty="0" err="1"/>
              <a:t>можуть</a:t>
            </a:r>
            <a:r>
              <a:rPr lang="ru-RU" sz="1400" dirty="0"/>
              <a:t> </a:t>
            </a:r>
            <a:r>
              <a:rPr lang="ru-RU" sz="1400" dirty="0" err="1"/>
              <a:t>помилятись</a:t>
            </a:r>
            <a:r>
              <a:rPr lang="ru-RU" sz="1400" dirty="0"/>
              <a:t> у </a:t>
            </a:r>
            <a:r>
              <a:rPr lang="ru-RU" sz="1400" dirty="0" err="1"/>
              <a:t>складних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нейтральних</a:t>
            </a:r>
            <a:r>
              <a:rPr lang="ru-RU" sz="1400" dirty="0"/>
              <a:t> </a:t>
            </a:r>
            <a:r>
              <a:rPr lang="ru-RU" sz="1400" dirty="0" err="1"/>
              <a:t>випадках</a:t>
            </a:r>
            <a:r>
              <a:rPr lang="ru-RU" sz="1400" dirty="0"/>
              <a:t>.</a:t>
            </a:r>
          </a:p>
          <a:p>
            <a:r>
              <a:rPr lang="ru-RU" sz="1400" dirty="0" err="1"/>
              <a:t>Загалом</a:t>
            </a:r>
            <a:r>
              <a:rPr lang="ru-RU" sz="1400" dirty="0"/>
              <a:t> </a:t>
            </a:r>
            <a:r>
              <a:rPr lang="ru-RU" sz="1400" dirty="0" err="1"/>
              <a:t>дослідження</a:t>
            </a:r>
            <a:r>
              <a:rPr lang="ru-RU" sz="1400" dirty="0"/>
              <a:t> </a:t>
            </a:r>
            <a:r>
              <a:rPr lang="ru-RU" sz="1400" dirty="0" err="1"/>
              <a:t>підтримує</a:t>
            </a:r>
            <a:r>
              <a:rPr lang="ru-RU" sz="1400" dirty="0"/>
              <a:t> </a:t>
            </a:r>
            <a:r>
              <a:rPr lang="ru-RU" sz="1400" dirty="0" err="1"/>
              <a:t>сучасні</a:t>
            </a:r>
            <a:r>
              <a:rPr lang="ru-RU" sz="1400" dirty="0"/>
              <a:t> </a:t>
            </a:r>
            <a:r>
              <a:rPr lang="ru-RU" sz="1400" dirty="0" err="1"/>
              <a:t>підходи</a:t>
            </a:r>
            <a:r>
              <a:rPr lang="ru-RU" sz="1400" dirty="0"/>
              <a:t> до </a:t>
            </a:r>
            <a:r>
              <a:rPr lang="ru-RU" sz="1400" dirty="0" err="1"/>
              <a:t>аналізу</a:t>
            </a:r>
            <a:r>
              <a:rPr lang="ru-RU" sz="1400" dirty="0"/>
              <a:t> </a:t>
            </a:r>
            <a:r>
              <a:rPr lang="ru-RU" sz="1400" dirty="0" err="1"/>
              <a:t>текстів</a:t>
            </a:r>
            <a:r>
              <a:rPr lang="ru-RU" sz="1400" dirty="0"/>
              <a:t> у </a:t>
            </a:r>
            <a:r>
              <a:rPr lang="ru-RU" sz="1400" dirty="0" err="1"/>
              <a:t>сфері</a:t>
            </a:r>
            <a:r>
              <a:rPr lang="ru-RU" sz="1400" dirty="0"/>
              <a:t> машинного </a:t>
            </a:r>
            <a:r>
              <a:rPr lang="ru-RU" sz="1400" dirty="0" err="1"/>
              <a:t>навчання</a:t>
            </a:r>
            <a:r>
              <a:rPr lang="ru-RU" sz="1400" dirty="0"/>
              <a:t> та </a:t>
            </a:r>
            <a:r>
              <a:rPr lang="ru-RU" sz="1400" dirty="0" err="1"/>
              <a:t>демонструє</a:t>
            </a:r>
            <a:r>
              <a:rPr lang="ru-RU" sz="1400" dirty="0"/>
              <a:t> </a:t>
            </a:r>
            <a:r>
              <a:rPr lang="ru-RU" sz="1400" dirty="0" err="1"/>
              <a:t>їхню</a:t>
            </a:r>
            <a:r>
              <a:rPr lang="ru-RU" sz="1400" dirty="0"/>
              <a:t> </a:t>
            </a:r>
            <a:r>
              <a:rPr lang="ru-RU" sz="1400" dirty="0" err="1"/>
              <a:t>ефективність</a:t>
            </a:r>
            <a:r>
              <a:rPr lang="ru-RU" sz="1400" dirty="0"/>
              <a:t> для практичного </a:t>
            </a:r>
            <a:r>
              <a:rPr lang="ru-RU" sz="1400" dirty="0" err="1"/>
              <a:t>використання</a:t>
            </a:r>
            <a:r>
              <a:rPr lang="ru-RU" sz="1400" dirty="0"/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78</TotalTime>
  <Words>790</Words>
  <Application>Microsoft Office PowerPoint</Application>
  <PresentationFormat>Экран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Economica</vt:lpstr>
      <vt:lpstr>Open Sans</vt:lpstr>
      <vt:lpstr>Times New Roman</vt:lpstr>
      <vt:lpstr>Arial</vt:lpstr>
      <vt:lpstr>Aptos</vt:lpstr>
      <vt:lpstr>Luxe</vt:lpstr>
      <vt:lpstr>Дослідження моделей нейронних мереж типу трансформери для семантичного та емоційного аналізу природньої мови людини</vt:lpstr>
      <vt:lpstr>Дослідження</vt:lpstr>
      <vt:lpstr>Огляд літератури (аналогів) </vt:lpstr>
      <vt:lpstr>Постановка задачі</vt:lpstr>
      <vt:lpstr>Методологія </vt:lpstr>
      <vt:lpstr>Опис архітектури розробленої системи</vt:lpstr>
      <vt:lpstr>Зміст проведеного експерименту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Кремененко Кирило</dc:creator>
  <cp:lastModifiedBy>Кремененко Кирило</cp:lastModifiedBy>
  <cp:revision>9</cp:revision>
  <dcterms:created xsi:type="dcterms:W3CDTF">2025-06-12T19:19:43Z</dcterms:created>
  <dcterms:modified xsi:type="dcterms:W3CDTF">2025-06-14T14:48:32Z</dcterms:modified>
</cp:coreProperties>
</file>