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8" d="100"/>
          <a:sy n="18" d="100"/>
        </p:scale>
        <p:origin x="7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4C22DB-00F9-4C67-B5FF-9576B3C9277D}"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37666-7F35-4A53-89A5-834E2E1BE332}" type="slidenum">
              <a:rPr lang="en-US" smtClean="0"/>
              <a:t>‹#›</a:t>
            </a:fld>
            <a:endParaRPr lang="en-US"/>
          </a:p>
        </p:txBody>
      </p:sp>
    </p:spTree>
    <p:extLst>
      <p:ext uri="{BB962C8B-B14F-4D97-AF65-F5344CB8AC3E}">
        <p14:creationId xmlns:p14="http://schemas.microsoft.com/office/powerpoint/2010/main" val="2423244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4C22DB-00F9-4C67-B5FF-9576B3C9277D}"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37666-7F35-4A53-89A5-834E2E1BE332}" type="slidenum">
              <a:rPr lang="en-US" smtClean="0"/>
              <a:t>‹#›</a:t>
            </a:fld>
            <a:endParaRPr lang="en-US"/>
          </a:p>
        </p:txBody>
      </p:sp>
    </p:spTree>
    <p:extLst>
      <p:ext uri="{BB962C8B-B14F-4D97-AF65-F5344CB8AC3E}">
        <p14:creationId xmlns:p14="http://schemas.microsoft.com/office/powerpoint/2010/main" val="3897328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4C22DB-00F9-4C67-B5FF-9576B3C9277D}"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37666-7F35-4A53-89A5-834E2E1BE332}" type="slidenum">
              <a:rPr lang="en-US" smtClean="0"/>
              <a:t>‹#›</a:t>
            </a:fld>
            <a:endParaRPr lang="en-US"/>
          </a:p>
        </p:txBody>
      </p:sp>
    </p:spTree>
    <p:extLst>
      <p:ext uri="{BB962C8B-B14F-4D97-AF65-F5344CB8AC3E}">
        <p14:creationId xmlns:p14="http://schemas.microsoft.com/office/powerpoint/2010/main" val="3797126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4C22DB-00F9-4C67-B5FF-9576B3C9277D}"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37666-7F35-4A53-89A5-834E2E1BE332}" type="slidenum">
              <a:rPr lang="en-US" smtClean="0"/>
              <a:t>‹#›</a:t>
            </a:fld>
            <a:endParaRPr lang="en-US"/>
          </a:p>
        </p:txBody>
      </p:sp>
    </p:spTree>
    <p:extLst>
      <p:ext uri="{BB962C8B-B14F-4D97-AF65-F5344CB8AC3E}">
        <p14:creationId xmlns:p14="http://schemas.microsoft.com/office/powerpoint/2010/main" val="1353923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4C22DB-00F9-4C67-B5FF-9576B3C9277D}" type="datetimeFigureOut">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437666-7F35-4A53-89A5-834E2E1BE332}" type="slidenum">
              <a:rPr lang="en-US" smtClean="0"/>
              <a:t>‹#›</a:t>
            </a:fld>
            <a:endParaRPr lang="en-US"/>
          </a:p>
        </p:txBody>
      </p:sp>
    </p:spTree>
    <p:extLst>
      <p:ext uri="{BB962C8B-B14F-4D97-AF65-F5344CB8AC3E}">
        <p14:creationId xmlns:p14="http://schemas.microsoft.com/office/powerpoint/2010/main" val="125040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4C22DB-00F9-4C67-B5FF-9576B3C9277D}"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37666-7F35-4A53-89A5-834E2E1BE332}" type="slidenum">
              <a:rPr lang="en-US" smtClean="0"/>
              <a:t>‹#›</a:t>
            </a:fld>
            <a:endParaRPr lang="en-US"/>
          </a:p>
        </p:txBody>
      </p:sp>
    </p:spTree>
    <p:extLst>
      <p:ext uri="{BB962C8B-B14F-4D97-AF65-F5344CB8AC3E}">
        <p14:creationId xmlns:p14="http://schemas.microsoft.com/office/powerpoint/2010/main" val="2984893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4C22DB-00F9-4C67-B5FF-9576B3C9277D}" type="datetimeFigureOut">
              <a:rPr lang="en-US" smtClean="0"/>
              <a:t>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437666-7F35-4A53-89A5-834E2E1BE332}" type="slidenum">
              <a:rPr lang="en-US" smtClean="0"/>
              <a:t>‹#›</a:t>
            </a:fld>
            <a:endParaRPr lang="en-US"/>
          </a:p>
        </p:txBody>
      </p:sp>
    </p:spTree>
    <p:extLst>
      <p:ext uri="{BB962C8B-B14F-4D97-AF65-F5344CB8AC3E}">
        <p14:creationId xmlns:p14="http://schemas.microsoft.com/office/powerpoint/2010/main" val="324357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4C22DB-00F9-4C67-B5FF-9576B3C9277D}" type="datetimeFigureOut">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437666-7F35-4A53-89A5-834E2E1BE332}" type="slidenum">
              <a:rPr lang="en-US" smtClean="0"/>
              <a:t>‹#›</a:t>
            </a:fld>
            <a:endParaRPr lang="en-US"/>
          </a:p>
        </p:txBody>
      </p:sp>
    </p:spTree>
    <p:extLst>
      <p:ext uri="{BB962C8B-B14F-4D97-AF65-F5344CB8AC3E}">
        <p14:creationId xmlns:p14="http://schemas.microsoft.com/office/powerpoint/2010/main" val="38952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4C22DB-00F9-4C67-B5FF-9576B3C9277D}" type="datetimeFigureOut">
              <a:rPr lang="en-US" smtClean="0"/>
              <a:t>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437666-7F35-4A53-89A5-834E2E1BE332}" type="slidenum">
              <a:rPr lang="en-US" smtClean="0"/>
              <a:t>‹#›</a:t>
            </a:fld>
            <a:endParaRPr lang="en-US"/>
          </a:p>
        </p:txBody>
      </p:sp>
    </p:spTree>
    <p:extLst>
      <p:ext uri="{BB962C8B-B14F-4D97-AF65-F5344CB8AC3E}">
        <p14:creationId xmlns:p14="http://schemas.microsoft.com/office/powerpoint/2010/main" val="163005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D4C22DB-00F9-4C67-B5FF-9576B3C9277D}"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37666-7F35-4A53-89A5-834E2E1BE332}" type="slidenum">
              <a:rPr lang="en-US" smtClean="0"/>
              <a:t>‹#›</a:t>
            </a:fld>
            <a:endParaRPr lang="en-US"/>
          </a:p>
        </p:txBody>
      </p:sp>
    </p:spTree>
    <p:extLst>
      <p:ext uri="{BB962C8B-B14F-4D97-AF65-F5344CB8AC3E}">
        <p14:creationId xmlns:p14="http://schemas.microsoft.com/office/powerpoint/2010/main" val="2733191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D4C22DB-00F9-4C67-B5FF-9576B3C9277D}" type="datetimeFigureOut">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437666-7F35-4A53-89A5-834E2E1BE332}" type="slidenum">
              <a:rPr lang="en-US" smtClean="0"/>
              <a:t>‹#›</a:t>
            </a:fld>
            <a:endParaRPr lang="en-US"/>
          </a:p>
        </p:txBody>
      </p:sp>
    </p:spTree>
    <p:extLst>
      <p:ext uri="{BB962C8B-B14F-4D97-AF65-F5344CB8AC3E}">
        <p14:creationId xmlns:p14="http://schemas.microsoft.com/office/powerpoint/2010/main" val="162454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D4C22DB-00F9-4C67-B5FF-9576B3C9277D}" type="datetimeFigureOut">
              <a:rPr lang="en-US" smtClean="0"/>
              <a:t>11/1/2019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82437666-7F35-4A53-89A5-834E2E1BE332}" type="slidenum">
              <a:rPr lang="en-US" smtClean="0"/>
              <a:t>‹#›</a:t>
            </a:fld>
            <a:endParaRPr lang="en-US"/>
          </a:p>
        </p:txBody>
      </p:sp>
    </p:spTree>
    <p:extLst>
      <p:ext uri="{BB962C8B-B14F-4D97-AF65-F5344CB8AC3E}">
        <p14:creationId xmlns:p14="http://schemas.microsoft.com/office/powerpoint/2010/main" val="16892720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365FEF6-9363-4CE0-B32E-5B70AA337B34}"/>
              </a:ext>
            </a:extLst>
          </p:cNvPr>
          <p:cNvSpPr txBox="1"/>
          <p:nvPr/>
        </p:nvSpPr>
        <p:spPr>
          <a:xfrm>
            <a:off x="7073482" y="4491353"/>
            <a:ext cx="27106301" cy="27496758"/>
          </a:xfrm>
          <a:prstGeom prst="rect">
            <a:avLst/>
          </a:prstGeom>
          <a:solidFill>
            <a:schemeClr val="bg1"/>
          </a:solidFill>
          <a:ln w="19050">
            <a:solidFill>
              <a:schemeClr val="accent1"/>
            </a:solidFill>
          </a:ln>
        </p:spPr>
        <p:txBody>
          <a:bodyPr wrap="square" rtlCol="0">
            <a:spAutoFit/>
          </a:bodyPr>
          <a:lstStyle/>
          <a:p>
            <a:r>
              <a:rPr lang="en-US" sz="4800" b="1" dirty="0"/>
              <a:t>Results</a:t>
            </a:r>
          </a:p>
          <a:p>
            <a:endParaRPr lang="en-US" sz="4800" dirty="0"/>
          </a:p>
          <a:p>
            <a:r>
              <a:rPr lang="en-US" sz="4800" dirty="0"/>
              <a:t>I generated congressional district maps for the state of Texas because of its large population and its currently heavily gerrymandered districts. The generated map (with equal populations of districts) is not too dissimilar from the current map but is much more representative of the population.</a:t>
            </a:r>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r>
              <a:rPr lang="en-US" sz="4320" dirty="0"/>
              <a:t>Upon using 2016 election voting data to simulate </a:t>
            </a:r>
          </a:p>
          <a:p>
            <a:r>
              <a:rPr lang="en-US" sz="4320" dirty="0"/>
              <a:t>elections, the results are 20 republican districts to </a:t>
            </a:r>
          </a:p>
          <a:p>
            <a:r>
              <a:rPr lang="en-US" sz="4320" dirty="0"/>
              <a:t>16 democratic districts (55.55% republican). This </a:t>
            </a:r>
          </a:p>
          <a:p>
            <a:r>
              <a:rPr lang="en-US" sz="4320" dirty="0"/>
              <a:t>is much more representative of the population, </a:t>
            </a:r>
          </a:p>
          <a:p>
            <a:r>
              <a:rPr lang="en-US" sz="4320" dirty="0"/>
              <a:t>which voted 50.4 % Republican in the 2018 </a:t>
            </a:r>
          </a:p>
          <a:p>
            <a:r>
              <a:rPr lang="en-US" sz="4320" dirty="0"/>
              <a:t>general election. The current ratio is 26 republic </a:t>
            </a:r>
          </a:p>
          <a:p>
            <a:r>
              <a:rPr lang="en-US" sz="4320" dirty="0"/>
              <a:t>districts to 10 democratic districts (72.22% </a:t>
            </a:r>
          </a:p>
          <a:p>
            <a:r>
              <a:rPr lang="en-US" sz="4320" dirty="0"/>
              <a:t>republican).</a:t>
            </a:r>
            <a:endParaRPr lang="en-US" sz="4800" dirty="0"/>
          </a:p>
          <a:p>
            <a:endParaRPr lang="en-US" sz="4320" dirty="0"/>
          </a:p>
        </p:txBody>
      </p:sp>
      <p:sp>
        <p:nvSpPr>
          <p:cNvPr id="4" name="TextBox 3">
            <a:extLst>
              <a:ext uri="{FF2B5EF4-FFF2-40B4-BE49-F238E27FC236}">
                <a16:creationId xmlns:a16="http://schemas.microsoft.com/office/drawing/2014/main" id="{86454E1D-6125-42F4-A864-AE94D73913EB}"/>
              </a:ext>
            </a:extLst>
          </p:cNvPr>
          <p:cNvSpPr txBox="1"/>
          <p:nvPr/>
        </p:nvSpPr>
        <p:spPr>
          <a:xfrm>
            <a:off x="2167102" y="69132"/>
            <a:ext cx="38873399" cy="2160591"/>
          </a:xfrm>
          <a:prstGeom prst="rect">
            <a:avLst/>
          </a:prstGeom>
          <a:noFill/>
        </p:spPr>
        <p:txBody>
          <a:bodyPr wrap="none" rtlCol="0">
            <a:spAutoFit/>
          </a:bodyPr>
          <a:lstStyle/>
          <a:p>
            <a:r>
              <a:rPr lang="en-US" sz="13440" dirty="0"/>
              <a:t>Using Machine Learning to Counteract Gerrymandering</a:t>
            </a:r>
          </a:p>
        </p:txBody>
      </p:sp>
      <p:sp>
        <p:nvSpPr>
          <p:cNvPr id="6" name="TextBox 5">
            <a:extLst>
              <a:ext uri="{FF2B5EF4-FFF2-40B4-BE49-F238E27FC236}">
                <a16:creationId xmlns:a16="http://schemas.microsoft.com/office/drawing/2014/main" id="{51355002-8950-4E29-B360-927D70162131}"/>
              </a:ext>
            </a:extLst>
          </p:cNvPr>
          <p:cNvSpPr txBox="1"/>
          <p:nvPr/>
        </p:nvSpPr>
        <p:spPr>
          <a:xfrm>
            <a:off x="4114354" y="2042954"/>
            <a:ext cx="35662519" cy="2160591"/>
          </a:xfrm>
          <a:prstGeom prst="rect">
            <a:avLst/>
          </a:prstGeom>
          <a:noFill/>
        </p:spPr>
        <p:txBody>
          <a:bodyPr wrap="none" rtlCol="0">
            <a:spAutoFit/>
          </a:bodyPr>
          <a:lstStyle/>
          <a:p>
            <a:pPr algn="ctr"/>
            <a:r>
              <a:rPr lang="en-US" sz="6720" dirty="0"/>
              <a:t>Alan Shen, University of New Mexico, Computer Science (B.S. Expected: May 2021), alshen@unm.edu</a:t>
            </a:r>
          </a:p>
          <a:p>
            <a:pPr algn="ctr"/>
            <a:r>
              <a:rPr lang="en-US" sz="6720" dirty="0"/>
              <a:t>Mentor: Dr. Soraya Abad-</a:t>
            </a:r>
            <a:r>
              <a:rPr lang="en-US" sz="6720" dirty="0" err="1"/>
              <a:t>Mota</a:t>
            </a:r>
            <a:r>
              <a:rPr lang="en-US" sz="6720" dirty="0"/>
              <a:t>, Department of Computer Science, University of New Mexico</a:t>
            </a:r>
          </a:p>
        </p:txBody>
      </p:sp>
      <p:sp>
        <p:nvSpPr>
          <p:cNvPr id="7" name="TextBox 6">
            <a:extLst>
              <a:ext uri="{FF2B5EF4-FFF2-40B4-BE49-F238E27FC236}">
                <a16:creationId xmlns:a16="http://schemas.microsoft.com/office/drawing/2014/main" id="{99D70C6F-B4C9-453C-A084-919C9BB540E8}"/>
              </a:ext>
            </a:extLst>
          </p:cNvPr>
          <p:cNvSpPr txBox="1"/>
          <p:nvPr/>
        </p:nvSpPr>
        <p:spPr>
          <a:xfrm>
            <a:off x="325455" y="4491351"/>
            <a:ext cx="6412531" cy="10802957"/>
          </a:xfrm>
          <a:prstGeom prst="rect">
            <a:avLst/>
          </a:prstGeom>
          <a:solidFill>
            <a:schemeClr val="bg1"/>
          </a:solidFill>
          <a:ln w="19050">
            <a:solidFill>
              <a:schemeClr val="accent1"/>
            </a:solidFill>
          </a:ln>
        </p:spPr>
        <p:txBody>
          <a:bodyPr wrap="square" rtlCol="0">
            <a:spAutoFit/>
          </a:bodyPr>
          <a:lstStyle/>
          <a:p>
            <a:r>
              <a:rPr lang="en-US" sz="4800" b="1" dirty="0"/>
              <a:t>Introduction</a:t>
            </a:r>
            <a:endParaRPr lang="en-US" sz="4320" b="1" dirty="0"/>
          </a:p>
          <a:p>
            <a:endParaRPr lang="en-US" sz="4320" dirty="0"/>
          </a:p>
          <a:p>
            <a:r>
              <a:rPr lang="en-US" sz="4320" dirty="0"/>
              <a:t>The goal of my research is to determine if using machine learning is a viable option for generating fair maps during the process of drawing congressional districts. </a:t>
            </a:r>
          </a:p>
          <a:p>
            <a:endParaRPr lang="en-US" sz="4320" dirty="0"/>
          </a:p>
          <a:p>
            <a:r>
              <a:rPr lang="en-US" sz="4320" dirty="0"/>
              <a:t>Gerrymandering describes the process of drawing districts that skew elections to favor one party over the other. </a:t>
            </a:r>
          </a:p>
          <a:p>
            <a:endParaRPr lang="en-US" sz="4320" dirty="0"/>
          </a:p>
        </p:txBody>
      </p:sp>
      <p:sp>
        <p:nvSpPr>
          <p:cNvPr id="8" name="TextBox 7">
            <a:extLst>
              <a:ext uri="{FF2B5EF4-FFF2-40B4-BE49-F238E27FC236}">
                <a16:creationId xmlns:a16="http://schemas.microsoft.com/office/drawing/2014/main" id="{C3DB9DF3-6659-4133-BA71-F1A7ABE42F0B}"/>
              </a:ext>
            </a:extLst>
          </p:cNvPr>
          <p:cNvSpPr txBox="1"/>
          <p:nvPr/>
        </p:nvSpPr>
        <p:spPr>
          <a:xfrm>
            <a:off x="259572" y="17713430"/>
            <a:ext cx="6412536" cy="12132552"/>
          </a:xfrm>
          <a:prstGeom prst="rect">
            <a:avLst/>
          </a:prstGeom>
          <a:solidFill>
            <a:schemeClr val="bg1"/>
          </a:solidFill>
          <a:ln w="19050">
            <a:solidFill>
              <a:schemeClr val="accent1"/>
            </a:solidFill>
          </a:ln>
        </p:spPr>
        <p:txBody>
          <a:bodyPr wrap="square" rtlCol="0">
            <a:spAutoFit/>
          </a:bodyPr>
          <a:lstStyle/>
          <a:p>
            <a:r>
              <a:rPr lang="en-US" sz="4800" b="1" dirty="0"/>
              <a:t>Methods</a:t>
            </a:r>
          </a:p>
          <a:p>
            <a:endParaRPr lang="en-US" sz="4320" dirty="0"/>
          </a:p>
          <a:p>
            <a:r>
              <a:rPr lang="en-US" sz="4320" dirty="0"/>
              <a:t>I used the k-means clustering algorithm to generate “fair” maps. </a:t>
            </a:r>
          </a:p>
          <a:p>
            <a:endParaRPr lang="en-US" sz="4320" dirty="0"/>
          </a:p>
          <a:p>
            <a:r>
              <a:rPr lang="en-US" sz="4320" dirty="0"/>
              <a:t>Every centroid in my model represents one congressional district, with the data points representing the population. </a:t>
            </a:r>
          </a:p>
          <a:p>
            <a:endParaRPr lang="en-US" sz="4320" dirty="0"/>
          </a:p>
          <a:p>
            <a:r>
              <a:rPr lang="en-US" sz="4320" dirty="0"/>
              <a:t>I added weights to the centroids to ensure that all districts had roughly equal populations.</a:t>
            </a:r>
          </a:p>
          <a:p>
            <a:endParaRPr lang="en-US" sz="4320" dirty="0"/>
          </a:p>
        </p:txBody>
      </p:sp>
      <p:pic>
        <p:nvPicPr>
          <p:cNvPr id="1028" name="Picture 4">
            <a:extLst>
              <a:ext uri="{FF2B5EF4-FFF2-40B4-BE49-F238E27FC236}">
                <a16:creationId xmlns:a16="http://schemas.microsoft.com/office/drawing/2014/main" id="{283F6DCC-98AE-4D17-985C-0FC77A5E5F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2523" y="9619862"/>
            <a:ext cx="12390960" cy="123909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4A3A2A0-5363-43C2-BEF5-5052FAE10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03903" y="9619870"/>
            <a:ext cx="12390955" cy="123909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2B606AB-E1DC-4741-9098-6790D1976537}"/>
              </a:ext>
            </a:extLst>
          </p:cNvPr>
          <p:cNvSpPr txBox="1"/>
          <p:nvPr/>
        </p:nvSpPr>
        <p:spPr>
          <a:xfrm>
            <a:off x="7692523" y="22010822"/>
            <a:ext cx="12570778" cy="1865126"/>
          </a:xfrm>
          <a:prstGeom prst="rect">
            <a:avLst/>
          </a:prstGeom>
          <a:noFill/>
        </p:spPr>
        <p:txBody>
          <a:bodyPr wrap="square" rtlCol="0">
            <a:spAutoFit/>
          </a:bodyPr>
          <a:lstStyle/>
          <a:p>
            <a:r>
              <a:rPr lang="en-US" sz="3840" dirty="0"/>
              <a:t>A map generated without population-correcting weights on the centroids. Populations of each district vary too much to satisfy federal district drawing laws.</a:t>
            </a:r>
          </a:p>
        </p:txBody>
      </p:sp>
      <p:sp>
        <p:nvSpPr>
          <p:cNvPr id="14" name="TextBox 13">
            <a:extLst>
              <a:ext uri="{FF2B5EF4-FFF2-40B4-BE49-F238E27FC236}">
                <a16:creationId xmlns:a16="http://schemas.microsoft.com/office/drawing/2014/main" id="{1F8784BF-40F1-41A2-8A09-87BB5BC23E70}"/>
              </a:ext>
            </a:extLst>
          </p:cNvPr>
          <p:cNvSpPr txBox="1"/>
          <p:nvPr/>
        </p:nvSpPr>
        <p:spPr>
          <a:xfrm>
            <a:off x="21103901" y="22010823"/>
            <a:ext cx="12570778" cy="1274195"/>
          </a:xfrm>
          <a:prstGeom prst="rect">
            <a:avLst/>
          </a:prstGeom>
          <a:noFill/>
        </p:spPr>
        <p:txBody>
          <a:bodyPr wrap="square" rtlCol="0">
            <a:spAutoFit/>
          </a:bodyPr>
          <a:lstStyle/>
          <a:p>
            <a:r>
              <a:rPr lang="en-US" sz="3840" dirty="0"/>
              <a:t>A map generated with population-correcting weights on the centroids. The centroids all have roughly equal populations.</a:t>
            </a:r>
          </a:p>
        </p:txBody>
      </p:sp>
      <p:sp>
        <p:nvSpPr>
          <p:cNvPr id="11" name="TextBox 10">
            <a:extLst>
              <a:ext uri="{FF2B5EF4-FFF2-40B4-BE49-F238E27FC236}">
                <a16:creationId xmlns:a16="http://schemas.microsoft.com/office/drawing/2014/main" id="{C24851B6-43A1-4131-A6AC-8E374D94493C}"/>
              </a:ext>
            </a:extLst>
          </p:cNvPr>
          <p:cNvSpPr txBox="1"/>
          <p:nvPr/>
        </p:nvSpPr>
        <p:spPr>
          <a:xfrm>
            <a:off x="34510308" y="17612138"/>
            <a:ext cx="8861909" cy="10138160"/>
          </a:xfrm>
          <a:prstGeom prst="rect">
            <a:avLst/>
          </a:prstGeom>
          <a:solidFill>
            <a:schemeClr val="bg1"/>
          </a:solidFill>
          <a:ln w="19050">
            <a:solidFill>
              <a:schemeClr val="accent1"/>
            </a:solidFill>
          </a:ln>
        </p:spPr>
        <p:txBody>
          <a:bodyPr wrap="square" rtlCol="0">
            <a:spAutoFit/>
          </a:bodyPr>
          <a:lstStyle/>
          <a:p>
            <a:r>
              <a:rPr lang="en-US" sz="4800" b="1" dirty="0"/>
              <a:t>Conclusions</a:t>
            </a:r>
          </a:p>
          <a:p>
            <a:endParaRPr lang="en-US" sz="4320" b="1" dirty="0"/>
          </a:p>
          <a:p>
            <a:r>
              <a:rPr lang="en-US" sz="4320" dirty="0"/>
              <a:t>Using k-means clustering to generate maps is an effective method. </a:t>
            </a:r>
          </a:p>
          <a:p>
            <a:endParaRPr lang="en-US" sz="4320" dirty="0"/>
          </a:p>
          <a:p>
            <a:r>
              <a:rPr lang="en-US" sz="4320" dirty="0"/>
              <a:t>Weights do need to be added to the centroids to ensure that federal laws are met, most notably the equal-populations rule.</a:t>
            </a:r>
          </a:p>
          <a:p>
            <a:endParaRPr lang="en-US" sz="4320" dirty="0"/>
          </a:p>
          <a:p>
            <a:r>
              <a:rPr lang="en-US" sz="4320" dirty="0"/>
              <a:t>More weights could be added to ensure that various other district drawing rules are met, such as grouping people of common interest together.</a:t>
            </a:r>
          </a:p>
        </p:txBody>
      </p:sp>
      <p:sp>
        <p:nvSpPr>
          <p:cNvPr id="12" name="TextBox 11">
            <a:extLst>
              <a:ext uri="{FF2B5EF4-FFF2-40B4-BE49-F238E27FC236}">
                <a16:creationId xmlns:a16="http://schemas.microsoft.com/office/drawing/2014/main" id="{43DA536D-FF51-4897-9800-92E714A34CEB}"/>
              </a:ext>
            </a:extLst>
          </p:cNvPr>
          <p:cNvSpPr txBox="1"/>
          <p:nvPr/>
        </p:nvSpPr>
        <p:spPr>
          <a:xfrm>
            <a:off x="34510308" y="4491353"/>
            <a:ext cx="8861909" cy="11541621"/>
          </a:xfrm>
          <a:prstGeom prst="rect">
            <a:avLst/>
          </a:prstGeom>
          <a:solidFill>
            <a:schemeClr val="bg1"/>
          </a:solidFill>
          <a:ln w="19050">
            <a:solidFill>
              <a:schemeClr val="accent1"/>
            </a:solidFill>
          </a:ln>
        </p:spPr>
        <p:txBody>
          <a:bodyPr wrap="square" rtlCol="0">
            <a:spAutoFit/>
          </a:bodyPr>
          <a:lstStyle/>
          <a:p>
            <a:r>
              <a:rPr lang="en-US" sz="4800" b="1" dirty="0"/>
              <a:t>Current Congressional District Map of Texas</a:t>
            </a:r>
          </a:p>
          <a:p>
            <a:endParaRPr lang="en-US" sz="4320" dirty="0"/>
          </a:p>
          <a:p>
            <a:endParaRPr lang="en-US" sz="4320" dirty="0"/>
          </a:p>
          <a:p>
            <a:endParaRPr lang="en-US" sz="4320" dirty="0"/>
          </a:p>
          <a:p>
            <a:endParaRPr lang="en-US" sz="4320" dirty="0"/>
          </a:p>
          <a:p>
            <a:endParaRPr lang="en-US" sz="4320" dirty="0"/>
          </a:p>
          <a:p>
            <a:endParaRPr lang="en-US" sz="4320" dirty="0"/>
          </a:p>
          <a:p>
            <a:endParaRPr lang="en-US" sz="4320" dirty="0"/>
          </a:p>
          <a:p>
            <a:endParaRPr lang="en-US" sz="4320" dirty="0"/>
          </a:p>
          <a:p>
            <a:endParaRPr lang="en-US" sz="4320" dirty="0"/>
          </a:p>
          <a:p>
            <a:endParaRPr lang="en-US" sz="4320" dirty="0"/>
          </a:p>
          <a:p>
            <a:endParaRPr lang="en-US" sz="4320" dirty="0"/>
          </a:p>
          <a:p>
            <a:endParaRPr lang="en-US" sz="4320" dirty="0"/>
          </a:p>
          <a:p>
            <a:r>
              <a:rPr lang="en-US" sz="4320" dirty="0"/>
              <a:t>Current congressional district map has far fewer “compact” districts, which is typically a sign of gerrymandering.</a:t>
            </a:r>
          </a:p>
        </p:txBody>
      </p:sp>
      <p:pic>
        <p:nvPicPr>
          <p:cNvPr id="1032" name="Picture 8">
            <a:extLst>
              <a:ext uri="{FF2B5EF4-FFF2-40B4-BE49-F238E27FC236}">
                <a16:creationId xmlns:a16="http://schemas.microsoft.com/office/drawing/2014/main" id="{8627D51B-3B0E-4C35-97A5-B4D62042A0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70914" y="6431263"/>
            <a:ext cx="7482125" cy="70821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435C60B-8525-4558-B1F2-FA9D28261D3E}"/>
              </a:ext>
            </a:extLst>
          </p:cNvPr>
          <p:cNvSpPr txBox="1"/>
          <p:nvPr/>
        </p:nvSpPr>
        <p:spPr>
          <a:xfrm>
            <a:off x="34572691" y="29322583"/>
            <a:ext cx="8861914" cy="2160591"/>
          </a:xfrm>
          <a:prstGeom prst="rect">
            <a:avLst/>
          </a:prstGeom>
          <a:solidFill>
            <a:schemeClr val="bg1"/>
          </a:solidFill>
          <a:ln w="19050">
            <a:solidFill>
              <a:schemeClr val="accent1"/>
            </a:solidFill>
          </a:ln>
        </p:spPr>
        <p:txBody>
          <a:bodyPr wrap="square" rtlCol="0">
            <a:spAutoFit/>
          </a:bodyPr>
          <a:lstStyle/>
          <a:p>
            <a:r>
              <a:rPr lang="en-US" sz="4800" b="1" dirty="0"/>
              <a:t>Acknowledgements</a:t>
            </a:r>
          </a:p>
          <a:p>
            <a:endParaRPr lang="en-US" sz="4320" b="1" dirty="0"/>
          </a:p>
          <a:p>
            <a:r>
              <a:rPr lang="en-US" sz="4320" dirty="0"/>
              <a:t>NSSP/CTSP programs</a:t>
            </a:r>
          </a:p>
        </p:txBody>
      </p:sp>
      <p:pic>
        <p:nvPicPr>
          <p:cNvPr id="3" name="Picture 2">
            <a:extLst>
              <a:ext uri="{FF2B5EF4-FFF2-40B4-BE49-F238E27FC236}">
                <a16:creationId xmlns:a16="http://schemas.microsoft.com/office/drawing/2014/main" id="{DE354158-9997-4491-89EB-391BDDD1FF44}"/>
              </a:ext>
            </a:extLst>
          </p:cNvPr>
          <p:cNvPicPr>
            <a:picLocks noChangeAspect="1"/>
          </p:cNvPicPr>
          <p:nvPr/>
        </p:nvPicPr>
        <p:blipFill>
          <a:blip r:embed="rId5"/>
          <a:stretch>
            <a:fillRect/>
          </a:stretch>
        </p:blipFill>
        <p:spPr>
          <a:xfrm>
            <a:off x="18744988" y="24244174"/>
            <a:ext cx="15182850" cy="7239000"/>
          </a:xfrm>
          <a:prstGeom prst="rect">
            <a:avLst/>
          </a:prstGeom>
        </p:spPr>
      </p:pic>
    </p:spTree>
    <p:extLst>
      <p:ext uri="{BB962C8B-B14F-4D97-AF65-F5344CB8AC3E}">
        <p14:creationId xmlns:p14="http://schemas.microsoft.com/office/powerpoint/2010/main" val="37230319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236</TotalTime>
  <Words>370</Words>
  <Application>Microsoft Office PowerPoint</Application>
  <PresentationFormat>Custom</PresentationFormat>
  <Paragraphs>76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 Shen</dc:creator>
  <cp:lastModifiedBy>Alan Shen</cp:lastModifiedBy>
  <cp:revision>31</cp:revision>
  <dcterms:created xsi:type="dcterms:W3CDTF">2019-08-18T22:26:49Z</dcterms:created>
  <dcterms:modified xsi:type="dcterms:W3CDTF">2019-11-01T20:14:02Z</dcterms:modified>
</cp:coreProperties>
</file>